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71" r:id="rId1"/>
    <p:sldMasterId id="2147484878" r:id="rId2"/>
    <p:sldMasterId id="2147484900" r:id="rId3"/>
  </p:sldMasterIdLst>
  <p:notesMasterIdLst>
    <p:notesMasterId r:id="rId21"/>
  </p:notesMasterIdLst>
  <p:handoutMasterIdLst>
    <p:handoutMasterId r:id="rId22"/>
  </p:handoutMasterIdLst>
  <p:sldIdLst>
    <p:sldId id="256" r:id="rId4"/>
    <p:sldId id="378" r:id="rId5"/>
    <p:sldId id="379" r:id="rId6"/>
    <p:sldId id="394" r:id="rId7"/>
    <p:sldId id="380" r:id="rId8"/>
    <p:sldId id="381" r:id="rId9"/>
    <p:sldId id="382" r:id="rId10"/>
    <p:sldId id="361" r:id="rId11"/>
    <p:sldId id="383" r:id="rId12"/>
    <p:sldId id="362" r:id="rId13"/>
    <p:sldId id="363" r:id="rId14"/>
    <p:sldId id="365" r:id="rId15"/>
    <p:sldId id="364" r:id="rId16"/>
    <p:sldId id="385" r:id="rId17"/>
    <p:sldId id="366" r:id="rId18"/>
    <p:sldId id="393" r:id="rId19"/>
    <p:sldId id="391" r:id="rId20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04"/>
    <a:srgbClr val="18508C"/>
    <a:srgbClr val="FF2414"/>
    <a:srgbClr val="112F70"/>
    <a:srgbClr val="FFD624"/>
    <a:srgbClr val="FFEA1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9371" autoAdjust="0"/>
  </p:normalViewPr>
  <p:slideViewPr>
    <p:cSldViewPr snapToGrid="0" snapToObjects="1">
      <p:cViewPr>
        <p:scale>
          <a:sx n="100" d="100"/>
          <a:sy n="100" d="100"/>
        </p:scale>
        <p:origin x="183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DD82F-012D-4069-9983-2B04C649852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EFFEBF-EFA7-49D0-8FF7-815CF787DE1E}">
      <dgm:prSet phldrT="[Text]" custT="1"/>
      <dgm:spPr/>
      <dgm:t>
        <a:bodyPr/>
        <a:lstStyle/>
        <a:p>
          <a:r>
            <a:rPr lang="en-GB" sz="1400" dirty="0" smtClean="0"/>
            <a:t>SDMX codes</a:t>
          </a:r>
          <a:endParaRPr lang="en-GB" sz="1400" dirty="0"/>
        </a:p>
      </dgm:t>
    </dgm:pt>
    <dgm:pt modelId="{31514C0C-BFC9-468F-9FCB-0A6A89A1757A}" type="parTrans" cxnId="{1740B608-CF65-4BF9-9A5B-B8DCAEAF1665}">
      <dgm:prSet/>
      <dgm:spPr/>
      <dgm:t>
        <a:bodyPr/>
        <a:lstStyle/>
        <a:p>
          <a:endParaRPr lang="en-GB"/>
        </a:p>
      </dgm:t>
    </dgm:pt>
    <dgm:pt modelId="{7BDE22CF-6BD5-4CD6-B9BC-3DD60AC6DFB2}" type="sibTrans" cxnId="{1740B608-CF65-4BF9-9A5B-B8DCAEAF1665}">
      <dgm:prSet/>
      <dgm:spPr/>
      <dgm:t>
        <a:bodyPr/>
        <a:lstStyle/>
        <a:p>
          <a:endParaRPr lang="en-GB"/>
        </a:p>
      </dgm:t>
    </dgm:pt>
    <dgm:pt modelId="{7F98CBFD-BE1F-4D6F-BC5E-608B34C3DA37}">
      <dgm:prSet phldrT="[Text]" custT="1"/>
      <dgm:spPr/>
      <dgm:t>
        <a:bodyPr/>
        <a:lstStyle/>
        <a:p>
          <a:r>
            <a:rPr lang="en-GB" sz="1400" dirty="0" smtClean="0"/>
            <a:t>Extract files</a:t>
          </a:r>
          <a:endParaRPr lang="en-GB" sz="1400" dirty="0"/>
        </a:p>
      </dgm:t>
    </dgm:pt>
    <dgm:pt modelId="{42BFB15E-63AF-4A58-899A-D6EFCA6F6F24}" type="parTrans" cxnId="{F62B9673-1426-4DBF-9FC1-804036ACE867}">
      <dgm:prSet/>
      <dgm:spPr/>
      <dgm:t>
        <a:bodyPr/>
        <a:lstStyle/>
        <a:p>
          <a:endParaRPr lang="en-GB"/>
        </a:p>
      </dgm:t>
    </dgm:pt>
    <dgm:pt modelId="{ABC46862-679B-4832-B9A2-97FB733633A4}" type="sibTrans" cxnId="{F62B9673-1426-4DBF-9FC1-804036ACE867}">
      <dgm:prSet/>
      <dgm:spPr/>
      <dgm:t>
        <a:bodyPr/>
        <a:lstStyle/>
        <a:p>
          <a:endParaRPr lang="en-GB"/>
        </a:p>
      </dgm:t>
    </dgm:pt>
    <dgm:pt modelId="{3EFEF7A3-0C95-4DF6-977D-BE12135CCC2E}">
      <dgm:prSet phldrT="[Text]" custT="1"/>
      <dgm:spPr/>
      <dgm:t>
        <a:bodyPr/>
        <a:lstStyle/>
        <a:p>
          <a:r>
            <a:rPr lang="en-GB" sz="1300" dirty="0" smtClean="0"/>
            <a:t>Transform</a:t>
          </a:r>
          <a:r>
            <a:rPr lang="en-GB" sz="1400" dirty="0" smtClean="0"/>
            <a:t> file</a:t>
          </a:r>
          <a:endParaRPr lang="en-GB" sz="1400" dirty="0"/>
        </a:p>
      </dgm:t>
    </dgm:pt>
    <dgm:pt modelId="{D5851418-5C99-48EE-BB95-D3D0CDD1070F}" type="parTrans" cxnId="{F9444C0E-6175-4F27-AA80-F8BAA9A467D4}">
      <dgm:prSet/>
      <dgm:spPr/>
      <dgm:t>
        <a:bodyPr/>
        <a:lstStyle/>
        <a:p>
          <a:endParaRPr lang="en-GB"/>
        </a:p>
      </dgm:t>
    </dgm:pt>
    <dgm:pt modelId="{221DBB56-9B5A-472B-8D63-47898D7A39FE}" type="sibTrans" cxnId="{F9444C0E-6175-4F27-AA80-F8BAA9A467D4}">
      <dgm:prSet/>
      <dgm:spPr/>
      <dgm:t>
        <a:bodyPr/>
        <a:lstStyle/>
        <a:p>
          <a:endParaRPr lang="en-GB"/>
        </a:p>
      </dgm:t>
    </dgm:pt>
    <dgm:pt modelId="{83023D11-4210-48FD-8C60-8877EBFBBEA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SDMX file</a:t>
          </a:r>
          <a:endParaRPr lang="en-GB" sz="1400" dirty="0">
            <a:solidFill>
              <a:schemeClr val="tx1"/>
            </a:solidFill>
          </a:endParaRPr>
        </a:p>
      </dgm:t>
    </dgm:pt>
    <dgm:pt modelId="{E8BA716D-2135-4147-8FCF-B6AAF0F6C6F0}" type="parTrans" cxnId="{2A79E203-29B3-4303-94A3-4C0A91E9C7AF}">
      <dgm:prSet/>
      <dgm:spPr/>
      <dgm:t>
        <a:bodyPr/>
        <a:lstStyle/>
        <a:p>
          <a:endParaRPr lang="en-GB"/>
        </a:p>
      </dgm:t>
    </dgm:pt>
    <dgm:pt modelId="{04AEC8D6-ED07-4301-972A-C899CDA0E3CB}" type="sibTrans" cxnId="{2A79E203-29B3-4303-94A3-4C0A91E9C7AF}">
      <dgm:prSet/>
      <dgm:spPr/>
      <dgm:t>
        <a:bodyPr/>
        <a:lstStyle/>
        <a:p>
          <a:endParaRPr lang="en-GB"/>
        </a:p>
      </dgm:t>
    </dgm:pt>
    <dgm:pt modelId="{71A67588-536B-44E2-A486-0B28F06DFEB5}">
      <dgm:prSet phldrT="[Text]" custT="1"/>
      <dgm:spPr/>
      <dgm:t>
        <a:bodyPr/>
        <a:lstStyle/>
        <a:p>
          <a:r>
            <a:rPr lang="en-GB" sz="1300" dirty="0" smtClean="0"/>
            <a:t>Dissemination/Transmission</a:t>
          </a:r>
          <a:endParaRPr lang="en-GB" sz="1300" dirty="0"/>
        </a:p>
      </dgm:t>
    </dgm:pt>
    <dgm:pt modelId="{560755BB-6FEC-407F-AD79-CDC28394CD6A}" type="parTrans" cxnId="{F64E786C-6882-4160-8223-B929FAF51C69}">
      <dgm:prSet/>
      <dgm:spPr/>
      <dgm:t>
        <a:bodyPr/>
        <a:lstStyle/>
        <a:p>
          <a:endParaRPr lang="en-GB"/>
        </a:p>
      </dgm:t>
    </dgm:pt>
    <dgm:pt modelId="{DF8C335A-C59E-4B68-93AC-D1F1D50B4E8F}" type="sibTrans" cxnId="{F64E786C-6882-4160-8223-B929FAF51C69}">
      <dgm:prSet/>
      <dgm:spPr/>
      <dgm:t>
        <a:bodyPr/>
        <a:lstStyle/>
        <a:p>
          <a:endParaRPr lang="en-GB"/>
        </a:p>
      </dgm:t>
    </dgm:pt>
    <dgm:pt modelId="{4A2DB0C2-CAA4-4E2E-99EC-F2472F0B5F3F}" type="pres">
      <dgm:prSet presAssocID="{17FDD82F-012D-4069-9983-2B04C649852E}" presName="Name0" presStyleCnt="0">
        <dgm:presLayoutVars>
          <dgm:dir/>
          <dgm:animLvl val="lvl"/>
          <dgm:resizeHandles val="exact"/>
        </dgm:presLayoutVars>
      </dgm:prSet>
      <dgm:spPr/>
    </dgm:pt>
    <dgm:pt modelId="{05D02FF1-1302-4151-ACBB-DBB92E22A583}" type="pres">
      <dgm:prSet presAssocID="{83EFFEBF-EFA7-49D0-8FF7-815CF787DE1E}" presName="parTxOnly" presStyleLbl="node1" presStyleIdx="0" presStyleCnt="5" custScaleX="100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11FD8D-0936-4398-B8C1-3DC01E9550B2}" type="pres">
      <dgm:prSet presAssocID="{7BDE22CF-6BD5-4CD6-B9BC-3DD60AC6DFB2}" presName="parTxOnlySpace" presStyleCnt="0"/>
      <dgm:spPr/>
    </dgm:pt>
    <dgm:pt modelId="{F88F4AB7-DFBA-4356-9B01-A1596B4E4D05}" type="pres">
      <dgm:prSet presAssocID="{7F98CBFD-BE1F-4D6F-BC5E-608B34C3DA3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7F9725-AF99-409C-862C-07DA7504361E}" type="pres">
      <dgm:prSet presAssocID="{ABC46862-679B-4832-B9A2-97FB733633A4}" presName="parTxOnlySpace" presStyleCnt="0"/>
      <dgm:spPr/>
    </dgm:pt>
    <dgm:pt modelId="{D5C8B2A4-26FD-4182-9445-1DEB71B14F68}" type="pres">
      <dgm:prSet presAssocID="{3EFEF7A3-0C95-4DF6-977D-BE12135CCC2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99A620-5B93-4F84-9193-341190B32245}" type="pres">
      <dgm:prSet presAssocID="{221DBB56-9B5A-472B-8D63-47898D7A39FE}" presName="parTxOnlySpace" presStyleCnt="0"/>
      <dgm:spPr/>
    </dgm:pt>
    <dgm:pt modelId="{9C310BDF-B63A-4FC2-8CB0-92389A0C41E2}" type="pres">
      <dgm:prSet presAssocID="{83023D11-4210-48FD-8C60-8877EBFBBEA5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E56D871C-EC8F-4CE2-A21E-FBE60CB5DC3F}" type="pres">
      <dgm:prSet presAssocID="{04AEC8D6-ED07-4301-972A-C899CDA0E3CB}" presName="parTxOnlySpace" presStyleCnt="0"/>
      <dgm:spPr/>
    </dgm:pt>
    <dgm:pt modelId="{3BD2912E-BCAB-4AF1-8210-9719053BFC4C}" type="pres">
      <dgm:prSet presAssocID="{71A67588-536B-44E2-A486-0B28F06DFEB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A79E203-29B3-4303-94A3-4C0A91E9C7AF}" srcId="{17FDD82F-012D-4069-9983-2B04C649852E}" destId="{83023D11-4210-48FD-8C60-8877EBFBBEA5}" srcOrd="3" destOrd="0" parTransId="{E8BA716D-2135-4147-8FCF-B6AAF0F6C6F0}" sibTransId="{04AEC8D6-ED07-4301-972A-C899CDA0E3CB}"/>
    <dgm:cxn modelId="{C7FC368A-B78B-4FE0-B198-721EA0C845A0}" type="presOf" srcId="{83EFFEBF-EFA7-49D0-8FF7-815CF787DE1E}" destId="{05D02FF1-1302-4151-ACBB-DBB92E22A583}" srcOrd="0" destOrd="0" presId="urn:microsoft.com/office/officeart/2005/8/layout/chevron1"/>
    <dgm:cxn modelId="{D1EA2D17-630E-4ACE-9C78-C1152E6BEEBF}" type="presOf" srcId="{71A67588-536B-44E2-A486-0B28F06DFEB5}" destId="{3BD2912E-BCAB-4AF1-8210-9719053BFC4C}" srcOrd="0" destOrd="0" presId="urn:microsoft.com/office/officeart/2005/8/layout/chevron1"/>
    <dgm:cxn modelId="{AE3E6243-F254-489E-92C6-FCEEE027AB5E}" type="presOf" srcId="{7F98CBFD-BE1F-4D6F-BC5E-608B34C3DA37}" destId="{F88F4AB7-DFBA-4356-9B01-A1596B4E4D05}" srcOrd="0" destOrd="0" presId="urn:microsoft.com/office/officeart/2005/8/layout/chevron1"/>
    <dgm:cxn modelId="{1740B608-CF65-4BF9-9A5B-B8DCAEAF1665}" srcId="{17FDD82F-012D-4069-9983-2B04C649852E}" destId="{83EFFEBF-EFA7-49D0-8FF7-815CF787DE1E}" srcOrd="0" destOrd="0" parTransId="{31514C0C-BFC9-468F-9FCB-0A6A89A1757A}" sibTransId="{7BDE22CF-6BD5-4CD6-B9BC-3DD60AC6DFB2}"/>
    <dgm:cxn modelId="{F64E786C-6882-4160-8223-B929FAF51C69}" srcId="{17FDD82F-012D-4069-9983-2B04C649852E}" destId="{71A67588-536B-44E2-A486-0B28F06DFEB5}" srcOrd="4" destOrd="0" parTransId="{560755BB-6FEC-407F-AD79-CDC28394CD6A}" sibTransId="{DF8C335A-C59E-4B68-93AC-D1F1D50B4E8F}"/>
    <dgm:cxn modelId="{884906BB-64B8-484F-8968-07311461D53D}" type="presOf" srcId="{83023D11-4210-48FD-8C60-8877EBFBBEA5}" destId="{9C310BDF-B63A-4FC2-8CB0-92389A0C41E2}" srcOrd="0" destOrd="0" presId="urn:microsoft.com/office/officeart/2005/8/layout/chevron1"/>
    <dgm:cxn modelId="{911A51D4-7521-4E5F-AAA3-105CB01BD8A6}" type="presOf" srcId="{17FDD82F-012D-4069-9983-2B04C649852E}" destId="{4A2DB0C2-CAA4-4E2E-99EC-F2472F0B5F3F}" srcOrd="0" destOrd="0" presId="urn:microsoft.com/office/officeart/2005/8/layout/chevron1"/>
    <dgm:cxn modelId="{F9444C0E-6175-4F27-AA80-F8BAA9A467D4}" srcId="{17FDD82F-012D-4069-9983-2B04C649852E}" destId="{3EFEF7A3-0C95-4DF6-977D-BE12135CCC2E}" srcOrd="2" destOrd="0" parTransId="{D5851418-5C99-48EE-BB95-D3D0CDD1070F}" sibTransId="{221DBB56-9B5A-472B-8D63-47898D7A39FE}"/>
    <dgm:cxn modelId="{F62B9673-1426-4DBF-9FC1-804036ACE867}" srcId="{17FDD82F-012D-4069-9983-2B04C649852E}" destId="{7F98CBFD-BE1F-4D6F-BC5E-608B34C3DA37}" srcOrd="1" destOrd="0" parTransId="{42BFB15E-63AF-4A58-899A-D6EFCA6F6F24}" sibTransId="{ABC46862-679B-4832-B9A2-97FB733633A4}"/>
    <dgm:cxn modelId="{DEFB6ED8-241D-4F40-98F7-C40C4C7A72CF}" type="presOf" srcId="{3EFEF7A3-0C95-4DF6-977D-BE12135CCC2E}" destId="{D5C8B2A4-26FD-4182-9445-1DEB71B14F68}" srcOrd="0" destOrd="0" presId="urn:microsoft.com/office/officeart/2005/8/layout/chevron1"/>
    <dgm:cxn modelId="{E3A78327-569C-485D-AC14-CB569E3957F7}" type="presParOf" srcId="{4A2DB0C2-CAA4-4E2E-99EC-F2472F0B5F3F}" destId="{05D02FF1-1302-4151-ACBB-DBB92E22A583}" srcOrd="0" destOrd="0" presId="urn:microsoft.com/office/officeart/2005/8/layout/chevron1"/>
    <dgm:cxn modelId="{E95D606F-A831-4470-813D-DA38EC89F10D}" type="presParOf" srcId="{4A2DB0C2-CAA4-4E2E-99EC-F2472F0B5F3F}" destId="{5011FD8D-0936-4398-B8C1-3DC01E9550B2}" srcOrd="1" destOrd="0" presId="urn:microsoft.com/office/officeart/2005/8/layout/chevron1"/>
    <dgm:cxn modelId="{3AC406E4-21F3-4939-8F1E-D5D99486E146}" type="presParOf" srcId="{4A2DB0C2-CAA4-4E2E-99EC-F2472F0B5F3F}" destId="{F88F4AB7-DFBA-4356-9B01-A1596B4E4D05}" srcOrd="2" destOrd="0" presId="urn:microsoft.com/office/officeart/2005/8/layout/chevron1"/>
    <dgm:cxn modelId="{5F674C11-335E-43F2-9C24-672C933B465C}" type="presParOf" srcId="{4A2DB0C2-CAA4-4E2E-99EC-F2472F0B5F3F}" destId="{CD7F9725-AF99-409C-862C-07DA7504361E}" srcOrd="3" destOrd="0" presId="urn:microsoft.com/office/officeart/2005/8/layout/chevron1"/>
    <dgm:cxn modelId="{92B28FDA-00B1-49C4-8685-BCF8A409DDEB}" type="presParOf" srcId="{4A2DB0C2-CAA4-4E2E-99EC-F2472F0B5F3F}" destId="{D5C8B2A4-26FD-4182-9445-1DEB71B14F68}" srcOrd="4" destOrd="0" presId="urn:microsoft.com/office/officeart/2005/8/layout/chevron1"/>
    <dgm:cxn modelId="{44D03243-7B0E-434C-B856-8E892E2032AC}" type="presParOf" srcId="{4A2DB0C2-CAA4-4E2E-99EC-F2472F0B5F3F}" destId="{EE99A620-5B93-4F84-9193-341190B32245}" srcOrd="5" destOrd="0" presId="urn:microsoft.com/office/officeart/2005/8/layout/chevron1"/>
    <dgm:cxn modelId="{44B792B1-5E0F-4991-B95C-15B88C984ED1}" type="presParOf" srcId="{4A2DB0C2-CAA4-4E2E-99EC-F2472F0B5F3F}" destId="{9C310BDF-B63A-4FC2-8CB0-92389A0C41E2}" srcOrd="6" destOrd="0" presId="urn:microsoft.com/office/officeart/2005/8/layout/chevron1"/>
    <dgm:cxn modelId="{972D1E45-E6B9-4AB5-8DCF-BFC14284C2C8}" type="presParOf" srcId="{4A2DB0C2-CAA4-4E2E-99EC-F2472F0B5F3F}" destId="{E56D871C-EC8F-4CE2-A21E-FBE60CB5DC3F}" srcOrd="7" destOrd="0" presId="urn:microsoft.com/office/officeart/2005/8/layout/chevron1"/>
    <dgm:cxn modelId="{74158272-9C9D-4338-8046-D9844C07E787}" type="presParOf" srcId="{4A2DB0C2-CAA4-4E2E-99EC-F2472F0B5F3F}" destId="{3BD2912E-BCAB-4AF1-8210-9719053BFC4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02FF1-1302-4151-ACBB-DBB92E22A583}">
      <dsp:nvSpPr>
        <dsp:cNvPr id="0" name=""/>
        <dsp:cNvSpPr/>
      </dsp:nvSpPr>
      <dsp:spPr>
        <a:xfrm>
          <a:off x="2566" y="51407"/>
          <a:ext cx="1569306" cy="625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SDMX codes</a:t>
          </a:r>
          <a:endParaRPr lang="en-GB" sz="1400" kern="1200" dirty="0"/>
        </a:p>
      </dsp:txBody>
      <dsp:txXfrm>
        <a:off x="315133" y="51407"/>
        <a:ext cx="944172" cy="625134"/>
      </dsp:txXfrm>
    </dsp:sp>
    <dsp:sp modelId="{F88F4AB7-DFBA-4356-9B01-A1596B4E4D05}">
      <dsp:nvSpPr>
        <dsp:cNvPr id="0" name=""/>
        <dsp:cNvSpPr/>
      </dsp:nvSpPr>
      <dsp:spPr>
        <a:xfrm>
          <a:off x="1415589" y="51407"/>
          <a:ext cx="1562836" cy="625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Extract files</a:t>
          </a:r>
          <a:endParaRPr lang="en-GB" sz="1400" kern="1200" dirty="0"/>
        </a:p>
      </dsp:txBody>
      <dsp:txXfrm>
        <a:off x="1728156" y="51407"/>
        <a:ext cx="937702" cy="625134"/>
      </dsp:txXfrm>
    </dsp:sp>
    <dsp:sp modelId="{D5C8B2A4-26FD-4182-9445-1DEB71B14F68}">
      <dsp:nvSpPr>
        <dsp:cNvPr id="0" name=""/>
        <dsp:cNvSpPr/>
      </dsp:nvSpPr>
      <dsp:spPr>
        <a:xfrm>
          <a:off x="2822142" y="51407"/>
          <a:ext cx="1562836" cy="625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Transform</a:t>
          </a:r>
          <a:r>
            <a:rPr lang="en-GB" sz="1400" kern="1200" dirty="0" smtClean="0"/>
            <a:t> file</a:t>
          </a:r>
          <a:endParaRPr lang="en-GB" sz="1400" kern="1200" dirty="0"/>
        </a:p>
      </dsp:txBody>
      <dsp:txXfrm>
        <a:off x="3134709" y="51407"/>
        <a:ext cx="937702" cy="625134"/>
      </dsp:txXfrm>
    </dsp:sp>
    <dsp:sp modelId="{9C310BDF-B63A-4FC2-8CB0-92389A0C41E2}">
      <dsp:nvSpPr>
        <dsp:cNvPr id="0" name=""/>
        <dsp:cNvSpPr/>
      </dsp:nvSpPr>
      <dsp:spPr>
        <a:xfrm>
          <a:off x="4228695" y="51407"/>
          <a:ext cx="1562836" cy="62513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SDMX file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4259212" y="81924"/>
        <a:ext cx="1501802" cy="564100"/>
      </dsp:txXfrm>
    </dsp:sp>
    <dsp:sp modelId="{3BD2912E-BCAB-4AF1-8210-9719053BFC4C}">
      <dsp:nvSpPr>
        <dsp:cNvPr id="0" name=""/>
        <dsp:cNvSpPr/>
      </dsp:nvSpPr>
      <dsp:spPr>
        <a:xfrm>
          <a:off x="5635248" y="51407"/>
          <a:ext cx="1562836" cy="625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Dissemination/Transmission</a:t>
          </a:r>
          <a:endParaRPr lang="en-GB" sz="1300" kern="1200" dirty="0"/>
        </a:p>
      </dsp:txBody>
      <dsp:txXfrm>
        <a:off x="5947815" y="51407"/>
        <a:ext cx="937702" cy="62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02449-CA7D-0449-8586-C78798A3EBFA}" type="datetimeFigureOut">
              <a:rPr lang="en-US" smtClean="0"/>
              <a:pPr/>
              <a:t>2/28/2018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2A009-E2C6-2740-82C9-DB53583774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47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D8E3-FD52-DE4F-B8E5-481B5A2A957C}" type="datetimeFigureOut">
              <a:rPr lang="en-US" smtClean="0"/>
              <a:pPr/>
              <a:t>2/28/2018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78928-A74D-134A-8B78-2B2A45CE89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64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E62F-98CB-406D-9E70-C457E4D548E6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83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DD0ED7-414B-4C53-A7F1-E0B93276D984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SDMX RI Development Roadmap 2012, unit B-3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F7C434-75D6-5A4D-BF98-A25EEDBF748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55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SDMX RI Development Roadmap 2012, unit B-3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F7C434-75D6-5A4D-BF98-A25EEDBF748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1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087540-507E-4821-80C4-88C3DBE1571D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EF7325-A832-4EC3-AA28-A726671432B0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CA8684-14D7-4832-9918-9C4C4B88DE10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2AC08A-653E-4E8C-A043-408C3F386C30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51AADE-FD58-4A99-9FE6-005ABF274AD3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GB" dirty="0" smtClean="0"/>
              <a:t>Pilot A2 Automated generation of SDMX data files from national SBRs for input to EGR (HR, LV)</a:t>
            </a:r>
          </a:p>
          <a:p>
            <a:pPr lvl="1"/>
            <a:r>
              <a:rPr lang="en-GB" dirty="0" smtClean="0"/>
              <a:t>Pilot A3 Automated transfer (pulling) of data from national SBRs for input to EGR (BG, NL, </a:t>
            </a:r>
            <a:r>
              <a:rPr lang="en-GB" i="1" dirty="0" smtClean="0"/>
              <a:t>IT*)</a:t>
            </a:r>
          </a:p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B407D-7E3F-4A7E-8DA2-AEA402DEAC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altLang="en-US" sz="1800" b="0" dirty="0">
              <a:solidFill>
                <a:srgbClr val="FFFFFF"/>
              </a:solidFill>
            </a:endParaRPr>
          </a:p>
        </p:txBody>
      </p:sp>
      <p:pic>
        <p:nvPicPr>
          <p:cNvPr id="12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2612" y="2720236"/>
            <a:ext cx="8229600" cy="171397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3" name="Rectangle 5"/>
          <p:cNvSpPr txBox="1">
            <a:spLocks noChangeArrowheads="1"/>
          </p:cNvSpPr>
          <p:nvPr userDrawn="1"/>
        </p:nvSpPr>
        <p:spPr bwMode="auto">
          <a:xfrm>
            <a:off x="3124200" y="6635750"/>
            <a:ext cx="2895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Eurostat</a:t>
            </a:r>
            <a:endParaRPr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0950"/>
            <a:ext cx="1440000" cy="476250"/>
          </a:xfrm>
        </p:spPr>
        <p:txBody>
          <a:bodyPr anchor="t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800" y="6330950"/>
            <a:ext cx="1440000" cy="476250"/>
          </a:xfrm>
        </p:spPr>
        <p:txBody>
          <a:bodyPr anchor="t"/>
          <a:lstStyle>
            <a:lvl1pPr algn="r">
              <a:defRPr sz="1400" b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C25F781D-E298-476B-9CF4-65E91CE9D19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99172" y="6330950"/>
            <a:ext cx="4135968" cy="326060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March, 2018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SDMX Reference Infrastructure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8918-8391-475F-8DC8-AFE3FFA11C1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0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March, 2018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SDMX Reference Infrastructure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B3890-6D9C-49AF-B2D1-69296E80933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30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March, 2018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SDMX Reference Infrastructure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8735C-1784-41F5-8455-BFFA7C6C901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7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March, 2018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SDMX Reference Infrastructure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6EEDD-A640-41F6-8B34-9CA78E7E04E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75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March, 2018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SDMX Reference Infrastructure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0084-1C0B-4899-80E5-E694406A1C1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8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-80" charset="2"/>
              <a:buNone/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March, 2018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-80" charset="2"/>
              <a:buNone/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SDMX Reference Infrastructure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-80" charset="2"/>
              <a:buNone/>
              <a:defRPr/>
            </a:lvl1pPr>
          </a:lstStyle>
          <a:p>
            <a:pPr>
              <a:defRPr/>
            </a:pPr>
            <a:fld id="{99E940DA-3E39-4A74-A17F-9ECF466AE76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4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322C-DAB6-46C1-900D-B95273783FFF}" type="slidenum">
              <a:rPr lang="fr-B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B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5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March, 2018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SDMX Reference Infrastructure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8319-3D45-47EB-85E4-0250F538DD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98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March, 2018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SDMX Reference Infrastructure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9371-85FD-49D7-8858-1C26C07CD4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83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March, 2018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SDMX Reference Infrastructure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0E56-1F6E-4896-84C8-EBA116C445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3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4688"/>
            <a:ext cx="8229600" cy="661794"/>
          </a:xfrm>
        </p:spPr>
        <p:txBody>
          <a:bodyPr/>
          <a:lstStyle>
            <a:lvl1pPr algn="ctr">
              <a:defRPr b="1">
                <a:solidFill>
                  <a:srgbClr val="FFD624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941536"/>
            <a:ext cx="8229600" cy="4321478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9" name="Picture 6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0950"/>
            <a:ext cx="1440000" cy="47625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800" y="6330950"/>
            <a:ext cx="1440000" cy="476250"/>
          </a:xfrm>
          <a:prstGeom prst="rect">
            <a:avLst/>
          </a:prstGeom>
        </p:spPr>
        <p:txBody>
          <a:bodyPr anchor="t"/>
          <a:lstStyle>
            <a:lvl1pPr algn="r">
              <a:defRPr sz="1400" b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C25F781D-E298-476B-9CF4-65E91CE9D19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99172" y="6330950"/>
            <a:ext cx="4135968" cy="326060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March, 2018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SDMX Reference Infrastructure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7965-DE1D-40C9-9D6B-8820CDF1FE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57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March, 2018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SDMX Reference Infrastructure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EF7C-A51A-45C6-A05C-0807365B6F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04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March, 2018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SDMX Reference Infrastructure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1253-60DA-4DFC-9941-8203513F8C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4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March, 2018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SDMX Reference Infrastructure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6A74-C9B7-49F1-95BD-C3E49E5E23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11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March, 2018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SDMX Reference Infrastructure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EE5C-28C1-4988-8645-3E6EC0AC57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4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2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2612" y="2720236"/>
            <a:ext cx="8229600" cy="171397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 userDrawn="1"/>
        </p:nvSpPr>
        <p:spPr bwMode="auto">
          <a:xfrm>
            <a:off x="3124200" y="6635750"/>
            <a:ext cx="2895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>
                <a:solidFill>
                  <a:prstClr val="white"/>
                </a:solidFill>
              </a:rPr>
              <a:t>Eurostat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0950"/>
            <a:ext cx="1440000" cy="476250"/>
          </a:xfrm>
        </p:spPr>
        <p:txBody>
          <a:bodyPr anchor="t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March, 2018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800" y="6330950"/>
            <a:ext cx="1440000" cy="476250"/>
          </a:xfrm>
        </p:spPr>
        <p:txBody>
          <a:bodyPr anchor="t"/>
          <a:lstStyle>
            <a:lvl1pPr algn="r">
              <a:defRPr sz="1400" b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C25F781D-E298-476B-9CF4-65E91CE9D19F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99172" y="6330950"/>
            <a:ext cx="4135968" cy="326060"/>
          </a:xfrm>
        </p:spPr>
        <p:txBody>
          <a:bodyPr anchor="t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SDMX Reference Infrastructure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4688"/>
            <a:ext cx="8229600" cy="661794"/>
          </a:xfrm>
        </p:spPr>
        <p:txBody>
          <a:bodyPr/>
          <a:lstStyle>
            <a:lvl1pPr algn="ctr">
              <a:defRPr b="1">
                <a:solidFill>
                  <a:srgbClr val="FFD624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941536"/>
            <a:ext cx="8229600" cy="4321478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9" name="Picture 6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0950"/>
            <a:ext cx="1440000" cy="47625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March,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800" y="6330950"/>
            <a:ext cx="1440000" cy="476250"/>
          </a:xfrm>
          <a:prstGeom prst="rect">
            <a:avLst/>
          </a:prstGeom>
        </p:spPr>
        <p:txBody>
          <a:bodyPr anchor="t"/>
          <a:lstStyle>
            <a:lvl1pPr algn="r">
              <a:defRPr sz="1400" b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C25F781D-E298-476B-9CF4-65E91CE9D19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99172" y="6330950"/>
            <a:ext cx="4135968" cy="326060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SDMX Reference Infrastructure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2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March, 2018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SDMX Reference Infrastructure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6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March, 2018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SDMX Reference Infrastructure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670E57EA-2C94-494F-B51F-B8C0ADA1579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970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March, 2018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SDMX Reference Infrastructure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670E57EA-2C94-494F-B51F-B8C0ADA1579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774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0E56-1F6E-4896-84C8-EBA116C445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30950"/>
            <a:ext cx="1440000" cy="47625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99172" y="6330950"/>
            <a:ext cx="4135968" cy="326060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01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March, 2018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SDMX Reference Infrastructure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670E57EA-2C94-494F-B51F-B8C0ADA1579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6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March, 2018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SDMX Reference Infrastructure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670E57EA-2C94-494F-B51F-B8C0ADA1579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90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March, 2018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SDMX Reference Infrastructure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5603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March, 2018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SDMX Reference Infrastructure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670E57EA-2C94-494F-B51F-B8C0ADA1579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87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March, 2018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SDMX Reference Infrastructure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670E57EA-2C94-494F-B51F-B8C0ADA1579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23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March, 2018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SDMX Reference Infrastructure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670E57EA-2C94-494F-B51F-B8C0ADA1579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March, 2018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altLang="en-US" smtClean="0">
                <a:solidFill>
                  <a:srgbClr val="FFFFFF"/>
                </a:solidFill>
              </a:rPr>
              <a:t>SDMX Reference Infrastructure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09D174E-7F5C-4A84-B9FA-90A3668627F2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3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March, 2018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SDMX Reference Infrastructure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66BC4-148D-4548-B2B9-07524AACD6E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March, 2018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SDMX Reference Infrastructure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A8CCC-8AC7-4CEC-87FF-A58A1DEDE6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5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March, 2018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SDMX Reference Infrastructure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58220-137B-415C-ACA2-8722C6547FA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8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March, 2018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SDMX Reference Infrastructure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625B2-C69A-4C21-8B28-86A16C4013A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4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March, 2018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SDMX Reference Infrastructure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E4ACB-427D-4252-833E-B38F825708F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4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3124200" y="6635750"/>
            <a:ext cx="2895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Eurostat</a:t>
            </a:r>
            <a:endParaRPr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30950"/>
            <a:ext cx="1440000" cy="476250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46800" y="6330950"/>
            <a:ext cx="1440000" cy="476250"/>
          </a:xfrm>
          <a:prstGeom prst="rect">
            <a:avLst/>
          </a:prstGeom>
        </p:spPr>
        <p:txBody>
          <a:bodyPr anchor="t"/>
          <a:lstStyle>
            <a:lvl1pPr algn="r">
              <a:defRPr sz="1400" b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C25F781D-E298-476B-9CF4-65E91CE9D19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499172" y="6330950"/>
            <a:ext cx="4135968" cy="326060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SDMX Reference Infrastructure</a:t>
            </a: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30950"/>
            <a:ext cx="9144000" cy="1588"/>
          </a:xfrm>
          <a:prstGeom prst="line">
            <a:avLst/>
          </a:prstGeom>
          <a:ln>
            <a:solidFill>
              <a:srgbClr val="112F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6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March, 2018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SDMX Reference Infrastructure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1166AF5-41F4-4EFB-AF05-DCED82FAD5B4}" type="slidenum">
              <a:rPr lang="en-GB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4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  <p:sldLayoutId id="2147484890" r:id="rId12"/>
    <p:sldLayoutId id="2147484891" r:id="rId13"/>
    <p:sldLayoutId id="2147484892" r:id="rId14"/>
    <p:sldLayoutId id="2147484893" r:id="rId15"/>
    <p:sldLayoutId id="2147484894" r:id="rId16"/>
    <p:sldLayoutId id="2147484895" r:id="rId17"/>
    <p:sldLayoutId id="2147484896" r:id="rId18"/>
    <p:sldLayoutId id="2147484897" r:id="rId19"/>
    <p:sldLayoutId id="2147484898" r:id="rId20"/>
    <p:sldLayoutId id="2147484899" r:id="rId21"/>
  </p:sldLayoutIdLst>
  <p:hf hdr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3124200" y="6635750"/>
            <a:ext cx="2895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>
                <a:solidFill>
                  <a:prstClr val="white"/>
                </a:solidFill>
              </a:rPr>
              <a:t>Eurostat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30950"/>
            <a:ext cx="1440000" cy="476250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March, 2018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46800" y="6330950"/>
            <a:ext cx="1440000" cy="476250"/>
          </a:xfrm>
          <a:prstGeom prst="rect">
            <a:avLst/>
          </a:prstGeom>
        </p:spPr>
        <p:txBody>
          <a:bodyPr anchor="t"/>
          <a:lstStyle>
            <a:lvl1pPr algn="r">
              <a:defRPr sz="1400" b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C25F781D-E298-476B-9CF4-65E91CE9D19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499172" y="6330950"/>
            <a:ext cx="4135968" cy="326060"/>
          </a:xfrm>
          <a:prstGeom prst="rect">
            <a:avLst/>
          </a:prstGeom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SDMX Reference Infrastructure</a:t>
            </a: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30950"/>
            <a:ext cx="9144000" cy="1588"/>
          </a:xfrm>
          <a:prstGeom prst="line">
            <a:avLst/>
          </a:prstGeom>
          <a:ln>
            <a:solidFill>
              <a:srgbClr val="112F7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1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wmf"/><Relationship Id="rId4" Type="http://schemas.openxmlformats.org/officeDocument/2006/relationships/diagramData" Target="../diagrams/data1.xml"/><Relationship Id="rId9" Type="http://schemas.openxmlformats.org/officeDocument/2006/relationships/hyperlink" Target="file:///\\s-gaia.eurostat.cec\tmp\Malta-May-2009\examples\SSTSIND_PROD_M_28_04_2009%2019_33_30.x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urostat/web/sdmx-infospac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341" y="2334987"/>
            <a:ext cx="8717963" cy="784778"/>
          </a:xfrm>
        </p:spPr>
        <p:txBody>
          <a:bodyPr>
            <a:normAutofit/>
          </a:bodyPr>
          <a:lstStyle/>
          <a:p>
            <a:r>
              <a:rPr lang="en-US" dirty="0" err="1" smtClean="0"/>
              <a:t>12a</a:t>
            </a:r>
            <a:r>
              <a:rPr lang="en-US" dirty="0" smtClean="0"/>
              <a:t>. SDMX </a:t>
            </a:r>
            <a:r>
              <a:rPr lang="en-US" dirty="0" smtClean="0"/>
              <a:t>Reference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781D-E298-476B-9CF4-65E91CE9D19F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7" name="Picture 6" descr="U:\B5_SHARED_DISK\RAMON\Production\SDMX\SWG\Images and pics\SDMX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60338"/>
            <a:ext cx="2381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388" y="5200650"/>
            <a:ext cx="51323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1" i="0" kern="0" dirty="0" smtClean="0">
                <a:solidFill>
                  <a:srgbClr val="F2F2F2"/>
                </a:solidFill>
              </a:rPr>
              <a:t>Nadezhda VLAHOVA</a:t>
            </a:r>
            <a:endParaRPr lang="en-GB" altLang="en-US" sz="1400" b="1" i="0" kern="0" dirty="0" smtClean="0">
              <a:solidFill>
                <a:srgbClr val="F2F2F2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1" i="0" kern="0" dirty="0" smtClean="0">
                <a:solidFill>
                  <a:srgbClr val="F2F2F2"/>
                </a:solidFill>
              </a:rPr>
              <a:t>Eurostat, Unit </a:t>
            </a:r>
            <a:r>
              <a:rPr lang="en-GB" altLang="en-US" sz="1400" b="1" i="0" kern="0" dirty="0" err="1" smtClean="0">
                <a:solidFill>
                  <a:srgbClr val="F2F2F2"/>
                </a:solidFill>
              </a:rPr>
              <a:t>B.3</a:t>
            </a:r>
            <a:r>
              <a:rPr lang="en-GB" altLang="en-US" sz="1400" b="1" i="0" kern="0" dirty="0" smtClean="0">
                <a:solidFill>
                  <a:srgbClr val="F2F2F2"/>
                </a:solidFill>
              </a:rPr>
              <a:t/>
            </a:r>
            <a:br>
              <a:rPr lang="en-GB" altLang="en-US" sz="1400" b="1" i="0" kern="0" dirty="0" smtClean="0">
                <a:solidFill>
                  <a:srgbClr val="F2F2F2"/>
                </a:solidFill>
              </a:rPr>
            </a:br>
            <a:r>
              <a:rPr lang="en-GB" altLang="en-US" sz="1400" b="1" i="0" kern="0" dirty="0" smtClean="0">
                <a:solidFill>
                  <a:schemeClr val="bg1"/>
                </a:solidFill>
              </a:rPr>
              <a:t>IT solutions for statistical production</a:t>
            </a:r>
            <a:endParaRPr lang="en-GB" altLang="en-US" sz="1400" b="1" i="0" kern="0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5263" y="6092825"/>
            <a:ext cx="518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600"/>
              </a:spcAft>
              <a:buClrTx/>
              <a:buFontTx/>
              <a:buNone/>
            </a:pPr>
            <a:r>
              <a:rPr lang="en-GB" altLang="en-US" sz="1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European Statistical Training Programme (ESTP) </a:t>
            </a:r>
            <a:r>
              <a:rPr lang="en-GB" altLang="en-US" sz="9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en-US" sz="9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en-US" sz="8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en-US" sz="8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en-US" sz="1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SDMX Basics course, 6-8 March 2018, Luxembourg</a:t>
            </a:r>
          </a:p>
          <a:p>
            <a:pPr eaLnBrk="1" hangingPunct="1">
              <a:lnSpc>
                <a:spcPct val="70000"/>
              </a:lnSpc>
              <a:buClrTx/>
              <a:buFontTx/>
              <a:buNone/>
            </a:pPr>
            <a:endParaRPr lang="en-GB" altLang="en-US" sz="1400" b="1" i="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" name="Picture 7" descr="U:\B5_SHARED_DISK\tmp\bech_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4249738"/>
            <a:ext cx="3363912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/>
          </a:bodyPr>
          <a:lstStyle/>
          <a:p>
            <a:pPr algn="l"/>
            <a:r>
              <a:rPr lang="fr-BE" altLang="en-US" dirty="0"/>
              <a:t>SDMX – RI - </a:t>
            </a:r>
            <a:r>
              <a:rPr lang="en-GB" altLang="en-US" dirty="0"/>
              <a:t>Mapping Assistant </a:t>
            </a:r>
          </a:p>
        </p:txBody>
      </p:sp>
      <p:pic>
        <p:nvPicPr>
          <p:cNvPr id="39939" name="Picture 11" descr="MA_M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21" y="2018911"/>
            <a:ext cx="3822712" cy="2800177"/>
          </a:xfrm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9940" name="Content Placeholder 2"/>
          <p:cNvSpPr txBox="1">
            <a:spLocks/>
          </p:cNvSpPr>
          <p:nvPr/>
        </p:nvSpPr>
        <p:spPr bwMode="auto">
          <a:xfrm>
            <a:off x="179388" y="1916113"/>
            <a:ext cx="4254500" cy="4608512"/>
          </a:xfrm>
          <a:prstGeom prst="rect">
            <a:avLst/>
          </a:prstGeom>
          <a:extLst/>
        </p:spPr>
        <p:txBody>
          <a:bodyPr vert="horz">
            <a:normAutofit fontScale="70000" lnSpcReduction="20000"/>
          </a:bodyPr>
          <a:lstStyle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/>
            </a:lvl1pPr>
            <a:lvl2pPr marL="2743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548640" lvl="2" indent="-2286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smtClean="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smtClean="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smtClean="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smtClean="0"/>
            </a:lvl9pPr>
          </a:lstStyle>
          <a:p>
            <a:pPr lvl="1"/>
            <a:r>
              <a:rPr lang="en-GB" altLang="en-US" sz="3100" dirty="0"/>
              <a:t>Stores the SDMX structures agreed for the data exchange process</a:t>
            </a:r>
          </a:p>
          <a:p>
            <a:pPr lvl="1"/>
            <a:r>
              <a:rPr lang="en-GB" altLang="en-US" sz="3100" dirty="0"/>
              <a:t>Allows users to define subsets of data to be disseminated</a:t>
            </a:r>
          </a:p>
          <a:p>
            <a:pPr lvl="1"/>
            <a:r>
              <a:rPr lang="en-GB" altLang="en-US" sz="3100" dirty="0"/>
              <a:t>Creates and stores mappings between the internal data structure and SDMX concepts</a:t>
            </a:r>
          </a:p>
          <a:p>
            <a:pPr lvl="1"/>
            <a:r>
              <a:rPr lang="en-GB" altLang="en-US" sz="3100" dirty="0"/>
              <a:t>    (e.g. </a:t>
            </a:r>
            <a:r>
              <a:rPr lang="en-GB" altLang="en-US" sz="3100" dirty="0" err="1"/>
              <a:t>My_column_A</a:t>
            </a:r>
            <a:r>
              <a:rPr lang="en-GB" altLang="en-US" sz="3100" dirty="0"/>
              <a:t> = AGE)</a:t>
            </a:r>
          </a:p>
          <a:p>
            <a:pPr lvl="1"/>
            <a:r>
              <a:rPr lang="en-GB" altLang="en-US" sz="3100" dirty="0"/>
              <a:t>Creates and stores mappings between the internal classifications and SDMX </a:t>
            </a:r>
            <a:r>
              <a:rPr lang="en-GB" altLang="en-US" sz="3100" dirty="0" err="1"/>
              <a:t>codelists</a:t>
            </a:r>
            <a:endParaRPr lang="en-GB" altLang="en-US" sz="3100" dirty="0"/>
          </a:p>
          <a:p>
            <a:pPr lvl="1"/>
            <a:r>
              <a:rPr lang="en-GB" altLang="en-US" sz="3100" dirty="0"/>
              <a:t>    (e.g. </a:t>
            </a:r>
            <a:r>
              <a:rPr lang="en-GB" altLang="en-US" sz="3100" dirty="0" err="1"/>
              <a:t>My_code_AB</a:t>
            </a:r>
            <a:r>
              <a:rPr lang="en-GB" altLang="en-US" sz="3100" dirty="0"/>
              <a:t> = Y_LT15)</a:t>
            </a:r>
          </a:p>
          <a:p>
            <a:endParaRPr lang="en-GB" altLang="en-US" dirty="0"/>
          </a:p>
        </p:txBody>
      </p:sp>
      <p:sp>
        <p:nvSpPr>
          <p:cNvPr id="39941" name="Content Placeholder 2"/>
          <p:cNvSpPr txBox="1">
            <a:spLocks/>
          </p:cNvSpPr>
          <p:nvPr/>
        </p:nvSpPr>
        <p:spPr bwMode="auto">
          <a:xfrm>
            <a:off x="4586288" y="4839988"/>
            <a:ext cx="4252912" cy="1377933"/>
          </a:xfrm>
          <a:prstGeom prst="rect">
            <a:avLst/>
          </a:prstGeom>
          <a:extLst/>
        </p:spPr>
        <p:txBody>
          <a:bodyPr vert="horz">
            <a:noAutofit/>
          </a:bodyPr>
          <a:lstStyle>
            <a:defPPr>
              <a:defRPr lang="en-US"/>
            </a:defPPr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/>
            </a:lvl1pPr>
            <a:lvl2pPr marL="2743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>
                <a:solidFill>
                  <a:schemeClr val="tx2"/>
                </a:solidFill>
              </a:defRPr>
            </a:lvl2pPr>
            <a:lvl3pPr marL="548640" lvl="2" indent="-2286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/>
            </a:lvl9pPr>
          </a:lstStyle>
          <a:p>
            <a:pPr marL="0" indent="0">
              <a:buNone/>
            </a:pPr>
            <a:r>
              <a:rPr lang="en-GB" altLang="en-US" sz="2000" dirty="0">
                <a:solidFill>
                  <a:schemeClr val="tx2"/>
                </a:solidFill>
              </a:rPr>
              <a:t>Result:</a:t>
            </a:r>
          </a:p>
          <a:p>
            <a:r>
              <a:rPr lang="en-GB" altLang="en-US" sz="2000" dirty="0">
                <a:solidFill>
                  <a:schemeClr val="tx2"/>
                </a:solidFill>
              </a:rPr>
              <a:t>Control the exposed data</a:t>
            </a:r>
          </a:p>
          <a:p>
            <a:r>
              <a:rPr lang="en-GB" altLang="en-US" sz="2000" dirty="0">
                <a:solidFill>
                  <a:schemeClr val="tx2"/>
                </a:solidFill>
              </a:rPr>
              <a:t>Preview the data in SDMX format</a:t>
            </a:r>
          </a:p>
          <a:p>
            <a:r>
              <a:rPr lang="en-GB" altLang="en-US" sz="2000" dirty="0">
                <a:solidFill>
                  <a:schemeClr val="tx2"/>
                </a:solidFill>
              </a:rPr>
              <a:t>Identify errors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F781D-E298-476B-9CF4-65E91CE9D19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/>
          </a:bodyPr>
          <a:lstStyle/>
          <a:p>
            <a:pPr algn="l"/>
            <a:r>
              <a:rPr lang="fr-BE" altLang="en-US" b="1" dirty="0" smtClean="0">
                <a:solidFill>
                  <a:srgbClr val="FFD624"/>
                </a:solidFill>
              </a:rPr>
              <a:t>SDMX </a:t>
            </a:r>
            <a:r>
              <a:rPr lang="fr-BE" altLang="en-US" b="1" dirty="0">
                <a:solidFill>
                  <a:srgbClr val="FFD624"/>
                </a:solidFill>
              </a:rPr>
              <a:t>– RI </a:t>
            </a:r>
            <a:r>
              <a:rPr lang="fr-BE" altLang="en-US" b="1" dirty="0" smtClean="0">
                <a:solidFill>
                  <a:srgbClr val="FFD624"/>
                </a:solidFill>
              </a:rPr>
              <a:t>- </a:t>
            </a:r>
            <a:r>
              <a:rPr lang="en-GB" altLang="en-US" b="1" dirty="0">
                <a:solidFill>
                  <a:srgbClr val="FFD624"/>
                </a:solidFill>
              </a:rPr>
              <a:t>Test Client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5FBB-020E-4F4F-AEAE-E9ABC5C1C03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40963" name="Content Placeholder 2"/>
          <p:cNvSpPr txBox="1">
            <a:spLocks/>
          </p:cNvSpPr>
          <p:nvPr/>
        </p:nvSpPr>
        <p:spPr bwMode="auto">
          <a:xfrm>
            <a:off x="179388" y="1916113"/>
            <a:ext cx="4254500" cy="2736850"/>
          </a:xfrm>
          <a:prstGeom prst="rect">
            <a:avLst/>
          </a:prstGeom>
          <a:extLst/>
        </p:spPr>
        <p:txBody>
          <a:bodyPr vert="horz">
            <a:normAutofit fontScale="92500" lnSpcReduction="10000"/>
          </a:bodyPr>
          <a:lstStyle>
            <a:defPPr>
              <a:defRPr lang="en-US"/>
            </a:defPPr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/>
            </a:lvl1pPr>
            <a:lvl2pPr marL="2743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548640" lvl="2" indent="-2286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/>
            </a:lvl9pPr>
          </a:lstStyle>
          <a:p>
            <a:pPr lvl="1"/>
            <a:r>
              <a:rPr lang="en-GB" altLang="en-US" dirty="0"/>
              <a:t>Allows users to view and extract data in SDMX format, using the mappings defined in the Mapping Assistant tool </a:t>
            </a:r>
          </a:p>
          <a:p>
            <a:pPr lvl="1"/>
            <a:r>
              <a:rPr lang="en-GB" altLang="en-US" dirty="0"/>
              <a:t>extract data directly from the dissemination database </a:t>
            </a:r>
          </a:p>
          <a:p>
            <a:pPr lvl="1"/>
            <a:r>
              <a:rPr lang="en-GB" altLang="en-US" dirty="0"/>
              <a:t>extract data using a web address (web service)</a:t>
            </a:r>
          </a:p>
          <a:p>
            <a:endParaRPr lang="en-GB" altLang="en-US" dirty="0"/>
          </a:p>
        </p:txBody>
      </p:sp>
      <p:sp>
        <p:nvSpPr>
          <p:cNvPr id="40964" name="Content Placeholder 2"/>
          <p:cNvSpPr txBox="1">
            <a:spLocks/>
          </p:cNvSpPr>
          <p:nvPr/>
        </p:nvSpPr>
        <p:spPr bwMode="auto">
          <a:xfrm>
            <a:off x="179388" y="4652963"/>
            <a:ext cx="8659812" cy="1677988"/>
          </a:xfrm>
          <a:prstGeom prst="rect">
            <a:avLst/>
          </a:prstGeom>
          <a:extLst/>
        </p:spPr>
        <p:txBody>
          <a:bodyPr vert="horz">
            <a:normAutofit fontScale="92500" lnSpcReduction="20000"/>
          </a:bodyPr>
          <a:lstStyle>
            <a:defPPr>
              <a:defRPr lang="en-US"/>
            </a:defPPr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/>
            </a:lvl1pPr>
            <a:lvl2pPr marL="2743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548640" lvl="2" indent="-2286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/>
            </a:lvl9pPr>
          </a:lstStyle>
          <a:p>
            <a:pPr marL="0" indent="0">
              <a:buNone/>
            </a:pPr>
            <a:r>
              <a:rPr lang="en-GB" altLang="en-US" sz="2000" dirty="0"/>
              <a:t>Result:</a:t>
            </a:r>
          </a:p>
          <a:p>
            <a:r>
              <a:rPr lang="en-GB" altLang="en-US" sz="2000" dirty="0"/>
              <a:t>Allows to test the </a:t>
            </a:r>
            <a:r>
              <a:rPr lang="en-GB" altLang="en-US" sz="2000" dirty="0" smtClean="0"/>
              <a:t>dissemination process and SDMX </a:t>
            </a:r>
            <a:r>
              <a:rPr lang="en-GB" altLang="en-US" sz="2000" dirty="0"/>
              <a:t>compliance</a:t>
            </a:r>
          </a:p>
          <a:p>
            <a:r>
              <a:rPr lang="en-GB" altLang="en-US" sz="2000" dirty="0"/>
              <a:t>Create custom extraction</a:t>
            </a:r>
          </a:p>
          <a:p>
            <a:r>
              <a:rPr lang="en-GB" altLang="en-US" sz="2000" dirty="0"/>
              <a:t>Identify errors</a:t>
            </a:r>
          </a:p>
          <a:p>
            <a:r>
              <a:rPr lang="en-GB" altLang="en-US" sz="2000" dirty="0"/>
              <a:t>Extract data in different formats</a:t>
            </a:r>
          </a:p>
        </p:txBody>
      </p:sp>
      <p:pic>
        <p:nvPicPr>
          <p:cNvPr id="40965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06" y="1990854"/>
            <a:ext cx="3988067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2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1032198"/>
            <a:ext cx="8753475" cy="661794"/>
          </a:xfrm>
        </p:spPr>
        <p:txBody>
          <a:bodyPr vert="horz" anchor="b" anchorCtr="0">
            <a:normAutofit/>
          </a:bodyPr>
          <a:lstStyle/>
          <a:p>
            <a:pPr algn="l"/>
            <a:r>
              <a:rPr lang="fr-BE" altLang="en-US" b="1" dirty="0" smtClean="0">
                <a:solidFill>
                  <a:srgbClr val="FFD624"/>
                </a:solidFill>
              </a:rPr>
              <a:t>SDMX </a:t>
            </a:r>
            <a:r>
              <a:rPr lang="fr-BE" altLang="en-US" b="1" dirty="0">
                <a:solidFill>
                  <a:srgbClr val="FFD624"/>
                </a:solidFill>
              </a:rPr>
              <a:t>– RI </a:t>
            </a:r>
            <a:r>
              <a:rPr lang="fr-BE" altLang="en-US" b="1" dirty="0" smtClean="0">
                <a:solidFill>
                  <a:srgbClr val="FFD624"/>
                </a:solidFill>
              </a:rPr>
              <a:t>– </a:t>
            </a:r>
            <a:r>
              <a:rPr lang="en-GB" altLang="en-US" b="1" dirty="0" smtClean="0">
                <a:solidFill>
                  <a:srgbClr val="FFD624"/>
                </a:solidFill>
              </a:rPr>
              <a:t>NSI/Web </a:t>
            </a:r>
            <a:r>
              <a:rPr lang="en-GB" altLang="en-US" b="1" dirty="0">
                <a:solidFill>
                  <a:srgbClr val="FFD624"/>
                </a:solidFill>
              </a:rPr>
              <a:t>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5FBB-020E-4F4F-AEAE-E9ABC5C1C03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43011" name="Content Placeholder 2"/>
          <p:cNvSpPr txBox="1">
            <a:spLocks/>
          </p:cNvSpPr>
          <p:nvPr/>
        </p:nvSpPr>
        <p:spPr bwMode="auto">
          <a:xfrm>
            <a:off x="30163" y="1984375"/>
            <a:ext cx="4254500" cy="2524125"/>
          </a:xfrm>
          <a:prstGeom prst="rect">
            <a:avLst/>
          </a:prstGeom>
          <a:extLst/>
        </p:spPr>
        <p:txBody>
          <a:bodyPr vert="horz">
            <a:noAutofit/>
          </a:bodyPr>
          <a:lstStyle>
            <a:defPPr>
              <a:defRPr lang="en-US"/>
            </a:defPPr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/>
            </a:lvl1pPr>
            <a:lvl2pPr marL="2743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548640" lvl="2" indent="-2286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/>
            </a:lvl9pPr>
          </a:lstStyle>
          <a:p>
            <a:pPr lvl="1">
              <a:lnSpc>
                <a:spcPct val="80000"/>
              </a:lnSpc>
            </a:pPr>
            <a:r>
              <a:rPr lang="en-GB" altLang="en-US" dirty="0"/>
              <a:t>No graphical user interface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Invisible for the user modules controlling the incoming data requests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Retrieving SDMX structure and mappings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Retrieving data from the dissemination database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Generating data response messages </a:t>
            </a:r>
          </a:p>
          <a:p>
            <a:pPr lvl="1">
              <a:lnSpc>
                <a:spcPct val="80000"/>
              </a:lnSpc>
            </a:pPr>
            <a:r>
              <a:rPr lang="en-GB" altLang="en-US" dirty="0"/>
              <a:t>Sending data in SDMX format</a:t>
            </a:r>
          </a:p>
          <a:p>
            <a:endParaRPr lang="en-GB" altLang="en-US" sz="2000" dirty="0"/>
          </a:p>
        </p:txBody>
      </p:sp>
      <p:sp>
        <p:nvSpPr>
          <p:cNvPr id="43012" name="Content Placeholder 2"/>
          <p:cNvSpPr txBox="1">
            <a:spLocks/>
          </p:cNvSpPr>
          <p:nvPr/>
        </p:nvSpPr>
        <p:spPr bwMode="auto">
          <a:xfrm>
            <a:off x="4643438" y="4739589"/>
            <a:ext cx="4195762" cy="1343576"/>
          </a:xfrm>
          <a:prstGeom prst="rect">
            <a:avLst/>
          </a:prstGeom>
          <a:extLst/>
        </p:spPr>
        <p:txBody>
          <a:bodyPr vert="horz">
            <a:noAutofit/>
          </a:bodyPr>
          <a:lstStyle>
            <a:defPPr>
              <a:defRPr lang="en-US"/>
            </a:defPPr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/>
            </a:lvl1pPr>
            <a:lvl2pPr marL="2743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548640" lvl="2" indent="-2286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/>
            </a:lvl9pPr>
          </a:lstStyle>
          <a:p>
            <a:pPr marL="0" indent="0">
              <a:buNone/>
            </a:pPr>
            <a:r>
              <a:rPr lang="en-GB" altLang="en-US" dirty="0"/>
              <a:t>Result</a:t>
            </a:r>
            <a:r>
              <a:rPr lang="en-GB" altLang="en-US" dirty="0" smtClean="0"/>
              <a:t>:</a:t>
            </a:r>
            <a:endParaRPr lang="en-GB" altLang="en-US" dirty="0"/>
          </a:p>
          <a:p>
            <a:pPr lvl="1">
              <a:lnSpc>
                <a:spcPct val="80000"/>
              </a:lnSpc>
            </a:pPr>
            <a:r>
              <a:rPr lang="en-GB" altLang="en-US" dirty="0"/>
              <a:t>Data are made available to different data consumers via internet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700213"/>
            <a:ext cx="4200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4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989635"/>
            <a:ext cx="8686800" cy="661794"/>
          </a:xfrm>
        </p:spPr>
        <p:txBody>
          <a:bodyPr vert="horz" anchor="b" anchorCtr="0">
            <a:normAutofit/>
          </a:bodyPr>
          <a:lstStyle/>
          <a:p>
            <a:pPr algn="l"/>
            <a:r>
              <a:rPr lang="fr-BE" altLang="en-US" b="1" dirty="0" smtClean="0">
                <a:solidFill>
                  <a:srgbClr val="FFD624"/>
                </a:solidFill>
              </a:rPr>
              <a:t>SDMX </a:t>
            </a:r>
            <a:r>
              <a:rPr lang="fr-BE" altLang="en-US" b="1" dirty="0">
                <a:solidFill>
                  <a:srgbClr val="FFD624"/>
                </a:solidFill>
              </a:rPr>
              <a:t>– RI </a:t>
            </a:r>
            <a:r>
              <a:rPr lang="fr-BE" altLang="en-US" b="1" dirty="0" smtClean="0">
                <a:solidFill>
                  <a:srgbClr val="FFD624"/>
                </a:solidFill>
              </a:rPr>
              <a:t>- </a:t>
            </a:r>
            <a:r>
              <a:rPr lang="en-GB" altLang="en-US" b="1" dirty="0">
                <a:solidFill>
                  <a:srgbClr val="FFD624"/>
                </a:solidFill>
              </a:rPr>
              <a:t>Web Client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5FBB-020E-4F4F-AEAE-E9ABC5C1C03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41987" name="Content Placeholder 2"/>
          <p:cNvSpPr txBox="1">
            <a:spLocks/>
          </p:cNvSpPr>
          <p:nvPr/>
        </p:nvSpPr>
        <p:spPr bwMode="auto">
          <a:xfrm>
            <a:off x="179388" y="1989138"/>
            <a:ext cx="4254500" cy="2735262"/>
          </a:xfrm>
          <a:prstGeom prst="rect">
            <a:avLst/>
          </a:prstGeom>
          <a:extLst/>
        </p:spPr>
        <p:txBody>
          <a:bodyPr vert="horz">
            <a:normAutofit fontScale="85000" lnSpcReduction="20000"/>
          </a:bodyPr>
          <a:lstStyle>
            <a:defPPr>
              <a:defRPr lang="en-US"/>
            </a:defPPr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/>
            </a:lvl1pPr>
            <a:lvl2pPr marL="2743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>
                <a:solidFill>
                  <a:schemeClr val="tx2"/>
                </a:solidFill>
              </a:defRPr>
            </a:lvl2pPr>
            <a:lvl3pPr marL="548640" lvl="2" indent="-2286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/>
            </a:lvl9pPr>
          </a:lstStyle>
          <a:p>
            <a:pPr lvl="1"/>
            <a:r>
              <a:rPr lang="en-GB" altLang="en-US" sz="2700" dirty="0"/>
              <a:t>Allows users to view and extract data in SDMX format, using the mappings defined in the Mapping Assistant tool </a:t>
            </a:r>
          </a:p>
          <a:p>
            <a:pPr lvl="1"/>
            <a:r>
              <a:rPr lang="en-GB" altLang="en-US" sz="2700" dirty="0"/>
              <a:t>Provides user friendly interface for even not experienced users</a:t>
            </a:r>
          </a:p>
          <a:p>
            <a:pPr lvl="1"/>
            <a:r>
              <a:rPr lang="en-GB" altLang="en-US" sz="2700" dirty="0"/>
              <a:t>Can extract data using a web address (web service)</a:t>
            </a:r>
          </a:p>
          <a:p>
            <a:endParaRPr lang="en-GB" altLang="en-US" dirty="0"/>
          </a:p>
        </p:txBody>
      </p:sp>
      <p:pic>
        <p:nvPicPr>
          <p:cNvPr id="41988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989138"/>
            <a:ext cx="4149725" cy="2952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Content Placeholder 2"/>
          <p:cNvSpPr txBox="1">
            <a:spLocks/>
          </p:cNvSpPr>
          <p:nvPr/>
        </p:nvSpPr>
        <p:spPr bwMode="auto">
          <a:xfrm>
            <a:off x="179388" y="4724400"/>
            <a:ext cx="8659812" cy="1606550"/>
          </a:xfrm>
          <a:prstGeom prst="rect">
            <a:avLst/>
          </a:prstGeom>
          <a:extLst/>
        </p:spPr>
        <p:txBody>
          <a:bodyPr vert="horz">
            <a:normAutofit fontScale="77500" lnSpcReduction="20000"/>
          </a:bodyPr>
          <a:lstStyle>
            <a:defPPr>
              <a:defRPr lang="en-US"/>
            </a:defPPr>
            <a:lvl1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/>
            </a:lvl1pPr>
            <a:lvl2pPr marL="2743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300">
                <a:solidFill>
                  <a:schemeClr val="tx2"/>
                </a:solidFill>
              </a:defRPr>
            </a:lvl2pPr>
            <a:lvl3pPr marL="548640" lvl="2" indent="-2286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/>
            </a:lvl9pPr>
          </a:lstStyle>
          <a:p>
            <a:pPr marL="0" indent="0">
              <a:buNone/>
            </a:pPr>
            <a:r>
              <a:rPr lang="en-GB" altLang="en-US" sz="2000" dirty="0"/>
              <a:t>Result:</a:t>
            </a:r>
          </a:p>
          <a:p>
            <a:pPr lvl="1"/>
            <a:r>
              <a:rPr lang="en-GB" altLang="en-US" sz="2500" dirty="0"/>
              <a:t>Allows to test the data dissemination process and SDMX compliance</a:t>
            </a:r>
          </a:p>
          <a:p>
            <a:pPr lvl="1"/>
            <a:r>
              <a:rPr lang="en-GB" altLang="en-US" sz="2500" dirty="0"/>
              <a:t>Create custom extraction</a:t>
            </a:r>
          </a:p>
          <a:p>
            <a:pPr lvl="1"/>
            <a:r>
              <a:rPr lang="en-GB" altLang="en-US" sz="2500" dirty="0"/>
              <a:t>Identify errors</a:t>
            </a:r>
          </a:p>
          <a:p>
            <a:pPr lvl="1"/>
            <a:r>
              <a:rPr lang="en-GB" altLang="en-US" sz="2500" dirty="0"/>
              <a:t>Extract data in different formats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789113" y="2765425"/>
            <a:ext cx="7272337" cy="121285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-80" charset="2"/>
              <a:buNone/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22225" y="547688"/>
            <a:ext cx="3885632" cy="936625"/>
          </a:xfrm>
        </p:spPr>
        <p:txBody>
          <a:bodyPr vert="horz" anchor="b" anchorCtr="0">
            <a:normAutofit fontScale="90000"/>
          </a:bodyPr>
          <a:lstStyle/>
          <a:p>
            <a:pPr algn="ctr"/>
            <a:r>
              <a:rPr lang="en-GB" altLang="en-US" sz="3200" kern="1200" dirty="0" smtClean="0">
                <a:solidFill>
                  <a:srgbClr val="FFD624"/>
                </a:solidFill>
              </a:rPr>
              <a:t>SDMX-RI vs SMDX Converter</a:t>
            </a:r>
            <a:endParaRPr lang="en-GB" altLang="en-US" sz="3200" kern="1200" dirty="0">
              <a:solidFill>
                <a:srgbClr val="FFD624"/>
              </a:solidFill>
            </a:endParaRPr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228600" y="1946275"/>
            <a:ext cx="1463675" cy="4578350"/>
          </a:xfrm>
          <a:prstGeom prst="rect">
            <a:avLst/>
          </a:prstGeom>
          <a:solidFill>
            <a:schemeClr val="accent5">
              <a:lumMod val="75000"/>
              <a:alpha val="69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-80" charset="2"/>
              <a:buNone/>
              <a:defRPr/>
            </a:pPr>
            <a:endParaRPr lang="fr-BE" sz="2400">
              <a:solidFill>
                <a:srgbClr val="0F5494"/>
              </a:solidFill>
              <a:ea typeface="ＭＳ Ｐゴシック" charset="-128"/>
            </a:endParaRPr>
          </a:p>
        </p:txBody>
      </p:sp>
      <p:pic>
        <p:nvPicPr>
          <p:cNvPr id="6" name="Picture 3" descr="databas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106" y="3854450"/>
            <a:ext cx="108743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187399" y="4947174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5F5F5F"/>
                </a:solidFill>
              </a:rPr>
              <a:t>Non-SDMX local data</a:t>
            </a: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379413" y="1762125"/>
            <a:ext cx="7842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0000"/>
                </a:solidFill>
              </a:rPr>
              <a:t>NSI</a:t>
            </a: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1835150" y="1484313"/>
            <a:ext cx="720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solidFill>
                  <a:srgbClr val="0F5494"/>
                </a:solidFill>
              </a:rPr>
              <a:t>Compliance </a:t>
            </a:r>
            <a:r>
              <a:rPr lang="en-GB" altLang="en-US" sz="2400" dirty="0">
                <a:solidFill>
                  <a:srgbClr val="0F5494"/>
                </a:solidFill>
              </a:rPr>
              <a:t>workflow</a:t>
            </a:r>
            <a:endParaRPr lang="en-GB" altLang="en-US" sz="1800" dirty="0">
              <a:solidFill>
                <a:srgbClr val="0F5494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824773" y="1836865"/>
          <a:ext cx="7200652" cy="72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Freeform 30"/>
          <p:cNvSpPr/>
          <p:nvPr/>
        </p:nvSpPr>
        <p:spPr>
          <a:xfrm>
            <a:off x="1824037" y="3040063"/>
            <a:ext cx="2682875" cy="814387"/>
          </a:xfrm>
          <a:custGeom>
            <a:avLst/>
            <a:gdLst>
              <a:gd name="connsiteX0" fmla="*/ 0 w 1068142"/>
              <a:gd name="connsiteY0" fmla="*/ 64089 h 640885"/>
              <a:gd name="connsiteX1" fmla="*/ 64089 w 1068142"/>
              <a:gd name="connsiteY1" fmla="*/ 0 h 640885"/>
              <a:gd name="connsiteX2" fmla="*/ 1004054 w 1068142"/>
              <a:gd name="connsiteY2" fmla="*/ 0 h 640885"/>
              <a:gd name="connsiteX3" fmla="*/ 1068143 w 1068142"/>
              <a:gd name="connsiteY3" fmla="*/ 64089 h 640885"/>
              <a:gd name="connsiteX4" fmla="*/ 1068142 w 1068142"/>
              <a:gd name="connsiteY4" fmla="*/ 576797 h 640885"/>
              <a:gd name="connsiteX5" fmla="*/ 1004053 w 1068142"/>
              <a:gd name="connsiteY5" fmla="*/ 640886 h 640885"/>
              <a:gd name="connsiteX6" fmla="*/ 64089 w 1068142"/>
              <a:gd name="connsiteY6" fmla="*/ 640885 h 640885"/>
              <a:gd name="connsiteX7" fmla="*/ 0 w 1068142"/>
              <a:gd name="connsiteY7" fmla="*/ 576796 h 640885"/>
              <a:gd name="connsiteX8" fmla="*/ 0 w 1068142"/>
              <a:gd name="connsiteY8" fmla="*/ 64089 h 64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42" h="640885">
                <a:moveTo>
                  <a:pt x="0" y="64089"/>
                </a:moveTo>
                <a:cubicBezTo>
                  <a:pt x="0" y="28694"/>
                  <a:pt x="28694" y="0"/>
                  <a:pt x="64089" y="0"/>
                </a:cubicBezTo>
                <a:lnTo>
                  <a:pt x="1004054" y="0"/>
                </a:lnTo>
                <a:cubicBezTo>
                  <a:pt x="1039449" y="0"/>
                  <a:pt x="1068143" y="28694"/>
                  <a:pt x="1068143" y="64089"/>
                </a:cubicBezTo>
                <a:cubicBezTo>
                  <a:pt x="1068143" y="234992"/>
                  <a:pt x="1068142" y="405894"/>
                  <a:pt x="1068142" y="576797"/>
                </a:cubicBezTo>
                <a:cubicBezTo>
                  <a:pt x="1068142" y="612192"/>
                  <a:pt x="1039448" y="640886"/>
                  <a:pt x="1004053" y="640886"/>
                </a:cubicBezTo>
                <a:lnTo>
                  <a:pt x="64089" y="640885"/>
                </a:lnTo>
                <a:cubicBezTo>
                  <a:pt x="28694" y="640885"/>
                  <a:pt x="0" y="612191"/>
                  <a:pt x="0" y="576796"/>
                </a:cubicBezTo>
                <a:lnTo>
                  <a:pt x="0" y="64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061" tIns="53061" rIns="53061" bIns="53061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1500" dirty="0">
                <a:solidFill>
                  <a:srgbClr val="FFFFFF"/>
                </a:solidFill>
              </a:rPr>
              <a:t>NSI software</a:t>
            </a:r>
          </a:p>
        </p:txBody>
      </p:sp>
      <p:sp>
        <p:nvSpPr>
          <p:cNvPr id="34" name="Freeform 33"/>
          <p:cNvSpPr/>
          <p:nvPr/>
        </p:nvSpPr>
        <p:spPr>
          <a:xfrm>
            <a:off x="4560888" y="3279775"/>
            <a:ext cx="227012" cy="334963"/>
          </a:xfrm>
          <a:custGeom>
            <a:avLst/>
            <a:gdLst>
              <a:gd name="connsiteX0" fmla="*/ 0 w 226446"/>
              <a:gd name="connsiteY0" fmla="*/ 52980 h 264899"/>
              <a:gd name="connsiteX1" fmla="*/ 113223 w 226446"/>
              <a:gd name="connsiteY1" fmla="*/ 52980 h 264899"/>
              <a:gd name="connsiteX2" fmla="*/ 113223 w 226446"/>
              <a:gd name="connsiteY2" fmla="*/ 0 h 264899"/>
              <a:gd name="connsiteX3" fmla="*/ 226446 w 226446"/>
              <a:gd name="connsiteY3" fmla="*/ 132450 h 264899"/>
              <a:gd name="connsiteX4" fmla="*/ 113223 w 226446"/>
              <a:gd name="connsiteY4" fmla="*/ 264899 h 264899"/>
              <a:gd name="connsiteX5" fmla="*/ 113223 w 226446"/>
              <a:gd name="connsiteY5" fmla="*/ 211919 h 264899"/>
              <a:gd name="connsiteX6" fmla="*/ 0 w 226446"/>
              <a:gd name="connsiteY6" fmla="*/ 211919 h 264899"/>
              <a:gd name="connsiteX7" fmla="*/ 0 w 226446"/>
              <a:gd name="connsiteY7" fmla="*/ 52980 h 26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446" h="264899">
                <a:moveTo>
                  <a:pt x="0" y="52980"/>
                </a:moveTo>
                <a:lnTo>
                  <a:pt x="113223" y="52980"/>
                </a:lnTo>
                <a:lnTo>
                  <a:pt x="113223" y="0"/>
                </a:lnTo>
                <a:lnTo>
                  <a:pt x="226446" y="132450"/>
                </a:lnTo>
                <a:lnTo>
                  <a:pt x="113223" y="264899"/>
                </a:lnTo>
                <a:lnTo>
                  <a:pt x="113223" y="211919"/>
                </a:lnTo>
                <a:lnTo>
                  <a:pt x="0" y="211919"/>
                </a:lnTo>
                <a:lnTo>
                  <a:pt x="0" y="5298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2980" rIns="67934" bIns="52980" spcCol="1270" anchor="ctr"/>
          <a:lstStyle/>
          <a:p>
            <a:pPr defTabSz="3111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859338" y="3040063"/>
            <a:ext cx="1035050" cy="814387"/>
          </a:xfrm>
          <a:custGeom>
            <a:avLst/>
            <a:gdLst>
              <a:gd name="connsiteX0" fmla="*/ 0 w 1068142"/>
              <a:gd name="connsiteY0" fmla="*/ 64089 h 640885"/>
              <a:gd name="connsiteX1" fmla="*/ 64089 w 1068142"/>
              <a:gd name="connsiteY1" fmla="*/ 0 h 640885"/>
              <a:gd name="connsiteX2" fmla="*/ 1004054 w 1068142"/>
              <a:gd name="connsiteY2" fmla="*/ 0 h 640885"/>
              <a:gd name="connsiteX3" fmla="*/ 1068143 w 1068142"/>
              <a:gd name="connsiteY3" fmla="*/ 64089 h 640885"/>
              <a:gd name="connsiteX4" fmla="*/ 1068142 w 1068142"/>
              <a:gd name="connsiteY4" fmla="*/ 576797 h 640885"/>
              <a:gd name="connsiteX5" fmla="*/ 1004053 w 1068142"/>
              <a:gd name="connsiteY5" fmla="*/ 640886 h 640885"/>
              <a:gd name="connsiteX6" fmla="*/ 64089 w 1068142"/>
              <a:gd name="connsiteY6" fmla="*/ 640885 h 640885"/>
              <a:gd name="connsiteX7" fmla="*/ 0 w 1068142"/>
              <a:gd name="connsiteY7" fmla="*/ 576796 h 640885"/>
              <a:gd name="connsiteX8" fmla="*/ 0 w 1068142"/>
              <a:gd name="connsiteY8" fmla="*/ 64089 h 64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42" h="640885">
                <a:moveTo>
                  <a:pt x="0" y="64089"/>
                </a:moveTo>
                <a:cubicBezTo>
                  <a:pt x="0" y="28694"/>
                  <a:pt x="28694" y="0"/>
                  <a:pt x="64089" y="0"/>
                </a:cubicBezTo>
                <a:lnTo>
                  <a:pt x="1004054" y="0"/>
                </a:lnTo>
                <a:cubicBezTo>
                  <a:pt x="1039449" y="0"/>
                  <a:pt x="1068143" y="28694"/>
                  <a:pt x="1068143" y="64089"/>
                </a:cubicBezTo>
                <a:cubicBezTo>
                  <a:pt x="1068143" y="234992"/>
                  <a:pt x="1068142" y="405894"/>
                  <a:pt x="1068142" y="576797"/>
                </a:cubicBezTo>
                <a:cubicBezTo>
                  <a:pt x="1068142" y="612192"/>
                  <a:pt x="1039448" y="640886"/>
                  <a:pt x="1004053" y="640886"/>
                </a:cubicBezTo>
                <a:lnTo>
                  <a:pt x="64089" y="640885"/>
                </a:lnTo>
                <a:cubicBezTo>
                  <a:pt x="28694" y="640885"/>
                  <a:pt x="0" y="612191"/>
                  <a:pt x="0" y="576796"/>
                </a:cubicBezTo>
                <a:lnTo>
                  <a:pt x="0" y="64089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061" tIns="53061" rIns="53061" bIns="53061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1300" dirty="0">
                <a:solidFill>
                  <a:srgbClr val="FFFFFF"/>
                </a:solidFill>
              </a:rPr>
              <a:t>SDMX Converter</a:t>
            </a:r>
          </a:p>
        </p:txBody>
      </p:sp>
      <p:sp>
        <p:nvSpPr>
          <p:cNvPr id="36" name="Freeform 35"/>
          <p:cNvSpPr/>
          <p:nvPr/>
        </p:nvSpPr>
        <p:spPr>
          <a:xfrm>
            <a:off x="6002338" y="3279775"/>
            <a:ext cx="225425" cy="334963"/>
          </a:xfrm>
          <a:custGeom>
            <a:avLst/>
            <a:gdLst>
              <a:gd name="connsiteX0" fmla="*/ 0 w 226446"/>
              <a:gd name="connsiteY0" fmla="*/ 52980 h 264899"/>
              <a:gd name="connsiteX1" fmla="*/ 113223 w 226446"/>
              <a:gd name="connsiteY1" fmla="*/ 52980 h 264899"/>
              <a:gd name="connsiteX2" fmla="*/ 113223 w 226446"/>
              <a:gd name="connsiteY2" fmla="*/ 0 h 264899"/>
              <a:gd name="connsiteX3" fmla="*/ 226446 w 226446"/>
              <a:gd name="connsiteY3" fmla="*/ 132450 h 264899"/>
              <a:gd name="connsiteX4" fmla="*/ 113223 w 226446"/>
              <a:gd name="connsiteY4" fmla="*/ 264899 h 264899"/>
              <a:gd name="connsiteX5" fmla="*/ 113223 w 226446"/>
              <a:gd name="connsiteY5" fmla="*/ 211919 h 264899"/>
              <a:gd name="connsiteX6" fmla="*/ 0 w 226446"/>
              <a:gd name="connsiteY6" fmla="*/ 211919 h 264899"/>
              <a:gd name="connsiteX7" fmla="*/ 0 w 226446"/>
              <a:gd name="connsiteY7" fmla="*/ 52980 h 26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446" h="264899">
                <a:moveTo>
                  <a:pt x="0" y="52980"/>
                </a:moveTo>
                <a:lnTo>
                  <a:pt x="113223" y="52980"/>
                </a:lnTo>
                <a:lnTo>
                  <a:pt x="113223" y="0"/>
                </a:lnTo>
                <a:lnTo>
                  <a:pt x="226446" y="132450"/>
                </a:lnTo>
                <a:lnTo>
                  <a:pt x="113223" y="264899"/>
                </a:lnTo>
                <a:lnTo>
                  <a:pt x="113223" y="211919"/>
                </a:lnTo>
                <a:lnTo>
                  <a:pt x="0" y="211919"/>
                </a:lnTo>
                <a:lnTo>
                  <a:pt x="0" y="5298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2980" rIns="67934" bIns="52980" spcCol="1270" anchor="ctr"/>
          <a:lstStyle/>
          <a:p>
            <a:pPr defTabSz="3111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300788" y="3040063"/>
            <a:ext cx="1089025" cy="814387"/>
          </a:xfrm>
          <a:custGeom>
            <a:avLst/>
            <a:gdLst>
              <a:gd name="connsiteX0" fmla="*/ 0 w 1068142"/>
              <a:gd name="connsiteY0" fmla="*/ 64089 h 640885"/>
              <a:gd name="connsiteX1" fmla="*/ 64089 w 1068142"/>
              <a:gd name="connsiteY1" fmla="*/ 0 h 640885"/>
              <a:gd name="connsiteX2" fmla="*/ 1004054 w 1068142"/>
              <a:gd name="connsiteY2" fmla="*/ 0 h 640885"/>
              <a:gd name="connsiteX3" fmla="*/ 1068143 w 1068142"/>
              <a:gd name="connsiteY3" fmla="*/ 64089 h 640885"/>
              <a:gd name="connsiteX4" fmla="*/ 1068142 w 1068142"/>
              <a:gd name="connsiteY4" fmla="*/ 576797 h 640885"/>
              <a:gd name="connsiteX5" fmla="*/ 1004053 w 1068142"/>
              <a:gd name="connsiteY5" fmla="*/ 640886 h 640885"/>
              <a:gd name="connsiteX6" fmla="*/ 64089 w 1068142"/>
              <a:gd name="connsiteY6" fmla="*/ 640885 h 640885"/>
              <a:gd name="connsiteX7" fmla="*/ 0 w 1068142"/>
              <a:gd name="connsiteY7" fmla="*/ 576796 h 640885"/>
              <a:gd name="connsiteX8" fmla="*/ 0 w 1068142"/>
              <a:gd name="connsiteY8" fmla="*/ 64089 h 64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42" h="640885">
                <a:moveTo>
                  <a:pt x="0" y="64089"/>
                </a:moveTo>
                <a:cubicBezTo>
                  <a:pt x="0" y="28694"/>
                  <a:pt x="28694" y="0"/>
                  <a:pt x="64089" y="0"/>
                </a:cubicBezTo>
                <a:lnTo>
                  <a:pt x="1004054" y="0"/>
                </a:lnTo>
                <a:cubicBezTo>
                  <a:pt x="1039449" y="0"/>
                  <a:pt x="1068143" y="28694"/>
                  <a:pt x="1068143" y="64089"/>
                </a:cubicBezTo>
                <a:cubicBezTo>
                  <a:pt x="1068143" y="234992"/>
                  <a:pt x="1068142" y="405894"/>
                  <a:pt x="1068142" y="576797"/>
                </a:cubicBezTo>
                <a:cubicBezTo>
                  <a:pt x="1068142" y="612192"/>
                  <a:pt x="1039448" y="640886"/>
                  <a:pt x="1004053" y="640886"/>
                </a:cubicBezTo>
                <a:lnTo>
                  <a:pt x="64089" y="640885"/>
                </a:lnTo>
                <a:cubicBezTo>
                  <a:pt x="28694" y="640885"/>
                  <a:pt x="0" y="612191"/>
                  <a:pt x="0" y="576796"/>
                </a:cubicBezTo>
                <a:lnTo>
                  <a:pt x="0" y="64089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061" tIns="53061" rIns="53061" bIns="53061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1200" dirty="0">
              <a:solidFill>
                <a:srgbClr val="000000"/>
              </a:solidFill>
            </a:endParaRPr>
          </a:p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1200" dirty="0">
              <a:solidFill>
                <a:srgbClr val="000000"/>
              </a:solidFill>
            </a:endParaRPr>
          </a:p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1200" dirty="0">
                <a:solidFill>
                  <a:srgbClr val="000000"/>
                </a:solidFill>
              </a:rPr>
              <a:t>Processing for sending</a:t>
            </a:r>
          </a:p>
        </p:txBody>
      </p:sp>
      <p:sp>
        <p:nvSpPr>
          <p:cNvPr id="38" name="Freeform 37"/>
          <p:cNvSpPr/>
          <p:nvPr/>
        </p:nvSpPr>
        <p:spPr>
          <a:xfrm>
            <a:off x="7497763" y="3279775"/>
            <a:ext cx="225425" cy="334963"/>
          </a:xfrm>
          <a:custGeom>
            <a:avLst/>
            <a:gdLst>
              <a:gd name="connsiteX0" fmla="*/ 0 w 226446"/>
              <a:gd name="connsiteY0" fmla="*/ 52980 h 264899"/>
              <a:gd name="connsiteX1" fmla="*/ 113223 w 226446"/>
              <a:gd name="connsiteY1" fmla="*/ 52980 h 264899"/>
              <a:gd name="connsiteX2" fmla="*/ 113223 w 226446"/>
              <a:gd name="connsiteY2" fmla="*/ 0 h 264899"/>
              <a:gd name="connsiteX3" fmla="*/ 226446 w 226446"/>
              <a:gd name="connsiteY3" fmla="*/ 132450 h 264899"/>
              <a:gd name="connsiteX4" fmla="*/ 113223 w 226446"/>
              <a:gd name="connsiteY4" fmla="*/ 264899 h 264899"/>
              <a:gd name="connsiteX5" fmla="*/ 113223 w 226446"/>
              <a:gd name="connsiteY5" fmla="*/ 211919 h 264899"/>
              <a:gd name="connsiteX6" fmla="*/ 0 w 226446"/>
              <a:gd name="connsiteY6" fmla="*/ 211919 h 264899"/>
              <a:gd name="connsiteX7" fmla="*/ 0 w 226446"/>
              <a:gd name="connsiteY7" fmla="*/ 52980 h 26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446" h="264899">
                <a:moveTo>
                  <a:pt x="0" y="52980"/>
                </a:moveTo>
                <a:lnTo>
                  <a:pt x="113223" y="52980"/>
                </a:lnTo>
                <a:lnTo>
                  <a:pt x="113223" y="0"/>
                </a:lnTo>
                <a:lnTo>
                  <a:pt x="226446" y="132450"/>
                </a:lnTo>
                <a:lnTo>
                  <a:pt x="113223" y="264899"/>
                </a:lnTo>
                <a:lnTo>
                  <a:pt x="113223" y="211919"/>
                </a:lnTo>
                <a:lnTo>
                  <a:pt x="0" y="211919"/>
                </a:lnTo>
                <a:lnTo>
                  <a:pt x="0" y="52980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2980" rIns="67934" bIns="52980" spcCol="1270" anchor="ctr"/>
          <a:lstStyle/>
          <a:p>
            <a:pPr defTabSz="3111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7816850" y="3040063"/>
            <a:ext cx="1068388" cy="814387"/>
          </a:xfrm>
          <a:custGeom>
            <a:avLst/>
            <a:gdLst>
              <a:gd name="connsiteX0" fmla="*/ 0 w 1068142"/>
              <a:gd name="connsiteY0" fmla="*/ 64089 h 640885"/>
              <a:gd name="connsiteX1" fmla="*/ 64089 w 1068142"/>
              <a:gd name="connsiteY1" fmla="*/ 0 h 640885"/>
              <a:gd name="connsiteX2" fmla="*/ 1004054 w 1068142"/>
              <a:gd name="connsiteY2" fmla="*/ 0 h 640885"/>
              <a:gd name="connsiteX3" fmla="*/ 1068143 w 1068142"/>
              <a:gd name="connsiteY3" fmla="*/ 64089 h 640885"/>
              <a:gd name="connsiteX4" fmla="*/ 1068142 w 1068142"/>
              <a:gd name="connsiteY4" fmla="*/ 576797 h 640885"/>
              <a:gd name="connsiteX5" fmla="*/ 1004053 w 1068142"/>
              <a:gd name="connsiteY5" fmla="*/ 640886 h 640885"/>
              <a:gd name="connsiteX6" fmla="*/ 64089 w 1068142"/>
              <a:gd name="connsiteY6" fmla="*/ 640885 h 640885"/>
              <a:gd name="connsiteX7" fmla="*/ 0 w 1068142"/>
              <a:gd name="connsiteY7" fmla="*/ 576796 h 640885"/>
              <a:gd name="connsiteX8" fmla="*/ 0 w 1068142"/>
              <a:gd name="connsiteY8" fmla="*/ 64089 h 64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42" h="640885">
                <a:moveTo>
                  <a:pt x="0" y="64089"/>
                </a:moveTo>
                <a:cubicBezTo>
                  <a:pt x="0" y="28694"/>
                  <a:pt x="28694" y="0"/>
                  <a:pt x="64089" y="0"/>
                </a:cubicBezTo>
                <a:lnTo>
                  <a:pt x="1004054" y="0"/>
                </a:lnTo>
                <a:cubicBezTo>
                  <a:pt x="1039449" y="0"/>
                  <a:pt x="1068143" y="28694"/>
                  <a:pt x="1068143" y="64089"/>
                </a:cubicBezTo>
                <a:cubicBezTo>
                  <a:pt x="1068143" y="234992"/>
                  <a:pt x="1068142" y="405894"/>
                  <a:pt x="1068142" y="576797"/>
                </a:cubicBezTo>
                <a:cubicBezTo>
                  <a:pt x="1068142" y="612192"/>
                  <a:pt x="1039448" y="640886"/>
                  <a:pt x="1004053" y="640886"/>
                </a:cubicBezTo>
                <a:lnTo>
                  <a:pt x="64089" y="640885"/>
                </a:lnTo>
                <a:cubicBezTo>
                  <a:pt x="28694" y="640885"/>
                  <a:pt x="0" y="612191"/>
                  <a:pt x="0" y="576796"/>
                </a:cubicBezTo>
                <a:lnTo>
                  <a:pt x="0" y="64089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061" tIns="53061" rIns="53061" bIns="53061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1600" dirty="0">
                <a:solidFill>
                  <a:srgbClr val="FFFFFF"/>
                </a:solidFill>
              </a:rPr>
              <a:t>EDAMIS</a:t>
            </a:r>
          </a:p>
        </p:txBody>
      </p:sp>
      <p:sp>
        <p:nvSpPr>
          <p:cNvPr id="17" name="AutoShape 56">
            <a:hlinkClick r:id="rId9" action="ppaction://hlinkfile"/>
          </p:cNvPr>
          <p:cNvSpPr>
            <a:spLocks noChangeArrowheads="1"/>
          </p:cNvSpPr>
          <p:nvPr/>
        </p:nvSpPr>
        <p:spPr bwMode="auto">
          <a:xfrm>
            <a:off x="560597" y="2897204"/>
            <a:ext cx="363537" cy="492125"/>
          </a:xfrm>
          <a:prstGeom prst="foldedCorner">
            <a:avLst>
              <a:gd name="adj" fmla="val 12500"/>
            </a:avLst>
          </a:prstGeom>
          <a:pattFill prst="narHorz">
            <a:fgClr>
              <a:schemeClr val="bg2">
                <a:lumMod val="75000"/>
              </a:schemeClr>
            </a:fgClr>
            <a:bgClr>
              <a:schemeClr val="bg2">
                <a:lumMod val="20000"/>
                <a:lumOff val="80000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-80" charset="2"/>
              <a:buNone/>
              <a:defRPr/>
            </a:pPr>
            <a:endParaRPr lang="it-IT" altLang="en-US" sz="1200" b="1">
              <a:solidFill>
                <a:srgbClr val="FFD624"/>
              </a:solidFill>
            </a:endParaRPr>
          </a:p>
        </p:txBody>
      </p:sp>
      <p:sp>
        <p:nvSpPr>
          <p:cNvPr id="19" name="AutoShape 56">
            <a:hlinkClick r:id="rId9" action="ppaction://hlinkfile"/>
          </p:cNvPr>
          <p:cNvSpPr>
            <a:spLocks noChangeArrowheads="1"/>
          </p:cNvSpPr>
          <p:nvPr/>
        </p:nvSpPr>
        <p:spPr bwMode="auto">
          <a:xfrm>
            <a:off x="712997" y="3049604"/>
            <a:ext cx="363537" cy="492125"/>
          </a:xfrm>
          <a:prstGeom prst="foldedCorner">
            <a:avLst>
              <a:gd name="adj" fmla="val 12500"/>
            </a:avLst>
          </a:prstGeom>
          <a:pattFill prst="narHorz">
            <a:fgClr>
              <a:schemeClr val="bg2">
                <a:lumMod val="75000"/>
              </a:schemeClr>
            </a:fgClr>
            <a:bgClr>
              <a:schemeClr val="bg2">
                <a:lumMod val="20000"/>
                <a:lumOff val="80000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-80" charset="2"/>
              <a:buNone/>
              <a:defRPr/>
            </a:pPr>
            <a:endParaRPr lang="it-IT" altLang="en-US" sz="1200" b="1">
              <a:solidFill>
                <a:srgbClr val="FFD624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824037" y="2565400"/>
            <a:ext cx="346868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F5494"/>
                </a:solidFill>
              </a:rPr>
              <a:t>SDMX Converter</a:t>
            </a:r>
            <a:endParaRPr lang="en-GB" altLang="en-US" dirty="0">
              <a:solidFill>
                <a:srgbClr val="0F5494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763713" y="4217988"/>
            <a:ext cx="7323137" cy="129857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-80" charset="2"/>
              <a:buNone/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854200" y="4005263"/>
            <a:ext cx="3438524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F5494"/>
                </a:solidFill>
              </a:rPr>
              <a:t>SDMX-RI</a:t>
            </a:r>
            <a:endParaRPr lang="en-GB" altLang="en-US" dirty="0">
              <a:solidFill>
                <a:srgbClr val="0F5494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830388" y="4565650"/>
            <a:ext cx="1073150" cy="673100"/>
          </a:xfrm>
          <a:custGeom>
            <a:avLst/>
            <a:gdLst>
              <a:gd name="connsiteX0" fmla="*/ 0 w 942867"/>
              <a:gd name="connsiteY0" fmla="*/ 67331 h 673309"/>
              <a:gd name="connsiteX1" fmla="*/ 67331 w 942867"/>
              <a:gd name="connsiteY1" fmla="*/ 0 h 673309"/>
              <a:gd name="connsiteX2" fmla="*/ 875536 w 942867"/>
              <a:gd name="connsiteY2" fmla="*/ 0 h 673309"/>
              <a:gd name="connsiteX3" fmla="*/ 942867 w 942867"/>
              <a:gd name="connsiteY3" fmla="*/ 67331 h 673309"/>
              <a:gd name="connsiteX4" fmla="*/ 942867 w 942867"/>
              <a:gd name="connsiteY4" fmla="*/ 605978 h 673309"/>
              <a:gd name="connsiteX5" fmla="*/ 875536 w 942867"/>
              <a:gd name="connsiteY5" fmla="*/ 673309 h 673309"/>
              <a:gd name="connsiteX6" fmla="*/ 67331 w 942867"/>
              <a:gd name="connsiteY6" fmla="*/ 673309 h 673309"/>
              <a:gd name="connsiteX7" fmla="*/ 0 w 942867"/>
              <a:gd name="connsiteY7" fmla="*/ 605978 h 673309"/>
              <a:gd name="connsiteX8" fmla="*/ 0 w 942867"/>
              <a:gd name="connsiteY8" fmla="*/ 67331 h 67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2867" h="673309">
                <a:moveTo>
                  <a:pt x="0" y="67331"/>
                </a:moveTo>
                <a:cubicBezTo>
                  <a:pt x="0" y="30145"/>
                  <a:pt x="30145" y="0"/>
                  <a:pt x="67331" y="0"/>
                </a:cubicBezTo>
                <a:lnTo>
                  <a:pt x="875536" y="0"/>
                </a:lnTo>
                <a:cubicBezTo>
                  <a:pt x="912722" y="0"/>
                  <a:pt x="942867" y="30145"/>
                  <a:pt x="942867" y="67331"/>
                </a:cubicBezTo>
                <a:lnTo>
                  <a:pt x="942867" y="605978"/>
                </a:lnTo>
                <a:cubicBezTo>
                  <a:pt x="942867" y="643164"/>
                  <a:pt x="912722" y="673309"/>
                  <a:pt x="875536" y="673309"/>
                </a:cubicBezTo>
                <a:lnTo>
                  <a:pt x="67331" y="673309"/>
                </a:lnTo>
                <a:cubicBezTo>
                  <a:pt x="30145" y="673309"/>
                  <a:pt x="0" y="643164"/>
                  <a:pt x="0" y="605978"/>
                </a:cubicBezTo>
                <a:lnTo>
                  <a:pt x="0" y="6733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4011" tIns="54011" rIns="54011" bIns="54011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1200" dirty="0">
                <a:solidFill>
                  <a:srgbClr val="FFFFFF"/>
                </a:solidFill>
              </a:rPr>
              <a:t>Mapping Assistant</a:t>
            </a:r>
          </a:p>
        </p:txBody>
      </p:sp>
      <p:sp>
        <p:nvSpPr>
          <p:cNvPr id="46" name="Freeform 45"/>
          <p:cNvSpPr/>
          <p:nvPr/>
        </p:nvSpPr>
        <p:spPr>
          <a:xfrm>
            <a:off x="3040063" y="4729163"/>
            <a:ext cx="231775" cy="319087"/>
          </a:xfrm>
          <a:custGeom>
            <a:avLst/>
            <a:gdLst>
              <a:gd name="connsiteX0" fmla="*/ 0 w 132398"/>
              <a:gd name="connsiteY0" fmla="*/ 30976 h 154880"/>
              <a:gd name="connsiteX1" fmla="*/ 66199 w 132398"/>
              <a:gd name="connsiteY1" fmla="*/ 30976 h 154880"/>
              <a:gd name="connsiteX2" fmla="*/ 66199 w 132398"/>
              <a:gd name="connsiteY2" fmla="*/ 0 h 154880"/>
              <a:gd name="connsiteX3" fmla="*/ 132398 w 132398"/>
              <a:gd name="connsiteY3" fmla="*/ 77440 h 154880"/>
              <a:gd name="connsiteX4" fmla="*/ 66199 w 132398"/>
              <a:gd name="connsiteY4" fmla="*/ 154880 h 154880"/>
              <a:gd name="connsiteX5" fmla="*/ 66199 w 132398"/>
              <a:gd name="connsiteY5" fmla="*/ 123904 h 154880"/>
              <a:gd name="connsiteX6" fmla="*/ 0 w 132398"/>
              <a:gd name="connsiteY6" fmla="*/ 123904 h 154880"/>
              <a:gd name="connsiteX7" fmla="*/ 0 w 132398"/>
              <a:gd name="connsiteY7" fmla="*/ 30976 h 1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98" h="154880">
                <a:moveTo>
                  <a:pt x="0" y="30976"/>
                </a:moveTo>
                <a:lnTo>
                  <a:pt x="66199" y="30976"/>
                </a:lnTo>
                <a:lnTo>
                  <a:pt x="66199" y="0"/>
                </a:lnTo>
                <a:lnTo>
                  <a:pt x="132398" y="77440"/>
                </a:lnTo>
                <a:lnTo>
                  <a:pt x="66199" y="154880"/>
                </a:lnTo>
                <a:lnTo>
                  <a:pt x="66199" y="123904"/>
                </a:lnTo>
                <a:lnTo>
                  <a:pt x="0" y="123904"/>
                </a:lnTo>
                <a:lnTo>
                  <a:pt x="0" y="30976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30976" rIns="39719" bIns="30976" spcCol="1270" anchor="ctr"/>
          <a:lstStyle/>
          <a:p>
            <a:pPr defTabSz="266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271838" y="4508500"/>
            <a:ext cx="2708275" cy="769938"/>
          </a:xfrm>
          <a:custGeom>
            <a:avLst/>
            <a:gdLst>
              <a:gd name="connsiteX0" fmla="*/ 0 w 2364547"/>
              <a:gd name="connsiteY0" fmla="*/ 67331 h 673309"/>
              <a:gd name="connsiteX1" fmla="*/ 67331 w 2364547"/>
              <a:gd name="connsiteY1" fmla="*/ 0 h 673309"/>
              <a:gd name="connsiteX2" fmla="*/ 2297216 w 2364547"/>
              <a:gd name="connsiteY2" fmla="*/ 0 h 673309"/>
              <a:gd name="connsiteX3" fmla="*/ 2364547 w 2364547"/>
              <a:gd name="connsiteY3" fmla="*/ 67331 h 673309"/>
              <a:gd name="connsiteX4" fmla="*/ 2364547 w 2364547"/>
              <a:gd name="connsiteY4" fmla="*/ 605978 h 673309"/>
              <a:gd name="connsiteX5" fmla="*/ 2297216 w 2364547"/>
              <a:gd name="connsiteY5" fmla="*/ 673309 h 673309"/>
              <a:gd name="connsiteX6" fmla="*/ 67331 w 2364547"/>
              <a:gd name="connsiteY6" fmla="*/ 673309 h 673309"/>
              <a:gd name="connsiteX7" fmla="*/ 0 w 2364547"/>
              <a:gd name="connsiteY7" fmla="*/ 605978 h 673309"/>
              <a:gd name="connsiteX8" fmla="*/ 0 w 2364547"/>
              <a:gd name="connsiteY8" fmla="*/ 67331 h 67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4547" h="673309">
                <a:moveTo>
                  <a:pt x="0" y="67331"/>
                </a:moveTo>
                <a:cubicBezTo>
                  <a:pt x="0" y="30145"/>
                  <a:pt x="30145" y="0"/>
                  <a:pt x="67331" y="0"/>
                </a:cubicBezTo>
                <a:lnTo>
                  <a:pt x="2297216" y="0"/>
                </a:lnTo>
                <a:cubicBezTo>
                  <a:pt x="2334402" y="0"/>
                  <a:pt x="2364547" y="30145"/>
                  <a:pt x="2364547" y="67331"/>
                </a:cubicBezTo>
                <a:lnTo>
                  <a:pt x="2364547" y="605978"/>
                </a:lnTo>
                <a:cubicBezTo>
                  <a:pt x="2364547" y="643164"/>
                  <a:pt x="2334402" y="673309"/>
                  <a:pt x="2297216" y="673309"/>
                </a:cubicBezTo>
                <a:lnTo>
                  <a:pt x="67331" y="673309"/>
                </a:lnTo>
                <a:cubicBezTo>
                  <a:pt x="30145" y="673309"/>
                  <a:pt x="0" y="643164"/>
                  <a:pt x="0" y="605978"/>
                </a:cubicBezTo>
                <a:lnTo>
                  <a:pt x="0" y="6733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4011" tIns="54011" rIns="54011" bIns="54011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1200" dirty="0">
                <a:solidFill>
                  <a:srgbClr val="FFFFFF"/>
                </a:solidFill>
              </a:rPr>
              <a:t>          </a:t>
            </a:r>
            <a:r>
              <a:rPr lang="en-GB" sz="1200" dirty="0" smtClean="0">
                <a:solidFill>
                  <a:srgbClr val="FFFFFF"/>
                </a:solidFill>
              </a:rPr>
              <a:t>    Test </a:t>
            </a:r>
            <a:r>
              <a:rPr lang="en-GB" sz="1200" dirty="0">
                <a:solidFill>
                  <a:srgbClr val="FFFFFF"/>
                </a:solidFill>
              </a:rPr>
              <a:t>client</a:t>
            </a:r>
            <a:br>
              <a:rPr lang="en-GB" sz="1200" dirty="0">
                <a:solidFill>
                  <a:srgbClr val="FFFFFF"/>
                </a:solidFill>
              </a:rPr>
            </a:br>
            <a:r>
              <a:rPr lang="en-GB" sz="1200" dirty="0">
                <a:solidFill>
                  <a:srgbClr val="FFFFFF"/>
                </a:solidFill>
              </a:rPr>
              <a:t>         </a:t>
            </a:r>
            <a:r>
              <a:rPr lang="en-GB" sz="1200" dirty="0" smtClean="0">
                <a:solidFill>
                  <a:srgbClr val="FFFFFF"/>
                </a:solidFill>
              </a:rPr>
              <a:t>     NSI </a:t>
            </a:r>
            <a:r>
              <a:rPr lang="en-GB" sz="1200" dirty="0">
                <a:solidFill>
                  <a:srgbClr val="FFFFFF"/>
                </a:solidFill>
              </a:rPr>
              <a:t>client</a:t>
            </a:r>
          </a:p>
        </p:txBody>
      </p:sp>
      <p:sp>
        <p:nvSpPr>
          <p:cNvPr id="49" name="Freeform 48"/>
          <p:cNvSpPr/>
          <p:nvPr/>
        </p:nvSpPr>
        <p:spPr>
          <a:xfrm>
            <a:off x="6366077" y="4287848"/>
            <a:ext cx="1089025" cy="665152"/>
          </a:xfrm>
          <a:custGeom>
            <a:avLst/>
            <a:gdLst>
              <a:gd name="connsiteX0" fmla="*/ 0 w 624519"/>
              <a:gd name="connsiteY0" fmla="*/ 26918 h 269175"/>
              <a:gd name="connsiteX1" fmla="*/ 26918 w 624519"/>
              <a:gd name="connsiteY1" fmla="*/ 0 h 269175"/>
              <a:gd name="connsiteX2" fmla="*/ 597602 w 624519"/>
              <a:gd name="connsiteY2" fmla="*/ 0 h 269175"/>
              <a:gd name="connsiteX3" fmla="*/ 624520 w 624519"/>
              <a:gd name="connsiteY3" fmla="*/ 26918 h 269175"/>
              <a:gd name="connsiteX4" fmla="*/ 624519 w 624519"/>
              <a:gd name="connsiteY4" fmla="*/ 242258 h 269175"/>
              <a:gd name="connsiteX5" fmla="*/ 597601 w 624519"/>
              <a:gd name="connsiteY5" fmla="*/ 269176 h 269175"/>
              <a:gd name="connsiteX6" fmla="*/ 26918 w 624519"/>
              <a:gd name="connsiteY6" fmla="*/ 269175 h 269175"/>
              <a:gd name="connsiteX7" fmla="*/ 0 w 624519"/>
              <a:gd name="connsiteY7" fmla="*/ 242257 h 269175"/>
              <a:gd name="connsiteX8" fmla="*/ 0 w 624519"/>
              <a:gd name="connsiteY8" fmla="*/ 26918 h 26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19" h="269175">
                <a:moveTo>
                  <a:pt x="0" y="26918"/>
                </a:moveTo>
                <a:cubicBezTo>
                  <a:pt x="0" y="12052"/>
                  <a:pt x="12052" y="0"/>
                  <a:pt x="26918" y="0"/>
                </a:cubicBezTo>
                <a:lnTo>
                  <a:pt x="597602" y="0"/>
                </a:lnTo>
                <a:cubicBezTo>
                  <a:pt x="612468" y="0"/>
                  <a:pt x="624520" y="12052"/>
                  <a:pt x="624520" y="26918"/>
                </a:cubicBezTo>
                <a:cubicBezTo>
                  <a:pt x="624520" y="98698"/>
                  <a:pt x="624519" y="170478"/>
                  <a:pt x="624519" y="242258"/>
                </a:cubicBezTo>
                <a:cubicBezTo>
                  <a:pt x="624519" y="257124"/>
                  <a:pt x="612467" y="269176"/>
                  <a:pt x="597601" y="269176"/>
                </a:cubicBezTo>
                <a:lnTo>
                  <a:pt x="26918" y="269175"/>
                </a:lnTo>
                <a:cubicBezTo>
                  <a:pt x="12052" y="269175"/>
                  <a:pt x="0" y="257123"/>
                  <a:pt x="0" y="242257"/>
                </a:cubicBezTo>
                <a:lnTo>
                  <a:pt x="0" y="2691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174" tIns="42174" rIns="42174" bIns="42174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900" dirty="0">
              <a:solidFill>
                <a:srgbClr val="000000"/>
              </a:solidFill>
            </a:endParaRPr>
          </a:p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900" dirty="0">
              <a:solidFill>
                <a:srgbClr val="000000"/>
              </a:solidFill>
            </a:endParaRPr>
          </a:p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1200" dirty="0">
                <a:solidFill>
                  <a:srgbClr val="000000"/>
                </a:solidFill>
              </a:rPr>
              <a:t>Processing </a:t>
            </a:r>
            <a:br>
              <a:rPr lang="en-GB" sz="1200" dirty="0">
                <a:solidFill>
                  <a:srgbClr val="000000"/>
                </a:solidFill>
              </a:rPr>
            </a:br>
            <a:r>
              <a:rPr lang="en-GB" sz="1200" dirty="0">
                <a:solidFill>
                  <a:srgbClr val="000000"/>
                </a:solidFill>
              </a:rPr>
              <a:t>for sending</a:t>
            </a:r>
          </a:p>
        </p:txBody>
      </p:sp>
      <p:sp>
        <p:nvSpPr>
          <p:cNvPr id="56" name="Freeform 55"/>
          <p:cNvSpPr/>
          <p:nvPr/>
        </p:nvSpPr>
        <p:spPr>
          <a:xfrm>
            <a:off x="6069013" y="4514716"/>
            <a:ext cx="231775" cy="319088"/>
          </a:xfrm>
          <a:custGeom>
            <a:avLst/>
            <a:gdLst>
              <a:gd name="connsiteX0" fmla="*/ 0 w 132398"/>
              <a:gd name="connsiteY0" fmla="*/ 30976 h 154880"/>
              <a:gd name="connsiteX1" fmla="*/ 66199 w 132398"/>
              <a:gd name="connsiteY1" fmla="*/ 30976 h 154880"/>
              <a:gd name="connsiteX2" fmla="*/ 66199 w 132398"/>
              <a:gd name="connsiteY2" fmla="*/ 0 h 154880"/>
              <a:gd name="connsiteX3" fmla="*/ 132398 w 132398"/>
              <a:gd name="connsiteY3" fmla="*/ 77440 h 154880"/>
              <a:gd name="connsiteX4" fmla="*/ 66199 w 132398"/>
              <a:gd name="connsiteY4" fmla="*/ 154880 h 154880"/>
              <a:gd name="connsiteX5" fmla="*/ 66199 w 132398"/>
              <a:gd name="connsiteY5" fmla="*/ 123904 h 154880"/>
              <a:gd name="connsiteX6" fmla="*/ 0 w 132398"/>
              <a:gd name="connsiteY6" fmla="*/ 123904 h 154880"/>
              <a:gd name="connsiteX7" fmla="*/ 0 w 132398"/>
              <a:gd name="connsiteY7" fmla="*/ 30976 h 1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98" h="154880">
                <a:moveTo>
                  <a:pt x="0" y="30976"/>
                </a:moveTo>
                <a:lnTo>
                  <a:pt x="66199" y="30976"/>
                </a:lnTo>
                <a:lnTo>
                  <a:pt x="66199" y="0"/>
                </a:lnTo>
                <a:lnTo>
                  <a:pt x="132398" y="77440"/>
                </a:lnTo>
                <a:lnTo>
                  <a:pt x="66199" y="154880"/>
                </a:lnTo>
                <a:lnTo>
                  <a:pt x="66199" y="123904"/>
                </a:lnTo>
                <a:lnTo>
                  <a:pt x="0" y="123904"/>
                </a:lnTo>
                <a:lnTo>
                  <a:pt x="0" y="3097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30976" rIns="39719" bIns="30976" spcCol="1270" anchor="ctr"/>
          <a:lstStyle/>
          <a:p>
            <a:pPr defTabSz="266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7562065" y="4531025"/>
            <a:ext cx="231775" cy="319088"/>
          </a:xfrm>
          <a:custGeom>
            <a:avLst/>
            <a:gdLst>
              <a:gd name="connsiteX0" fmla="*/ 0 w 132398"/>
              <a:gd name="connsiteY0" fmla="*/ 30976 h 154880"/>
              <a:gd name="connsiteX1" fmla="*/ 66199 w 132398"/>
              <a:gd name="connsiteY1" fmla="*/ 30976 h 154880"/>
              <a:gd name="connsiteX2" fmla="*/ 66199 w 132398"/>
              <a:gd name="connsiteY2" fmla="*/ 0 h 154880"/>
              <a:gd name="connsiteX3" fmla="*/ 132398 w 132398"/>
              <a:gd name="connsiteY3" fmla="*/ 77440 h 154880"/>
              <a:gd name="connsiteX4" fmla="*/ 66199 w 132398"/>
              <a:gd name="connsiteY4" fmla="*/ 154880 h 154880"/>
              <a:gd name="connsiteX5" fmla="*/ 66199 w 132398"/>
              <a:gd name="connsiteY5" fmla="*/ 123904 h 154880"/>
              <a:gd name="connsiteX6" fmla="*/ 0 w 132398"/>
              <a:gd name="connsiteY6" fmla="*/ 123904 h 154880"/>
              <a:gd name="connsiteX7" fmla="*/ 0 w 132398"/>
              <a:gd name="connsiteY7" fmla="*/ 30976 h 1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98" h="154880">
                <a:moveTo>
                  <a:pt x="0" y="30976"/>
                </a:moveTo>
                <a:lnTo>
                  <a:pt x="66199" y="30976"/>
                </a:lnTo>
                <a:lnTo>
                  <a:pt x="66199" y="0"/>
                </a:lnTo>
                <a:lnTo>
                  <a:pt x="132398" y="77440"/>
                </a:lnTo>
                <a:lnTo>
                  <a:pt x="66199" y="154880"/>
                </a:lnTo>
                <a:lnTo>
                  <a:pt x="66199" y="123904"/>
                </a:lnTo>
                <a:lnTo>
                  <a:pt x="0" y="123904"/>
                </a:lnTo>
                <a:lnTo>
                  <a:pt x="0" y="30976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30976" rIns="39719" bIns="30976" spcCol="1270" anchor="ctr"/>
          <a:lstStyle/>
          <a:p>
            <a:pPr defTabSz="266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746250" y="5661025"/>
            <a:ext cx="7321550" cy="73025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-80" charset="2"/>
              <a:buNone/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835150" y="5589588"/>
            <a:ext cx="26717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F5494"/>
                </a:solidFill>
              </a:rPr>
              <a:t>NSI </a:t>
            </a:r>
            <a:r>
              <a:rPr lang="en-GB" altLang="en-US" dirty="0">
                <a:solidFill>
                  <a:srgbClr val="0F5494"/>
                </a:solidFill>
              </a:rPr>
              <a:t>development</a:t>
            </a:r>
          </a:p>
        </p:txBody>
      </p:sp>
      <p:sp>
        <p:nvSpPr>
          <p:cNvPr id="62" name="Freeform 61"/>
          <p:cNvSpPr/>
          <p:nvPr/>
        </p:nvSpPr>
        <p:spPr>
          <a:xfrm>
            <a:off x="1835150" y="5949950"/>
            <a:ext cx="5526088" cy="406400"/>
          </a:xfrm>
          <a:custGeom>
            <a:avLst/>
            <a:gdLst>
              <a:gd name="connsiteX0" fmla="*/ 0 w 1068142"/>
              <a:gd name="connsiteY0" fmla="*/ 64089 h 640885"/>
              <a:gd name="connsiteX1" fmla="*/ 64089 w 1068142"/>
              <a:gd name="connsiteY1" fmla="*/ 0 h 640885"/>
              <a:gd name="connsiteX2" fmla="*/ 1004054 w 1068142"/>
              <a:gd name="connsiteY2" fmla="*/ 0 h 640885"/>
              <a:gd name="connsiteX3" fmla="*/ 1068143 w 1068142"/>
              <a:gd name="connsiteY3" fmla="*/ 64089 h 640885"/>
              <a:gd name="connsiteX4" fmla="*/ 1068142 w 1068142"/>
              <a:gd name="connsiteY4" fmla="*/ 576797 h 640885"/>
              <a:gd name="connsiteX5" fmla="*/ 1004053 w 1068142"/>
              <a:gd name="connsiteY5" fmla="*/ 640886 h 640885"/>
              <a:gd name="connsiteX6" fmla="*/ 64089 w 1068142"/>
              <a:gd name="connsiteY6" fmla="*/ 640885 h 640885"/>
              <a:gd name="connsiteX7" fmla="*/ 0 w 1068142"/>
              <a:gd name="connsiteY7" fmla="*/ 576796 h 640885"/>
              <a:gd name="connsiteX8" fmla="*/ 0 w 1068142"/>
              <a:gd name="connsiteY8" fmla="*/ 64089 h 64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42" h="640885">
                <a:moveTo>
                  <a:pt x="0" y="64089"/>
                </a:moveTo>
                <a:cubicBezTo>
                  <a:pt x="0" y="28694"/>
                  <a:pt x="28694" y="0"/>
                  <a:pt x="64089" y="0"/>
                </a:cubicBezTo>
                <a:lnTo>
                  <a:pt x="1004054" y="0"/>
                </a:lnTo>
                <a:cubicBezTo>
                  <a:pt x="1039449" y="0"/>
                  <a:pt x="1068143" y="28694"/>
                  <a:pt x="1068143" y="64089"/>
                </a:cubicBezTo>
                <a:cubicBezTo>
                  <a:pt x="1068143" y="234992"/>
                  <a:pt x="1068142" y="405894"/>
                  <a:pt x="1068142" y="576797"/>
                </a:cubicBezTo>
                <a:cubicBezTo>
                  <a:pt x="1068142" y="612192"/>
                  <a:pt x="1039448" y="640886"/>
                  <a:pt x="1004053" y="640886"/>
                </a:cubicBezTo>
                <a:lnTo>
                  <a:pt x="64089" y="640885"/>
                </a:lnTo>
                <a:cubicBezTo>
                  <a:pt x="28694" y="640885"/>
                  <a:pt x="0" y="612191"/>
                  <a:pt x="0" y="576796"/>
                </a:cubicBezTo>
                <a:lnTo>
                  <a:pt x="0" y="64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061" tIns="53061" rIns="53061" bIns="53061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1500" dirty="0">
                <a:solidFill>
                  <a:srgbClr val="FFFFFF"/>
                </a:solidFill>
              </a:rPr>
              <a:t>NSI software</a:t>
            </a:r>
          </a:p>
        </p:txBody>
      </p:sp>
      <p:sp>
        <p:nvSpPr>
          <p:cNvPr id="63" name="Freeform 62"/>
          <p:cNvSpPr/>
          <p:nvPr/>
        </p:nvSpPr>
        <p:spPr>
          <a:xfrm>
            <a:off x="7504062" y="5996539"/>
            <a:ext cx="227012" cy="334963"/>
          </a:xfrm>
          <a:custGeom>
            <a:avLst/>
            <a:gdLst>
              <a:gd name="connsiteX0" fmla="*/ 0 w 226446"/>
              <a:gd name="connsiteY0" fmla="*/ 52980 h 264899"/>
              <a:gd name="connsiteX1" fmla="*/ 113223 w 226446"/>
              <a:gd name="connsiteY1" fmla="*/ 52980 h 264899"/>
              <a:gd name="connsiteX2" fmla="*/ 113223 w 226446"/>
              <a:gd name="connsiteY2" fmla="*/ 0 h 264899"/>
              <a:gd name="connsiteX3" fmla="*/ 226446 w 226446"/>
              <a:gd name="connsiteY3" fmla="*/ 132450 h 264899"/>
              <a:gd name="connsiteX4" fmla="*/ 113223 w 226446"/>
              <a:gd name="connsiteY4" fmla="*/ 264899 h 264899"/>
              <a:gd name="connsiteX5" fmla="*/ 113223 w 226446"/>
              <a:gd name="connsiteY5" fmla="*/ 211919 h 264899"/>
              <a:gd name="connsiteX6" fmla="*/ 0 w 226446"/>
              <a:gd name="connsiteY6" fmla="*/ 211919 h 264899"/>
              <a:gd name="connsiteX7" fmla="*/ 0 w 226446"/>
              <a:gd name="connsiteY7" fmla="*/ 52980 h 26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446" h="264899">
                <a:moveTo>
                  <a:pt x="0" y="52980"/>
                </a:moveTo>
                <a:lnTo>
                  <a:pt x="113223" y="52980"/>
                </a:lnTo>
                <a:lnTo>
                  <a:pt x="113223" y="0"/>
                </a:lnTo>
                <a:lnTo>
                  <a:pt x="226446" y="132450"/>
                </a:lnTo>
                <a:lnTo>
                  <a:pt x="113223" y="264899"/>
                </a:lnTo>
                <a:lnTo>
                  <a:pt x="113223" y="211919"/>
                </a:lnTo>
                <a:lnTo>
                  <a:pt x="0" y="211919"/>
                </a:lnTo>
                <a:lnTo>
                  <a:pt x="0" y="52980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52980" rIns="67934" bIns="52980" spcCol="1270" anchor="ctr"/>
          <a:lstStyle/>
          <a:p>
            <a:pPr defTabSz="3111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7816850" y="6024562"/>
            <a:ext cx="1068388" cy="257175"/>
          </a:xfrm>
          <a:custGeom>
            <a:avLst/>
            <a:gdLst>
              <a:gd name="connsiteX0" fmla="*/ 0 w 1068142"/>
              <a:gd name="connsiteY0" fmla="*/ 64089 h 640885"/>
              <a:gd name="connsiteX1" fmla="*/ 64089 w 1068142"/>
              <a:gd name="connsiteY1" fmla="*/ 0 h 640885"/>
              <a:gd name="connsiteX2" fmla="*/ 1004054 w 1068142"/>
              <a:gd name="connsiteY2" fmla="*/ 0 h 640885"/>
              <a:gd name="connsiteX3" fmla="*/ 1068143 w 1068142"/>
              <a:gd name="connsiteY3" fmla="*/ 64089 h 640885"/>
              <a:gd name="connsiteX4" fmla="*/ 1068142 w 1068142"/>
              <a:gd name="connsiteY4" fmla="*/ 576797 h 640885"/>
              <a:gd name="connsiteX5" fmla="*/ 1004053 w 1068142"/>
              <a:gd name="connsiteY5" fmla="*/ 640886 h 640885"/>
              <a:gd name="connsiteX6" fmla="*/ 64089 w 1068142"/>
              <a:gd name="connsiteY6" fmla="*/ 640885 h 640885"/>
              <a:gd name="connsiteX7" fmla="*/ 0 w 1068142"/>
              <a:gd name="connsiteY7" fmla="*/ 576796 h 640885"/>
              <a:gd name="connsiteX8" fmla="*/ 0 w 1068142"/>
              <a:gd name="connsiteY8" fmla="*/ 64089 h 64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42" h="640885">
                <a:moveTo>
                  <a:pt x="0" y="64089"/>
                </a:moveTo>
                <a:cubicBezTo>
                  <a:pt x="0" y="28694"/>
                  <a:pt x="28694" y="0"/>
                  <a:pt x="64089" y="0"/>
                </a:cubicBezTo>
                <a:lnTo>
                  <a:pt x="1004054" y="0"/>
                </a:lnTo>
                <a:cubicBezTo>
                  <a:pt x="1039449" y="0"/>
                  <a:pt x="1068143" y="28694"/>
                  <a:pt x="1068143" y="64089"/>
                </a:cubicBezTo>
                <a:cubicBezTo>
                  <a:pt x="1068143" y="234992"/>
                  <a:pt x="1068142" y="405894"/>
                  <a:pt x="1068142" y="576797"/>
                </a:cubicBezTo>
                <a:cubicBezTo>
                  <a:pt x="1068142" y="612192"/>
                  <a:pt x="1039448" y="640886"/>
                  <a:pt x="1004053" y="640886"/>
                </a:cubicBezTo>
                <a:lnTo>
                  <a:pt x="64089" y="640885"/>
                </a:lnTo>
                <a:cubicBezTo>
                  <a:pt x="28694" y="640885"/>
                  <a:pt x="0" y="612191"/>
                  <a:pt x="0" y="576796"/>
                </a:cubicBezTo>
                <a:lnTo>
                  <a:pt x="0" y="64089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061" tIns="53061" rIns="53061" bIns="53061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1200" dirty="0">
                <a:solidFill>
                  <a:srgbClr val="FFFFFF"/>
                </a:solidFill>
              </a:rPr>
              <a:t>EDAMIS</a:t>
            </a:r>
          </a:p>
        </p:txBody>
      </p:sp>
      <p:sp>
        <p:nvSpPr>
          <p:cNvPr id="65" name="Freeform 64"/>
          <p:cNvSpPr/>
          <p:nvPr/>
        </p:nvSpPr>
        <p:spPr>
          <a:xfrm>
            <a:off x="6802438" y="6553200"/>
            <a:ext cx="361950" cy="260350"/>
          </a:xfrm>
          <a:custGeom>
            <a:avLst/>
            <a:gdLst>
              <a:gd name="connsiteX0" fmla="*/ 0 w 1068142"/>
              <a:gd name="connsiteY0" fmla="*/ 64089 h 640885"/>
              <a:gd name="connsiteX1" fmla="*/ 64089 w 1068142"/>
              <a:gd name="connsiteY1" fmla="*/ 0 h 640885"/>
              <a:gd name="connsiteX2" fmla="*/ 1004054 w 1068142"/>
              <a:gd name="connsiteY2" fmla="*/ 0 h 640885"/>
              <a:gd name="connsiteX3" fmla="*/ 1068143 w 1068142"/>
              <a:gd name="connsiteY3" fmla="*/ 64089 h 640885"/>
              <a:gd name="connsiteX4" fmla="*/ 1068142 w 1068142"/>
              <a:gd name="connsiteY4" fmla="*/ 576797 h 640885"/>
              <a:gd name="connsiteX5" fmla="*/ 1004053 w 1068142"/>
              <a:gd name="connsiteY5" fmla="*/ 640886 h 640885"/>
              <a:gd name="connsiteX6" fmla="*/ 64089 w 1068142"/>
              <a:gd name="connsiteY6" fmla="*/ 640885 h 640885"/>
              <a:gd name="connsiteX7" fmla="*/ 0 w 1068142"/>
              <a:gd name="connsiteY7" fmla="*/ 576796 h 640885"/>
              <a:gd name="connsiteX8" fmla="*/ 0 w 1068142"/>
              <a:gd name="connsiteY8" fmla="*/ 64089 h 64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42" h="640885">
                <a:moveTo>
                  <a:pt x="0" y="64089"/>
                </a:moveTo>
                <a:cubicBezTo>
                  <a:pt x="0" y="28694"/>
                  <a:pt x="28694" y="0"/>
                  <a:pt x="64089" y="0"/>
                </a:cubicBezTo>
                <a:lnTo>
                  <a:pt x="1004054" y="0"/>
                </a:lnTo>
                <a:cubicBezTo>
                  <a:pt x="1039449" y="0"/>
                  <a:pt x="1068143" y="28694"/>
                  <a:pt x="1068143" y="64089"/>
                </a:cubicBezTo>
                <a:cubicBezTo>
                  <a:pt x="1068143" y="234992"/>
                  <a:pt x="1068142" y="405894"/>
                  <a:pt x="1068142" y="576797"/>
                </a:cubicBezTo>
                <a:cubicBezTo>
                  <a:pt x="1068142" y="612192"/>
                  <a:pt x="1039448" y="640886"/>
                  <a:pt x="1004053" y="640886"/>
                </a:cubicBezTo>
                <a:lnTo>
                  <a:pt x="64089" y="640885"/>
                </a:lnTo>
                <a:cubicBezTo>
                  <a:pt x="28694" y="640885"/>
                  <a:pt x="0" y="612191"/>
                  <a:pt x="0" y="576796"/>
                </a:cubicBezTo>
                <a:lnTo>
                  <a:pt x="0" y="64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061" tIns="53061" rIns="53061" bIns="53061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1500" dirty="0">
              <a:solidFill>
                <a:srgbClr val="FFFFFF"/>
              </a:solidFill>
            </a:endParaRPr>
          </a:p>
        </p:txBody>
      </p:sp>
      <p:sp>
        <p:nvSpPr>
          <p:cNvPr id="43050" name="TextBox 66"/>
          <p:cNvSpPr txBox="1">
            <a:spLocks noChangeArrowheads="1"/>
          </p:cNvSpPr>
          <p:nvPr/>
        </p:nvSpPr>
        <p:spPr bwMode="auto">
          <a:xfrm>
            <a:off x="7092950" y="6543675"/>
            <a:ext cx="2027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F5494"/>
                </a:solidFill>
              </a:rPr>
              <a:t>NSI developed software</a:t>
            </a:r>
          </a:p>
        </p:txBody>
      </p:sp>
      <p:sp>
        <p:nvSpPr>
          <p:cNvPr id="68" name="Freeform 67"/>
          <p:cNvSpPr/>
          <p:nvPr/>
        </p:nvSpPr>
        <p:spPr>
          <a:xfrm>
            <a:off x="4970463" y="6570663"/>
            <a:ext cx="322262" cy="242887"/>
          </a:xfrm>
          <a:custGeom>
            <a:avLst/>
            <a:gdLst>
              <a:gd name="connsiteX0" fmla="*/ 0 w 1068142"/>
              <a:gd name="connsiteY0" fmla="*/ 64089 h 640885"/>
              <a:gd name="connsiteX1" fmla="*/ 64089 w 1068142"/>
              <a:gd name="connsiteY1" fmla="*/ 0 h 640885"/>
              <a:gd name="connsiteX2" fmla="*/ 1004054 w 1068142"/>
              <a:gd name="connsiteY2" fmla="*/ 0 h 640885"/>
              <a:gd name="connsiteX3" fmla="*/ 1068143 w 1068142"/>
              <a:gd name="connsiteY3" fmla="*/ 64089 h 640885"/>
              <a:gd name="connsiteX4" fmla="*/ 1068142 w 1068142"/>
              <a:gd name="connsiteY4" fmla="*/ 576797 h 640885"/>
              <a:gd name="connsiteX5" fmla="*/ 1004053 w 1068142"/>
              <a:gd name="connsiteY5" fmla="*/ 640886 h 640885"/>
              <a:gd name="connsiteX6" fmla="*/ 64089 w 1068142"/>
              <a:gd name="connsiteY6" fmla="*/ 640885 h 640885"/>
              <a:gd name="connsiteX7" fmla="*/ 0 w 1068142"/>
              <a:gd name="connsiteY7" fmla="*/ 576796 h 640885"/>
              <a:gd name="connsiteX8" fmla="*/ 0 w 1068142"/>
              <a:gd name="connsiteY8" fmla="*/ 64089 h 64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42" h="640885">
                <a:moveTo>
                  <a:pt x="0" y="64089"/>
                </a:moveTo>
                <a:cubicBezTo>
                  <a:pt x="0" y="28694"/>
                  <a:pt x="28694" y="0"/>
                  <a:pt x="64089" y="0"/>
                </a:cubicBezTo>
                <a:lnTo>
                  <a:pt x="1004054" y="0"/>
                </a:lnTo>
                <a:cubicBezTo>
                  <a:pt x="1039449" y="0"/>
                  <a:pt x="1068143" y="28694"/>
                  <a:pt x="1068143" y="64089"/>
                </a:cubicBezTo>
                <a:cubicBezTo>
                  <a:pt x="1068143" y="234992"/>
                  <a:pt x="1068142" y="405894"/>
                  <a:pt x="1068142" y="576797"/>
                </a:cubicBezTo>
                <a:cubicBezTo>
                  <a:pt x="1068142" y="612192"/>
                  <a:pt x="1039448" y="640886"/>
                  <a:pt x="1004053" y="640886"/>
                </a:cubicBezTo>
                <a:lnTo>
                  <a:pt x="64089" y="640885"/>
                </a:lnTo>
                <a:cubicBezTo>
                  <a:pt x="28694" y="640885"/>
                  <a:pt x="0" y="612191"/>
                  <a:pt x="0" y="576796"/>
                </a:cubicBezTo>
                <a:lnTo>
                  <a:pt x="0" y="64089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061" tIns="53061" rIns="53061" bIns="53061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1500" dirty="0">
              <a:solidFill>
                <a:srgbClr val="FFFFFF"/>
              </a:solidFill>
            </a:endParaRPr>
          </a:p>
        </p:txBody>
      </p:sp>
      <p:sp>
        <p:nvSpPr>
          <p:cNvPr id="43052" name="TextBox 68"/>
          <p:cNvSpPr txBox="1">
            <a:spLocks noChangeArrowheads="1"/>
          </p:cNvSpPr>
          <p:nvPr/>
        </p:nvSpPr>
        <p:spPr bwMode="auto">
          <a:xfrm>
            <a:off x="5219700" y="6535738"/>
            <a:ext cx="1368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F5494"/>
                </a:solidFill>
              </a:rPr>
              <a:t>Eurostat tools</a:t>
            </a:r>
          </a:p>
        </p:txBody>
      </p:sp>
      <p:pic>
        <p:nvPicPr>
          <p:cNvPr id="50" name="Picture 5" descr="j02920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089275"/>
            <a:ext cx="401637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 descr="j02920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31" y="4281385"/>
            <a:ext cx="4016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databas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49541" y="4490442"/>
            <a:ext cx="464900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953000"/>
            <a:ext cx="809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Freeform 71"/>
          <p:cNvSpPr/>
          <p:nvPr/>
        </p:nvSpPr>
        <p:spPr>
          <a:xfrm>
            <a:off x="7842041" y="4383881"/>
            <a:ext cx="1068388" cy="518319"/>
          </a:xfrm>
          <a:custGeom>
            <a:avLst/>
            <a:gdLst>
              <a:gd name="connsiteX0" fmla="*/ 0 w 1068142"/>
              <a:gd name="connsiteY0" fmla="*/ 64089 h 640885"/>
              <a:gd name="connsiteX1" fmla="*/ 64089 w 1068142"/>
              <a:gd name="connsiteY1" fmla="*/ 0 h 640885"/>
              <a:gd name="connsiteX2" fmla="*/ 1004054 w 1068142"/>
              <a:gd name="connsiteY2" fmla="*/ 0 h 640885"/>
              <a:gd name="connsiteX3" fmla="*/ 1068143 w 1068142"/>
              <a:gd name="connsiteY3" fmla="*/ 64089 h 640885"/>
              <a:gd name="connsiteX4" fmla="*/ 1068142 w 1068142"/>
              <a:gd name="connsiteY4" fmla="*/ 576797 h 640885"/>
              <a:gd name="connsiteX5" fmla="*/ 1004053 w 1068142"/>
              <a:gd name="connsiteY5" fmla="*/ 640886 h 640885"/>
              <a:gd name="connsiteX6" fmla="*/ 64089 w 1068142"/>
              <a:gd name="connsiteY6" fmla="*/ 640885 h 640885"/>
              <a:gd name="connsiteX7" fmla="*/ 0 w 1068142"/>
              <a:gd name="connsiteY7" fmla="*/ 576796 h 640885"/>
              <a:gd name="connsiteX8" fmla="*/ 0 w 1068142"/>
              <a:gd name="connsiteY8" fmla="*/ 64089 h 64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142" h="640885">
                <a:moveTo>
                  <a:pt x="0" y="64089"/>
                </a:moveTo>
                <a:cubicBezTo>
                  <a:pt x="0" y="28694"/>
                  <a:pt x="28694" y="0"/>
                  <a:pt x="64089" y="0"/>
                </a:cubicBezTo>
                <a:lnTo>
                  <a:pt x="1004054" y="0"/>
                </a:lnTo>
                <a:cubicBezTo>
                  <a:pt x="1039449" y="0"/>
                  <a:pt x="1068143" y="28694"/>
                  <a:pt x="1068143" y="64089"/>
                </a:cubicBezTo>
                <a:cubicBezTo>
                  <a:pt x="1068143" y="234992"/>
                  <a:pt x="1068142" y="405894"/>
                  <a:pt x="1068142" y="576797"/>
                </a:cubicBezTo>
                <a:cubicBezTo>
                  <a:pt x="1068142" y="612192"/>
                  <a:pt x="1039448" y="640886"/>
                  <a:pt x="1004053" y="640886"/>
                </a:cubicBezTo>
                <a:lnTo>
                  <a:pt x="64089" y="640885"/>
                </a:lnTo>
                <a:cubicBezTo>
                  <a:pt x="28694" y="640885"/>
                  <a:pt x="0" y="612191"/>
                  <a:pt x="0" y="576796"/>
                </a:cubicBezTo>
                <a:lnTo>
                  <a:pt x="0" y="64089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061" tIns="53061" rIns="53061" bIns="53061" spcCol="1270" anchor="ctr"/>
          <a:lstStyle/>
          <a:p>
            <a:pPr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1600" dirty="0">
                <a:solidFill>
                  <a:srgbClr val="FFFFFF"/>
                </a:solidFill>
              </a:rPr>
              <a:t>EDAMIS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332856" y="327259"/>
            <a:ext cx="2464635" cy="115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6348913" y="5074938"/>
            <a:ext cx="1092200" cy="258885"/>
          </a:xfrm>
          <a:custGeom>
            <a:avLst/>
            <a:gdLst>
              <a:gd name="connsiteX0" fmla="*/ 0 w 624519"/>
              <a:gd name="connsiteY0" fmla="*/ 26918 h 269175"/>
              <a:gd name="connsiteX1" fmla="*/ 26918 w 624519"/>
              <a:gd name="connsiteY1" fmla="*/ 0 h 269175"/>
              <a:gd name="connsiteX2" fmla="*/ 597602 w 624519"/>
              <a:gd name="connsiteY2" fmla="*/ 0 h 269175"/>
              <a:gd name="connsiteX3" fmla="*/ 624520 w 624519"/>
              <a:gd name="connsiteY3" fmla="*/ 26918 h 269175"/>
              <a:gd name="connsiteX4" fmla="*/ 624519 w 624519"/>
              <a:gd name="connsiteY4" fmla="*/ 242258 h 269175"/>
              <a:gd name="connsiteX5" fmla="*/ 597601 w 624519"/>
              <a:gd name="connsiteY5" fmla="*/ 269176 h 269175"/>
              <a:gd name="connsiteX6" fmla="*/ 26918 w 624519"/>
              <a:gd name="connsiteY6" fmla="*/ 269175 h 269175"/>
              <a:gd name="connsiteX7" fmla="*/ 0 w 624519"/>
              <a:gd name="connsiteY7" fmla="*/ 242257 h 269175"/>
              <a:gd name="connsiteX8" fmla="*/ 0 w 624519"/>
              <a:gd name="connsiteY8" fmla="*/ 26918 h 26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19" h="269175">
                <a:moveTo>
                  <a:pt x="0" y="26918"/>
                </a:moveTo>
                <a:cubicBezTo>
                  <a:pt x="0" y="12052"/>
                  <a:pt x="12052" y="0"/>
                  <a:pt x="26918" y="0"/>
                </a:cubicBezTo>
                <a:lnTo>
                  <a:pt x="597602" y="0"/>
                </a:lnTo>
                <a:cubicBezTo>
                  <a:pt x="612468" y="0"/>
                  <a:pt x="624520" y="12052"/>
                  <a:pt x="624520" y="26918"/>
                </a:cubicBezTo>
                <a:cubicBezTo>
                  <a:pt x="624520" y="98698"/>
                  <a:pt x="624519" y="170478"/>
                  <a:pt x="624519" y="242258"/>
                </a:cubicBezTo>
                <a:cubicBezTo>
                  <a:pt x="624519" y="257124"/>
                  <a:pt x="612467" y="269176"/>
                  <a:pt x="597601" y="269176"/>
                </a:cubicBezTo>
                <a:lnTo>
                  <a:pt x="26918" y="269175"/>
                </a:lnTo>
                <a:cubicBezTo>
                  <a:pt x="12052" y="269175"/>
                  <a:pt x="0" y="257123"/>
                  <a:pt x="0" y="242257"/>
                </a:cubicBezTo>
                <a:lnTo>
                  <a:pt x="0" y="26918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174" tIns="42174" rIns="42174" bIns="42174" spcCol="127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900" dirty="0"/>
              <a:t>NSI Web service</a:t>
            </a:r>
          </a:p>
        </p:txBody>
      </p:sp>
      <p:sp>
        <p:nvSpPr>
          <p:cNvPr id="51" name="Freeform 50"/>
          <p:cNvSpPr/>
          <p:nvPr/>
        </p:nvSpPr>
        <p:spPr>
          <a:xfrm>
            <a:off x="7855350" y="5103813"/>
            <a:ext cx="1068388" cy="258885"/>
          </a:xfrm>
          <a:custGeom>
            <a:avLst/>
            <a:gdLst>
              <a:gd name="connsiteX0" fmla="*/ 0 w 624519"/>
              <a:gd name="connsiteY0" fmla="*/ 26918 h 269175"/>
              <a:gd name="connsiteX1" fmla="*/ 26918 w 624519"/>
              <a:gd name="connsiteY1" fmla="*/ 0 h 269175"/>
              <a:gd name="connsiteX2" fmla="*/ 597602 w 624519"/>
              <a:gd name="connsiteY2" fmla="*/ 0 h 269175"/>
              <a:gd name="connsiteX3" fmla="*/ 624520 w 624519"/>
              <a:gd name="connsiteY3" fmla="*/ 26918 h 269175"/>
              <a:gd name="connsiteX4" fmla="*/ 624519 w 624519"/>
              <a:gd name="connsiteY4" fmla="*/ 242258 h 269175"/>
              <a:gd name="connsiteX5" fmla="*/ 597601 w 624519"/>
              <a:gd name="connsiteY5" fmla="*/ 269176 h 269175"/>
              <a:gd name="connsiteX6" fmla="*/ 26918 w 624519"/>
              <a:gd name="connsiteY6" fmla="*/ 269175 h 269175"/>
              <a:gd name="connsiteX7" fmla="*/ 0 w 624519"/>
              <a:gd name="connsiteY7" fmla="*/ 242257 h 269175"/>
              <a:gd name="connsiteX8" fmla="*/ 0 w 624519"/>
              <a:gd name="connsiteY8" fmla="*/ 26918 h 26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19" h="269175">
                <a:moveTo>
                  <a:pt x="0" y="26918"/>
                </a:moveTo>
                <a:cubicBezTo>
                  <a:pt x="0" y="12052"/>
                  <a:pt x="12052" y="0"/>
                  <a:pt x="26918" y="0"/>
                </a:cubicBezTo>
                <a:lnTo>
                  <a:pt x="597602" y="0"/>
                </a:lnTo>
                <a:cubicBezTo>
                  <a:pt x="612468" y="0"/>
                  <a:pt x="624520" y="12052"/>
                  <a:pt x="624520" y="26918"/>
                </a:cubicBezTo>
                <a:cubicBezTo>
                  <a:pt x="624520" y="98698"/>
                  <a:pt x="624519" y="170478"/>
                  <a:pt x="624519" y="242258"/>
                </a:cubicBezTo>
                <a:cubicBezTo>
                  <a:pt x="624519" y="257124"/>
                  <a:pt x="612467" y="269176"/>
                  <a:pt x="597601" y="269176"/>
                </a:cubicBezTo>
                <a:lnTo>
                  <a:pt x="26918" y="269175"/>
                </a:lnTo>
                <a:cubicBezTo>
                  <a:pt x="12052" y="269175"/>
                  <a:pt x="0" y="257123"/>
                  <a:pt x="0" y="242257"/>
                </a:cubicBezTo>
                <a:lnTo>
                  <a:pt x="0" y="26918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174" tIns="42174" rIns="42174" bIns="42174" spcCol="127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r>
              <a:rPr lang="en-GB" sz="900" dirty="0"/>
              <a:t>HUB</a:t>
            </a:r>
          </a:p>
        </p:txBody>
      </p:sp>
      <p:sp>
        <p:nvSpPr>
          <p:cNvPr id="53" name="Freeform 52"/>
          <p:cNvSpPr/>
          <p:nvPr/>
        </p:nvSpPr>
        <p:spPr>
          <a:xfrm>
            <a:off x="6028238" y="5013325"/>
            <a:ext cx="231775" cy="306094"/>
          </a:xfrm>
          <a:custGeom>
            <a:avLst/>
            <a:gdLst>
              <a:gd name="connsiteX0" fmla="*/ 0 w 132398"/>
              <a:gd name="connsiteY0" fmla="*/ 30976 h 154880"/>
              <a:gd name="connsiteX1" fmla="*/ 66199 w 132398"/>
              <a:gd name="connsiteY1" fmla="*/ 30976 h 154880"/>
              <a:gd name="connsiteX2" fmla="*/ 66199 w 132398"/>
              <a:gd name="connsiteY2" fmla="*/ 0 h 154880"/>
              <a:gd name="connsiteX3" fmla="*/ 132398 w 132398"/>
              <a:gd name="connsiteY3" fmla="*/ 77440 h 154880"/>
              <a:gd name="connsiteX4" fmla="*/ 66199 w 132398"/>
              <a:gd name="connsiteY4" fmla="*/ 154880 h 154880"/>
              <a:gd name="connsiteX5" fmla="*/ 66199 w 132398"/>
              <a:gd name="connsiteY5" fmla="*/ 123904 h 154880"/>
              <a:gd name="connsiteX6" fmla="*/ 0 w 132398"/>
              <a:gd name="connsiteY6" fmla="*/ 123904 h 154880"/>
              <a:gd name="connsiteX7" fmla="*/ 0 w 132398"/>
              <a:gd name="connsiteY7" fmla="*/ 30976 h 1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98" h="154880">
                <a:moveTo>
                  <a:pt x="0" y="30976"/>
                </a:moveTo>
                <a:lnTo>
                  <a:pt x="66199" y="30976"/>
                </a:lnTo>
                <a:lnTo>
                  <a:pt x="66199" y="0"/>
                </a:lnTo>
                <a:lnTo>
                  <a:pt x="132398" y="77440"/>
                </a:lnTo>
                <a:lnTo>
                  <a:pt x="66199" y="154880"/>
                </a:lnTo>
                <a:lnTo>
                  <a:pt x="66199" y="123904"/>
                </a:lnTo>
                <a:lnTo>
                  <a:pt x="0" y="123904"/>
                </a:lnTo>
                <a:lnTo>
                  <a:pt x="0" y="30976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30976" rIns="39719" bIns="30976" spcCol="1270" anchor="ctr"/>
          <a:lstStyle/>
          <a:p>
            <a:pPr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700" dirty="0"/>
          </a:p>
        </p:txBody>
      </p:sp>
      <p:sp>
        <p:nvSpPr>
          <p:cNvPr id="54" name="Freeform 53"/>
          <p:cNvSpPr/>
          <p:nvPr/>
        </p:nvSpPr>
        <p:spPr>
          <a:xfrm>
            <a:off x="7549163" y="5051825"/>
            <a:ext cx="231775" cy="306094"/>
          </a:xfrm>
          <a:custGeom>
            <a:avLst/>
            <a:gdLst>
              <a:gd name="connsiteX0" fmla="*/ 0 w 132398"/>
              <a:gd name="connsiteY0" fmla="*/ 30976 h 154880"/>
              <a:gd name="connsiteX1" fmla="*/ 66199 w 132398"/>
              <a:gd name="connsiteY1" fmla="*/ 30976 h 154880"/>
              <a:gd name="connsiteX2" fmla="*/ 66199 w 132398"/>
              <a:gd name="connsiteY2" fmla="*/ 0 h 154880"/>
              <a:gd name="connsiteX3" fmla="*/ 132398 w 132398"/>
              <a:gd name="connsiteY3" fmla="*/ 77440 h 154880"/>
              <a:gd name="connsiteX4" fmla="*/ 66199 w 132398"/>
              <a:gd name="connsiteY4" fmla="*/ 154880 h 154880"/>
              <a:gd name="connsiteX5" fmla="*/ 66199 w 132398"/>
              <a:gd name="connsiteY5" fmla="*/ 123904 h 154880"/>
              <a:gd name="connsiteX6" fmla="*/ 0 w 132398"/>
              <a:gd name="connsiteY6" fmla="*/ 123904 h 154880"/>
              <a:gd name="connsiteX7" fmla="*/ 0 w 132398"/>
              <a:gd name="connsiteY7" fmla="*/ 30976 h 1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98" h="154880">
                <a:moveTo>
                  <a:pt x="0" y="30976"/>
                </a:moveTo>
                <a:lnTo>
                  <a:pt x="66199" y="30976"/>
                </a:lnTo>
                <a:lnTo>
                  <a:pt x="66199" y="0"/>
                </a:lnTo>
                <a:lnTo>
                  <a:pt x="132398" y="77440"/>
                </a:lnTo>
                <a:lnTo>
                  <a:pt x="66199" y="154880"/>
                </a:lnTo>
                <a:lnTo>
                  <a:pt x="66199" y="123904"/>
                </a:lnTo>
                <a:lnTo>
                  <a:pt x="0" y="123904"/>
                </a:lnTo>
                <a:lnTo>
                  <a:pt x="0" y="30976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30976" rIns="39719" bIns="30976" spcCol="1270" anchor="ctr"/>
          <a:lstStyle/>
          <a:p>
            <a:pPr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-80" charset="2"/>
              <a:buNone/>
              <a:defRPr/>
            </a:pPr>
            <a:endParaRPr lang="en-GB" sz="7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March, 2018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SDMX Reference Infrastructure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40DA-3E39-4A74-A17F-9ECF466AE76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1" grpId="0" animBg="1"/>
      <p:bldP spid="5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kern="1200" dirty="0" smtClean="0"/>
              <a:t>SDMX-RI </a:t>
            </a:r>
            <a:r>
              <a:rPr lang="en-GB" altLang="en-US" kern="1200" dirty="0"/>
              <a:t>- identified </a:t>
            </a:r>
            <a:r>
              <a:rPr lang="en-GB" altLang="en-US" kern="1200" dirty="0" smtClean="0"/>
              <a:t>advantages</a:t>
            </a:r>
            <a:endParaRPr lang="en-GB" alt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en-GB" dirty="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43E92EC-16B5-4B59-B083-A08279C3F851}" type="slidenum">
              <a:rPr lang="en-GB" altLang="en-US" sz="1400" i="0" smtClean="0">
                <a:solidFill>
                  <a:srgbClr val="133176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 sz="1400" i="0" smtClean="0">
              <a:solidFill>
                <a:srgbClr val="133176"/>
              </a:solidFill>
              <a:latin typeface="Arial" pitchFamily="34" charset="0"/>
            </a:endParaRPr>
          </a:p>
        </p:txBody>
      </p:sp>
      <p:sp>
        <p:nvSpPr>
          <p:cNvPr id="35845" name="Content Placeholder 2"/>
          <p:cNvSpPr txBox="1">
            <a:spLocks/>
          </p:cNvSpPr>
          <p:nvPr/>
        </p:nvSpPr>
        <p:spPr bwMode="auto">
          <a:xfrm>
            <a:off x="457200" y="2300438"/>
            <a:ext cx="8229600" cy="3898750"/>
          </a:xfrm>
          <a:prstGeom prst="rect">
            <a:avLst/>
          </a:prstGeom>
          <a:extLst/>
        </p:spPr>
        <p:txBody>
          <a:bodyPr vert="horz">
            <a:normAutofit fontScale="92500" lnSpcReduction="20000"/>
          </a:bodyPr>
          <a:lstStyle>
            <a:lvl1pPr indent="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None/>
              <a:defRPr kumimoji="0" sz="2600"/>
            </a:lvl1pPr>
            <a:lvl2pPr marL="2743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>
                <a:solidFill>
                  <a:schemeClr val="tx2"/>
                </a:solidFill>
              </a:defRPr>
            </a:lvl2pPr>
            <a:lvl3pPr marL="822960" indent="-228600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/>
            </a:lvl3pPr>
            <a:lvl4pPr marL="1097280" indent="-228600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/>
            </a:lvl4pPr>
            <a:lvl5pPr marL="13716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/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smtClean="0"/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smtClean="0"/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smtClean="0"/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smtClean="0"/>
            </a:lvl9pPr>
          </a:lstStyle>
          <a:p>
            <a:pPr lvl="1">
              <a:defRPr/>
            </a:pPr>
            <a:r>
              <a:rPr lang="en-GB" altLang="en-US" dirty="0" smtClean="0"/>
              <a:t>Covers dissemination and reporting requirements</a:t>
            </a:r>
          </a:p>
          <a:p>
            <a:pPr lvl="1">
              <a:defRPr/>
            </a:pPr>
            <a:r>
              <a:rPr lang="en-GB" altLang="en-US" dirty="0" smtClean="0"/>
              <a:t>Facilitate </a:t>
            </a:r>
            <a:r>
              <a:rPr lang="en-GB" altLang="en-US" dirty="0"/>
              <a:t>the SDMX compliance phase</a:t>
            </a:r>
          </a:p>
          <a:p>
            <a:pPr lvl="1">
              <a:defRPr/>
            </a:pPr>
            <a:r>
              <a:rPr lang="en-GB" altLang="en-US" dirty="0" smtClean="0"/>
              <a:t>Limited/no </a:t>
            </a:r>
            <a:r>
              <a:rPr lang="en-GB" altLang="en-US" dirty="0"/>
              <a:t>change of the existing environment, production or dissemination systems</a:t>
            </a:r>
          </a:p>
          <a:p>
            <a:pPr lvl="1">
              <a:defRPr/>
            </a:pPr>
            <a:r>
              <a:rPr lang="en-GB" altLang="en-US" dirty="0"/>
              <a:t>Limited/no need for adaptation</a:t>
            </a:r>
          </a:p>
          <a:p>
            <a:pPr lvl="1">
              <a:defRPr/>
            </a:pPr>
            <a:r>
              <a:rPr lang="en-GB" altLang="en-US" dirty="0"/>
              <a:t>Open source</a:t>
            </a:r>
          </a:p>
          <a:p>
            <a:pPr lvl="1">
              <a:defRPr/>
            </a:pPr>
            <a:r>
              <a:rPr lang="en-GB" altLang="en-US" dirty="0"/>
              <a:t>Reusable modules/installations through well-defined </a:t>
            </a:r>
            <a:r>
              <a:rPr lang="en-GB" altLang="en-US" dirty="0" smtClean="0"/>
              <a:t>APIs</a:t>
            </a:r>
          </a:p>
          <a:p>
            <a:pPr lvl="1">
              <a:defRPr/>
            </a:pPr>
            <a:r>
              <a:rPr lang="en-GB" dirty="0" smtClean="0"/>
              <a:t>Exhaustive </a:t>
            </a:r>
            <a:r>
              <a:rPr lang="en-GB" dirty="0"/>
              <a:t>and clear </a:t>
            </a:r>
            <a:r>
              <a:rPr lang="en-GB" dirty="0" smtClean="0"/>
              <a:t>documentation</a:t>
            </a:r>
          </a:p>
          <a:p>
            <a:pPr lvl="1">
              <a:defRPr/>
            </a:pPr>
            <a:r>
              <a:rPr lang="en-GB" dirty="0" smtClean="0"/>
              <a:t>Fully </a:t>
            </a:r>
            <a:r>
              <a:rPr lang="en-GB" dirty="0"/>
              <a:t>supported by Eurostat and used within and outside </a:t>
            </a:r>
            <a:r>
              <a:rPr lang="en-GB" dirty="0" smtClean="0"/>
              <a:t>ESS</a:t>
            </a:r>
          </a:p>
          <a:p>
            <a:pPr lvl="1">
              <a:defRPr/>
            </a:pPr>
            <a:r>
              <a:rPr lang="en-GB" dirty="0" smtClean="0"/>
              <a:t>IT Trainings available</a:t>
            </a:r>
            <a:endParaRPr lang="en-GB" dirty="0"/>
          </a:p>
          <a:p>
            <a:pPr lvl="1">
              <a:defRPr/>
            </a:pPr>
            <a:endParaRPr lang="en-GB" altLang="en-US" dirty="0"/>
          </a:p>
          <a:p>
            <a:endParaRPr lang="en-GB" altLang="ko-KR" dirty="0"/>
          </a:p>
          <a:p>
            <a:pPr lvl="1"/>
            <a:endParaRPr lang="en-GB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99172" y="6330950"/>
            <a:ext cx="4135968" cy="326060"/>
          </a:xfrm>
        </p:spPr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51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4688"/>
            <a:ext cx="8229600" cy="688412"/>
          </a:xfrm>
        </p:spPr>
        <p:txBody>
          <a:bodyPr>
            <a:normAutofit/>
          </a:bodyPr>
          <a:lstStyle/>
          <a:p>
            <a:r>
              <a:rPr lang="en-GB" dirty="0" smtClean="0"/>
              <a:t>SDMX-RI releases and support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044700"/>
            <a:ext cx="8229600" cy="4218314"/>
          </a:xfrm>
        </p:spPr>
        <p:txBody>
          <a:bodyPr>
            <a:normAutofit/>
          </a:bodyPr>
          <a:lstStyle/>
          <a:p>
            <a:r>
              <a:rPr lang="en-GB" dirty="0" smtClean="0"/>
              <a:t>Release </a:t>
            </a:r>
            <a:r>
              <a:rPr lang="en-GB" dirty="0"/>
              <a:t>schedule </a:t>
            </a:r>
            <a:endParaRPr lang="en-GB" dirty="0" smtClean="0"/>
          </a:p>
          <a:p>
            <a:pPr lvl="1"/>
            <a:r>
              <a:rPr lang="en-GB" dirty="0" smtClean="0"/>
              <a:t>1 </a:t>
            </a:r>
            <a:r>
              <a:rPr lang="en-GB" dirty="0"/>
              <a:t>major release per year &amp; tool </a:t>
            </a:r>
            <a:endParaRPr lang="en-GB" dirty="0" smtClean="0"/>
          </a:p>
          <a:p>
            <a:r>
              <a:rPr lang="en-GB" dirty="0" smtClean="0"/>
              <a:t>Formal </a:t>
            </a:r>
            <a:r>
              <a:rPr lang="en-GB" dirty="0"/>
              <a:t>overlapping release cycles</a:t>
            </a:r>
          </a:p>
          <a:p>
            <a:pPr lvl="1"/>
            <a:r>
              <a:rPr lang="en-GB" dirty="0"/>
              <a:t>Collection and analysis of user requirements</a:t>
            </a:r>
          </a:p>
          <a:p>
            <a:pPr lvl="1"/>
            <a:r>
              <a:rPr lang="en-GB" dirty="0"/>
              <a:t>Design, implementation and documentation</a:t>
            </a:r>
          </a:p>
          <a:p>
            <a:pPr lvl="1"/>
            <a:r>
              <a:rPr lang="en-GB" dirty="0"/>
              <a:t>User testing, bug-fixing and </a:t>
            </a:r>
            <a:r>
              <a:rPr lang="en-GB" dirty="0" smtClean="0"/>
              <a:t>release</a:t>
            </a:r>
          </a:p>
          <a:p>
            <a:r>
              <a:rPr lang="en-GB" dirty="0" smtClean="0"/>
              <a:t>Download</a:t>
            </a:r>
            <a:endParaRPr lang="en-GB" dirty="0"/>
          </a:p>
          <a:p>
            <a:pPr lvl="1"/>
            <a:r>
              <a:rPr lang="en-GB" dirty="0" smtClean="0">
                <a:hlinkClick r:id="rId2"/>
              </a:rPr>
              <a:t>SDMX Info Space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18161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46800" y="6330950"/>
            <a:ext cx="1440000" cy="476250"/>
          </a:xfrm>
        </p:spPr>
        <p:txBody>
          <a:bodyPr/>
          <a:lstStyle/>
          <a:p>
            <a:pPr>
              <a:defRPr/>
            </a:pPr>
            <a:fld id="{C25F781D-E298-476B-9CF4-65E91CE9D19F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99172" y="6330950"/>
            <a:ext cx="4135968" cy="326060"/>
          </a:xfrm>
        </p:spPr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0233"/>
            <a:ext cx="8229600" cy="661794"/>
          </a:xfrm>
        </p:spPr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F781D-E298-476B-9CF4-65E91CE9D19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SDMX Reference Infrastructure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3965608"/>
            <a:ext cx="8229600" cy="229740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QUESTIONS?</a:t>
            </a:r>
            <a:br>
              <a:rPr lang="en-GB" dirty="0" smtClean="0"/>
            </a:b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March, 2018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Table of </a:t>
            </a:r>
            <a:r>
              <a:rPr lang="en-US" sz="3200" dirty="0" smtClean="0"/>
              <a:t>Contents</a:t>
            </a:r>
            <a:endParaRPr lang="el-GR" sz="3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95535" y="1988841"/>
            <a:ext cx="8546333" cy="3593291"/>
          </a:xfr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35000"/>
              </a:spcBef>
              <a:buFont typeface="+mj-lt"/>
              <a:buAutoNum type="arabicPeriod"/>
            </a:pPr>
            <a:r>
              <a:rPr lang="en-US" dirty="0" smtClean="0"/>
              <a:t>Objectives</a:t>
            </a:r>
          </a:p>
          <a:p>
            <a:pPr marL="457200" indent="-457200" eaLnBrk="1" hangingPunct="1">
              <a:spcBef>
                <a:spcPct val="35000"/>
              </a:spcBef>
              <a:buFont typeface="+mj-lt"/>
              <a:buAutoNum type="arabicPeriod"/>
            </a:pPr>
            <a:r>
              <a:rPr lang="en-US" dirty="0" smtClean="0"/>
              <a:t>What is the SDMX-RI</a:t>
            </a:r>
            <a:endParaRPr lang="pt-PT" dirty="0" smtClean="0"/>
          </a:p>
          <a:p>
            <a:pPr marL="457200" indent="-457200">
              <a:spcBef>
                <a:spcPct val="35000"/>
              </a:spcBef>
              <a:buFont typeface="+mj-lt"/>
              <a:buAutoNum type="arabicPeriod"/>
            </a:pPr>
            <a:r>
              <a:rPr lang="en-GB" dirty="0" smtClean="0"/>
              <a:t>How to implement the SDMX-RI (prerequisites</a:t>
            </a:r>
            <a:r>
              <a:rPr lang="pt-PT" dirty="0" smtClean="0"/>
              <a:t>, </a:t>
            </a:r>
            <a:r>
              <a:rPr lang="en-GB" dirty="0" smtClean="0"/>
              <a:t>architecture, components and functionalities)</a:t>
            </a:r>
          </a:p>
          <a:p>
            <a:pPr marL="457200" indent="-457200" eaLnBrk="1" hangingPunct="1">
              <a:spcBef>
                <a:spcPct val="35000"/>
              </a:spcBef>
              <a:buFont typeface="+mj-lt"/>
              <a:buAutoNum type="arabicPeriod"/>
            </a:pPr>
            <a:r>
              <a:rPr lang="en-GB" dirty="0" smtClean="0"/>
              <a:t>Why to use the SDMX-RI</a:t>
            </a:r>
          </a:p>
          <a:p>
            <a:pPr marL="457200" indent="-457200" eaLnBrk="1" hangingPunct="1">
              <a:spcBef>
                <a:spcPct val="35000"/>
              </a:spcBef>
              <a:buFont typeface="+mj-lt"/>
              <a:buAutoNum type="arabicPeriod"/>
            </a:pPr>
            <a:r>
              <a:rPr lang="en-GB" dirty="0" smtClean="0"/>
              <a:t>SDMX-RI in action</a:t>
            </a:r>
          </a:p>
          <a:p>
            <a:pPr marL="457200" indent="-457200" eaLnBrk="1" hangingPunct="1">
              <a:spcBef>
                <a:spcPct val="35000"/>
              </a:spcBef>
              <a:buFont typeface="+mj-lt"/>
              <a:buAutoNum type="arabicPeriod"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359-E467-4A92-8307-FF2E741AB7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SDMX Reference Infrastructure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391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what is the SDMX-RI and its architecture </a:t>
            </a:r>
          </a:p>
          <a:p>
            <a:r>
              <a:rPr lang="en-US" dirty="0" smtClean="0"/>
              <a:t>Why the SDMX-RI can help you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359-E467-4A92-8307-FF2E741AB7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8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Do you have a sustainable solution for dissemination or do you want to build one?</a:t>
            </a:r>
          </a:p>
          <a:p>
            <a:r>
              <a:rPr lang="en-GB" dirty="0" smtClean="0"/>
              <a:t>Are you responsible for data reporting or exchange or dissemination?</a:t>
            </a:r>
          </a:p>
          <a:p>
            <a:r>
              <a:rPr lang="en-GB" dirty="0" smtClean="0"/>
              <a:t>Are you expert in SDMX?</a:t>
            </a:r>
          </a:p>
          <a:p>
            <a:r>
              <a:rPr lang="en-GB" dirty="0"/>
              <a:t>D</a:t>
            </a:r>
            <a:r>
              <a:rPr lang="en-GB" dirty="0" smtClean="0"/>
              <a:t>o you see SDMX as a challenge?</a:t>
            </a:r>
          </a:p>
          <a:p>
            <a:r>
              <a:rPr lang="en-GB" dirty="0" smtClean="0"/>
              <a:t>Do you want to have your data in SDMX format easy and at minimal cost?</a:t>
            </a:r>
          </a:p>
          <a:p>
            <a:r>
              <a:rPr lang="en-GB" dirty="0" smtClean="0"/>
              <a:t>Do you want always to understand the data from others? </a:t>
            </a:r>
          </a:p>
          <a:p>
            <a:pPr marL="0" indent="0">
              <a:buNone/>
            </a:pPr>
            <a:r>
              <a:rPr lang="en-GB" dirty="0" smtClean="0"/>
              <a:t>Answers: Yes – Yes – No - Yes/No – Yes - Yes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F781D-E298-476B-9CF4-65E91CE9D19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What is SDMX-RI</a:t>
            </a:r>
            <a:endParaRPr lang="fr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for SDMX data provision (dissemination and reporting)</a:t>
            </a:r>
          </a:p>
          <a:p>
            <a:r>
              <a:rPr lang="en-US" dirty="0" smtClean="0"/>
              <a:t>Set of pick-and-choose reusable building blocks, allowing the data provider to expose SDMX data to the external world</a:t>
            </a:r>
          </a:p>
          <a:p>
            <a:r>
              <a:rPr lang="en-US" dirty="0" smtClean="0"/>
              <a:t>Designed to translate internal data storages into SDMX compliant data files using mappings</a:t>
            </a:r>
            <a:endParaRPr lang="en-US" strike="sngStrike" dirty="0" smtClean="0"/>
          </a:p>
          <a:p>
            <a:r>
              <a:rPr lang="en-US" dirty="0" smtClean="0"/>
              <a:t>Uses SDMX standards specifications (v.2.0 and v2.1), including the one for Web Services</a:t>
            </a:r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359-E467-4A92-8307-FF2E741AB7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What is SDMX-RI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to simplify the exchange of data </a:t>
            </a:r>
          </a:p>
          <a:p>
            <a:r>
              <a:rPr lang="en-US" dirty="0" smtClean="0"/>
              <a:t>Provides standard software and components, allowing individual statistical organizations to interact and exchange their data using the same software and methodology</a:t>
            </a:r>
          </a:p>
          <a:p>
            <a:r>
              <a:rPr lang="en-US" dirty="0" smtClean="0"/>
              <a:t>Modular and extendable approach (modify, use part or the entire infrastructure</a:t>
            </a:r>
            <a:r>
              <a:rPr lang="en-US" dirty="0" smtClean="0"/>
              <a:t>) to </a:t>
            </a:r>
            <a:r>
              <a:rPr lang="en-US" dirty="0" smtClean="0"/>
              <a:t>suit different purposes</a:t>
            </a:r>
          </a:p>
          <a:p>
            <a:r>
              <a:rPr lang="en-US" dirty="0" smtClean="0"/>
              <a:t>WS is developed in both Java and .NET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359-E467-4A92-8307-FF2E741AB7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7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Prerequisites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1"/>
            <a:ext cx="8488582" cy="3528391"/>
          </a:xfrm>
        </p:spPr>
        <p:txBody>
          <a:bodyPr>
            <a:normAutofit/>
          </a:bodyPr>
          <a:lstStyle/>
          <a:p>
            <a:r>
              <a:rPr lang="en-US" dirty="0" smtClean="0"/>
              <a:t>A web application server (WebLogic, Tomcat, IIS)</a:t>
            </a:r>
          </a:p>
          <a:p>
            <a:r>
              <a:rPr lang="en-US" dirty="0" smtClean="0"/>
              <a:t>.NET Framework 4.0 (or higher) / a JAVA environment</a:t>
            </a:r>
          </a:p>
          <a:p>
            <a:r>
              <a:rPr lang="en-US" dirty="0" smtClean="0"/>
              <a:t>A database server (Oracle, </a:t>
            </a:r>
            <a:r>
              <a:rPr lang="en-US" dirty="0" err="1"/>
              <a:t>S</a:t>
            </a:r>
            <a:r>
              <a:rPr lang="en-US" dirty="0" err="1" smtClean="0"/>
              <a:t>ql</a:t>
            </a:r>
            <a:r>
              <a:rPr lang="en-US" dirty="0" smtClean="0"/>
              <a:t> server, Maria DB)</a:t>
            </a:r>
          </a:p>
          <a:p>
            <a:r>
              <a:rPr lang="en-US" dirty="0" smtClean="0"/>
              <a:t>Windows environment (the WS is available in Java but the tools are </a:t>
            </a:r>
            <a:r>
              <a:rPr lang="en-US" dirty="0" err="1" smtClean="0"/>
              <a:t>.net</a:t>
            </a:r>
            <a:r>
              <a:rPr lang="en-US" dirty="0" smtClean="0"/>
              <a:t> based)</a:t>
            </a:r>
          </a:p>
          <a:p>
            <a:r>
              <a:rPr lang="en-US" dirty="0" smtClean="0"/>
              <a:t>Data stored in a dissemination database</a:t>
            </a:r>
          </a:p>
          <a:p>
            <a:r>
              <a:rPr lang="en-US" dirty="0" smtClean="0"/>
              <a:t>Available SDMX artefacts (DSDs, DFs, </a:t>
            </a:r>
            <a:r>
              <a:rPr lang="en-US" dirty="0" err="1" smtClean="0"/>
              <a:t>Codelists</a:t>
            </a:r>
            <a:r>
              <a:rPr lang="en-US" dirty="0" smtClean="0"/>
              <a:t>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359-E467-4A92-8307-FF2E741AB7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6453336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For details, consult the installation manual of the tool</a:t>
            </a:r>
            <a:endParaRPr lang="en-GB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8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062188"/>
            <a:ext cx="8229600" cy="661794"/>
          </a:xfrm>
        </p:spPr>
        <p:txBody>
          <a:bodyPr vert="horz" anchor="b" anchorCtr="0">
            <a:normAutofit/>
          </a:bodyPr>
          <a:lstStyle/>
          <a:p>
            <a:pPr algn="ctr"/>
            <a:r>
              <a:rPr lang="en-US" altLang="en-US" b="1" dirty="0" smtClean="0">
                <a:solidFill>
                  <a:srgbClr val="FFD624"/>
                </a:solidFill>
              </a:rPr>
              <a:t>3. SDMX-RI architecture</a:t>
            </a:r>
            <a:endParaRPr lang="en-GB" altLang="en-US" b="1" dirty="0">
              <a:solidFill>
                <a:srgbClr val="FFD62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5FBB-020E-4F4F-AEAE-E9ABC5C1C03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6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3</a:t>
            </a:r>
            <a:r>
              <a:rPr lang="pt-PT" dirty="0" smtClean="0"/>
              <a:t>. SDMX-RI </a:t>
            </a:r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988740"/>
            <a:ext cx="8291264" cy="4032548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dirty="0" err="1" smtClean="0"/>
              <a:t>Mapping</a:t>
            </a:r>
            <a:r>
              <a:rPr lang="pt-PT" dirty="0" smtClean="0"/>
              <a:t> </a:t>
            </a:r>
            <a:r>
              <a:rPr lang="pt-PT" dirty="0" err="1" smtClean="0"/>
              <a:t>Assistant</a:t>
            </a:r>
            <a:endParaRPr lang="pt-PT" dirty="0" smtClean="0"/>
          </a:p>
          <a:p>
            <a:r>
              <a:rPr lang="pt-PT" dirty="0" err="1" smtClean="0"/>
              <a:t>Test</a:t>
            </a:r>
            <a:r>
              <a:rPr lang="pt-PT" dirty="0" smtClean="0"/>
              <a:t> </a:t>
            </a:r>
            <a:r>
              <a:rPr lang="pt-PT" dirty="0" err="1" smtClean="0"/>
              <a:t>Client</a:t>
            </a:r>
            <a:endParaRPr lang="pt-PT" dirty="0" smtClean="0"/>
          </a:p>
          <a:p>
            <a:r>
              <a:rPr lang="pt-PT" dirty="0" smtClean="0"/>
              <a:t>NSI Web Service</a:t>
            </a:r>
          </a:p>
          <a:p>
            <a:r>
              <a:rPr lang="pt-PT" dirty="0" smtClean="0"/>
              <a:t>NSI Client</a:t>
            </a:r>
          </a:p>
          <a:p>
            <a:r>
              <a:rPr lang="pt-PT" dirty="0" err="1" smtClean="0"/>
              <a:t>Test</a:t>
            </a:r>
            <a:r>
              <a:rPr lang="pt-PT" dirty="0" smtClean="0"/>
              <a:t> </a:t>
            </a:r>
            <a:r>
              <a:rPr lang="pt-PT" dirty="0" err="1" smtClean="0"/>
              <a:t>Auth</a:t>
            </a:r>
            <a:r>
              <a:rPr lang="pt-PT" dirty="0" smtClean="0"/>
              <a:t> </a:t>
            </a:r>
            <a:r>
              <a:rPr lang="pt-PT" dirty="0" err="1" smtClean="0"/>
              <a:t>Config</a:t>
            </a:r>
            <a:endParaRPr lang="pt-PT" dirty="0"/>
          </a:p>
          <a:p>
            <a:pPr marL="274320" lvl="1" indent="0">
              <a:buNone/>
            </a:pPr>
            <a:endParaRPr lang="pt-PT" dirty="0" smtClean="0"/>
          </a:p>
          <a:p>
            <a:pPr lvl="1"/>
            <a:endParaRPr lang="pt-PT" dirty="0" smtClean="0"/>
          </a:p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E359-E467-4A92-8307-FF2E741AB7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SDMX Reference Infrastructure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7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17809</TotalTime>
  <Words>963</Words>
  <Application>Microsoft Office PowerPoint</Application>
  <PresentationFormat>On-screen Show (4:3)</PresentationFormat>
  <Paragraphs>210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Verdana</vt:lpstr>
      <vt:lpstr>Wingdings</vt:lpstr>
      <vt:lpstr>Wingdings 3</vt:lpstr>
      <vt:lpstr>Origin</vt:lpstr>
      <vt:lpstr>blank</vt:lpstr>
      <vt:lpstr>1_Origin</vt:lpstr>
      <vt:lpstr>12a. SDMX Reference Infrastructure</vt:lpstr>
      <vt:lpstr>Table of Contents</vt:lpstr>
      <vt:lpstr>1. Objectives</vt:lpstr>
      <vt:lpstr>WHYs</vt:lpstr>
      <vt:lpstr>2 What is SDMX-RI</vt:lpstr>
      <vt:lpstr>2 What is SDMX-RI</vt:lpstr>
      <vt:lpstr>3. Prerequisites </vt:lpstr>
      <vt:lpstr>3. SDMX-RI architecture</vt:lpstr>
      <vt:lpstr>3. SDMX-RI Components</vt:lpstr>
      <vt:lpstr>SDMX – RI - Mapping Assistant </vt:lpstr>
      <vt:lpstr>SDMX – RI - Test Client</vt:lpstr>
      <vt:lpstr>SDMX – RI – NSI/Web service</vt:lpstr>
      <vt:lpstr>SDMX – RI - Web Client</vt:lpstr>
      <vt:lpstr>SDMX-RI vs SMDX Converter</vt:lpstr>
      <vt:lpstr>SDMX-RI - identified advantages</vt:lpstr>
      <vt:lpstr>SDMX-RI releases and support</vt:lpstr>
      <vt:lpstr>THANK YOU FOR YOUR ATTENTION!</vt:lpstr>
    </vt:vector>
  </TitlesOfParts>
  <Company>Agilis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SDMX 2.1</dc:title>
  <dc:creator>Stratos NIKOLOUTSOS</dc:creator>
  <cp:lastModifiedBy>DELCAMBRE Danny (ESTAT)</cp:lastModifiedBy>
  <cp:revision>160</cp:revision>
  <cp:lastPrinted>2015-10-23T08:28:19Z</cp:lastPrinted>
  <dcterms:created xsi:type="dcterms:W3CDTF">2014-03-09T22:40:19Z</dcterms:created>
  <dcterms:modified xsi:type="dcterms:W3CDTF">2018-02-28T13:30:07Z</dcterms:modified>
</cp:coreProperties>
</file>