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60" r:id="rId4"/>
  </p:sldMasterIdLst>
  <p:notesMasterIdLst>
    <p:notesMasterId r:id="rId12"/>
  </p:notesMasterIdLst>
  <p:handoutMasterIdLst>
    <p:handoutMasterId r:id="rId13"/>
  </p:handoutMasterIdLst>
  <p:sldIdLst>
    <p:sldId id="256" r:id="rId5"/>
    <p:sldId id="1308" r:id="rId6"/>
    <p:sldId id="1311" r:id="rId7"/>
    <p:sldId id="1313" r:id="rId8"/>
    <p:sldId id="1189" r:id="rId9"/>
    <p:sldId id="1314" r:id="rId10"/>
    <p:sldId id="29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597"/>
    <a:srgbClr val="B1B3B3"/>
    <a:srgbClr val="5E8AB4"/>
    <a:srgbClr val="5E89B3"/>
    <a:srgbClr val="4472C4"/>
    <a:srgbClr val="FFF2CC"/>
    <a:srgbClr val="43BB8D"/>
    <a:srgbClr val="70AD47"/>
    <a:srgbClr val="A4CB8A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6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A294B6F-35BF-419A-B394-F3AB77D2F738}" type="datetimeFigureOut">
              <a:rPr lang="ar-SA" smtClean="0"/>
              <a:pPr/>
              <a:t>09/05/1443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E1EF191-E62C-4F95-8EE6-1831047F52E9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DEA89B-5DE5-4D5B-BA02-82BB5C240C11}" type="datetimeFigureOut">
              <a:rPr lang="fr-FR" smtClean="0"/>
              <a:t>13/12/2021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AEBED6-FBC1-45DB-A1AF-FCD16E48BAC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583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ABE95CB-9A13-49B5-BA9F-69B2E425EF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7061" y="4199138"/>
            <a:ext cx="10917877" cy="1058662"/>
          </a:xfrm>
        </p:spPr>
        <p:txBody>
          <a:bodyPr/>
          <a:lstStyle>
            <a:lvl1pPr marL="0" indent="0" algn="ctr">
              <a:buNone/>
              <a:defRPr sz="2400">
                <a:latin typeface="Montserrat" panose="0000050000000000000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6BF1A355-CB5A-4124-A82F-3639A79F09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4249" y="478247"/>
            <a:ext cx="3617210" cy="65568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C950C376-0FE1-41ED-90D6-30DDEE9795B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637061" y="3040446"/>
            <a:ext cx="10917877" cy="765111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pPr algn="ctr"/>
            <a:r>
              <a:rPr lang="en-US" sz="5400">
                <a:latin typeface="Montserrat" panose="00000500000000000000"/>
                <a:ea typeface="Roboto" panose="02000000000000000000" pitchFamily="2" charset="0"/>
                <a:cs typeface="Raavi" panose="020B0502040204020203" pitchFamily="34" charset="0"/>
              </a:rPr>
              <a:t>Click to edit Master title style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77EE3CE-C476-4801-9EED-0259DEA4B88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481425" y="423504"/>
            <a:ext cx="3073513" cy="655688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buNone/>
              <a:defRPr sz="2000" b="1">
                <a:latin typeface="Montserrat" panose="00000500000000000000"/>
              </a:defRPr>
            </a:lvl1pPr>
          </a:lstStyle>
          <a:p>
            <a:pPr lvl="0"/>
            <a:r>
              <a:rPr lang="en-US"/>
              <a:t>Occasion</a:t>
            </a:r>
          </a:p>
          <a:p>
            <a:pPr lvl="0"/>
            <a:r>
              <a:rPr lang="en-US"/>
              <a:t>Location, Date</a:t>
            </a:r>
          </a:p>
        </p:txBody>
      </p:sp>
    </p:spTree>
    <p:extLst>
      <p:ext uri="{BB962C8B-B14F-4D97-AF65-F5344CB8AC3E}">
        <p14:creationId xmlns:p14="http://schemas.microsoft.com/office/powerpoint/2010/main" val="1812225448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13C91-8FDF-4E38-929F-CA50407540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E1DD8A-2922-4BB2-B35C-23962EC45F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F2DDEE-5F83-4A54-971D-2048207473CD}"/>
              </a:ext>
            </a:extLst>
          </p:cNvPr>
          <p:cNvSpPr txBox="1"/>
          <p:nvPr/>
        </p:nvSpPr>
        <p:spPr>
          <a:xfrm>
            <a:off x="9918700" y="6349598"/>
            <a:ext cx="1739900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800"/>
              </a:spcAft>
            </a:pPr>
            <a:fld id="{B87189C6-61C7-4D23-9A40-B5051EB6F912}" type="slidenum">
              <a:rPr lang="en-US" sz="1500" b="1" spc="-50" smtClean="0">
                <a:latin typeface="Roboto" panose="02000000000000000000" pitchFamily="2" charset="0"/>
                <a:ea typeface="Roboto" panose="02000000000000000000" pitchFamily="2" charset="0"/>
              </a:rPr>
              <a:pPr algn="r">
                <a:spcAft>
                  <a:spcPts val="1800"/>
                </a:spcAft>
              </a:pPr>
              <a:t>‹#›</a:t>
            </a:fld>
            <a:endParaRPr lang="en-US" sz="1500" b="1" spc="-5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15318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8618340"/>
      </p:ext>
    </p:extLst>
  </p:cSld>
  <p:clrMapOvr>
    <a:masterClrMapping/>
  </p:clrMapOvr>
  <p:transition>
    <p:fade/>
  </p:transition>
  <p:hf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685800"/>
            <a:ext cx="11885084" cy="1066800"/>
          </a:xfrm>
          <a:solidFill>
            <a:srgbClr val="BAB9A2"/>
          </a:solidFill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0800" y="1905000"/>
            <a:ext cx="10566400" cy="4724400"/>
          </a:xfrm>
        </p:spPr>
        <p:txBody>
          <a:bodyPr/>
          <a:lstStyle>
            <a:lvl1pPr>
              <a:spcBef>
                <a:spcPts val="1000"/>
              </a:spcBef>
              <a:buClr>
                <a:schemeClr val="tx1">
                  <a:lumMod val="75000"/>
                  <a:lumOff val="25000"/>
                </a:schemeClr>
              </a:buClr>
              <a:buSzPct val="120000"/>
              <a:buFont typeface="Wingdings" pitchFamily="2" charset="2"/>
              <a:buChar char="§"/>
              <a:defRPr/>
            </a:lvl1pPr>
            <a:lvl2pPr>
              <a:lnSpc>
                <a:spcPts val="2200"/>
              </a:lnSpc>
              <a:buClr>
                <a:schemeClr val="tx1">
                  <a:lumMod val="75000"/>
                  <a:lumOff val="25000"/>
                </a:schemeClr>
              </a:buClr>
              <a:buSzPct val="140000"/>
              <a:buFont typeface="Arial" pitchFamily="34" charset="0"/>
              <a:buChar char="•"/>
              <a:defRPr/>
            </a:lvl2pPr>
            <a:lvl3pPr>
              <a:lnSpc>
                <a:spcPts val="2000"/>
              </a:lnSpc>
              <a:buClr>
                <a:schemeClr val="tx1">
                  <a:lumMod val="75000"/>
                  <a:lumOff val="25000"/>
                </a:schemeClr>
              </a:buClr>
              <a:buSzPct val="67000"/>
              <a:buFont typeface="Wingdings" pitchFamily="2" charset="2"/>
              <a:buChar char="v"/>
              <a:defRPr/>
            </a:lvl3pPr>
            <a:lvl4pPr>
              <a:lnSpc>
                <a:spcPts val="1800"/>
              </a:lnSpc>
              <a:buClr>
                <a:schemeClr val="tx1">
                  <a:lumMod val="75000"/>
                  <a:lumOff val="25000"/>
                </a:schemeClr>
              </a:buClr>
              <a:defRPr/>
            </a:lvl4pPr>
            <a:lvl5pPr>
              <a:lnSpc>
                <a:spcPts val="1800"/>
              </a:lnSpc>
              <a:buClr>
                <a:schemeClr val="tx1">
                  <a:lumMod val="75000"/>
                  <a:lumOff val="2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FD9CFB51-FD5D-4EBD-AA57-16F81F5D6BD6}" type="slidenum">
              <a:rPr lang="fr-MA" smtClean="0"/>
              <a:pPr/>
              <a:t>‹#›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3499819225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CB9FD-9EC6-47AC-964D-871B8F4580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21EAB9-76D7-498D-90A5-51A9FD1ED1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C05783-66F9-4FA0-BD2F-ADE9D3495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FDA4-63E1-4BC3-8879-A5E894F27E1E}" type="datetime1">
              <a:rPr lang="fr-MA" smtClean="0"/>
              <a:t>13/12/2021</a:t>
            </a:fld>
            <a:endParaRPr lang="fr-M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40A40E-17B6-46E4-8EEB-B30E735FC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5A8572-31A4-48B3-9C48-BC081A2EF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FB51-FD5D-4EBD-AA57-16F81F5D6BD6}" type="slidenum">
              <a:rPr lang="fr-MA" smtClean="0"/>
              <a:pPr/>
              <a:t>‹#›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4048365139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ED3D0E0D-B645-4A34-BBCB-C41FBC1229BD}"/>
              </a:ext>
            </a:extLst>
          </p:cNvPr>
          <p:cNvSpPr txBox="1"/>
          <p:nvPr/>
        </p:nvSpPr>
        <p:spPr>
          <a:xfrm>
            <a:off x="9918700" y="6349598"/>
            <a:ext cx="1739900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800"/>
              </a:spcAft>
            </a:pPr>
            <a:endParaRPr lang="en-US" sz="1500" b="1" spc="-5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6C29B6B2-B8A6-4A82-800C-730696347F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0464" y="192965"/>
            <a:ext cx="2719724" cy="493002"/>
          </a:xfrm>
          <a:prstGeom prst="rect">
            <a:avLst/>
          </a:prstGeom>
        </p:spPr>
      </p:pic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50CA3B42-DE9C-4F26-A7D6-EF15C43F213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9566" y="1828799"/>
            <a:ext cx="10849889" cy="4301461"/>
          </a:xfrm>
        </p:spPr>
        <p:txBody>
          <a:bodyPr/>
          <a:lstStyle>
            <a:lvl1pPr>
              <a:defRPr sz="2400">
                <a:latin typeface="Roboto" panose="02000000000000000000"/>
              </a:defRPr>
            </a:lvl1pPr>
            <a:lvl2pPr>
              <a:defRPr sz="2200">
                <a:latin typeface="Roboto" panose="02000000000000000000"/>
              </a:defRPr>
            </a:lvl2pPr>
            <a:lvl3pPr>
              <a:defRPr>
                <a:latin typeface="Roboto" panose="02000000000000000000"/>
              </a:defRPr>
            </a:lvl3pPr>
            <a:lvl4pPr>
              <a:defRPr>
                <a:latin typeface="Roboto" panose="02000000000000000000"/>
              </a:defRPr>
            </a:lvl4pPr>
            <a:lvl5pPr>
              <a:defRPr>
                <a:latin typeface="Roboto" panose="0200000000000000000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C915257C-20D5-4CF1-8677-EDB4DB09BE1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3504" y="1133388"/>
            <a:ext cx="7523163" cy="579437"/>
          </a:xfrm>
        </p:spPr>
        <p:txBody>
          <a:bodyPr>
            <a:normAutofit/>
          </a:bodyPr>
          <a:lstStyle>
            <a:lvl1pPr marL="0" indent="0">
              <a:buNone/>
              <a:defRPr sz="3100">
                <a:latin typeface="Montserrat" panose="0000050000000000000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title styles</a:t>
            </a:r>
          </a:p>
        </p:txBody>
      </p:sp>
      <p:sp>
        <p:nvSpPr>
          <p:cNvPr id="24" name="Text Placeholder 22">
            <a:extLst>
              <a:ext uri="{FF2B5EF4-FFF2-40B4-BE49-F238E27FC236}">
                <a16:creationId xmlns:a16="http://schemas.microsoft.com/office/drawing/2014/main" id="{0ED48733-BB41-4D6C-A919-02A677AC71F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67130" y="146304"/>
            <a:ext cx="4908785" cy="492125"/>
          </a:xfrm>
        </p:spPr>
        <p:txBody>
          <a:bodyPr>
            <a:noAutofit/>
          </a:bodyPr>
          <a:lstStyle>
            <a:lvl1pPr marL="0" indent="0" algn="r">
              <a:buNone/>
              <a:defRPr sz="3100" b="1">
                <a:latin typeface="Montserrat" panose="00000500000000000000"/>
              </a:defRPr>
            </a:lvl1pPr>
          </a:lstStyle>
          <a:p>
            <a:pPr lvl="0"/>
            <a:r>
              <a:rPr lang="en-US"/>
              <a:t>Presentation Title or Section</a:t>
            </a:r>
          </a:p>
        </p:txBody>
      </p:sp>
    </p:spTree>
    <p:extLst>
      <p:ext uri="{BB962C8B-B14F-4D97-AF65-F5344CB8AC3E}">
        <p14:creationId xmlns:p14="http://schemas.microsoft.com/office/powerpoint/2010/main" val="234971315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7452F-2F8F-499C-A614-A9E06095D2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3504" y="1873189"/>
            <a:ext cx="5257800" cy="4303774"/>
          </a:xfrm>
        </p:spPr>
        <p:txBody>
          <a:bodyPr/>
          <a:lstStyle>
            <a:lvl1pPr>
              <a:defRPr sz="2400">
                <a:latin typeface="Roboto" panose="02000000000000000000"/>
              </a:defRPr>
            </a:lvl1pPr>
            <a:lvl2pPr>
              <a:defRPr sz="2200">
                <a:latin typeface="Roboto" panose="02000000000000000000"/>
              </a:defRPr>
            </a:lvl2pPr>
            <a:lvl3pPr>
              <a:defRPr>
                <a:latin typeface="Roboto" panose="02000000000000000000"/>
              </a:defRPr>
            </a:lvl3pPr>
            <a:lvl4pPr>
              <a:defRPr>
                <a:latin typeface="Roboto" panose="02000000000000000000"/>
              </a:defRPr>
            </a:lvl4pPr>
            <a:lvl5pPr>
              <a:defRPr>
                <a:latin typeface="Roboto" panose="0200000000000000000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185341-7F7F-456F-AB6B-B686AD6DFD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66816" y="1873189"/>
            <a:ext cx="5257800" cy="4303774"/>
          </a:xfrm>
        </p:spPr>
        <p:txBody>
          <a:bodyPr/>
          <a:lstStyle>
            <a:lvl1pPr>
              <a:defRPr sz="2400">
                <a:latin typeface="Roboto" panose="02000000000000000000"/>
              </a:defRPr>
            </a:lvl1pPr>
            <a:lvl2pPr>
              <a:defRPr sz="2200">
                <a:latin typeface="Roboto" panose="02000000000000000000"/>
              </a:defRPr>
            </a:lvl2pPr>
            <a:lvl3pPr>
              <a:defRPr>
                <a:latin typeface="Roboto" panose="02000000000000000000"/>
              </a:defRPr>
            </a:lvl3pPr>
            <a:lvl4pPr>
              <a:defRPr>
                <a:latin typeface="Roboto" panose="02000000000000000000"/>
              </a:defRPr>
            </a:lvl4pPr>
            <a:lvl5pPr>
              <a:defRPr>
                <a:latin typeface="Roboto" panose="0200000000000000000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9207B35C-2537-4029-B30E-11A445D921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0464" y="192965"/>
            <a:ext cx="2719724" cy="493002"/>
          </a:xfrm>
          <a:prstGeom prst="rect">
            <a:avLst/>
          </a:prstGeom>
        </p:spPr>
      </p:pic>
      <p:sp>
        <p:nvSpPr>
          <p:cNvPr id="13" name="Text Placeholder 20">
            <a:extLst>
              <a:ext uri="{FF2B5EF4-FFF2-40B4-BE49-F238E27FC236}">
                <a16:creationId xmlns:a16="http://schemas.microsoft.com/office/drawing/2014/main" id="{DC876087-1182-41B2-83C5-CB0793820F5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3504" y="1133388"/>
            <a:ext cx="7523163" cy="579437"/>
          </a:xfrm>
        </p:spPr>
        <p:txBody>
          <a:bodyPr>
            <a:normAutofit/>
          </a:bodyPr>
          <a:lstStyle>
            <a:lvl1pPr marL="0" indent="0">
              <a:buNone/>
              <a:defRPr sz="3100">
                <a:latin typeface="Montserrat" panose="0000050000000000000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title styles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66075D8-12F9-4954-8F9E-0F95BCE3AE3A}"/>
              </a:ext>
            </a:extLst>
          </p:cNvPr>
          <p:cNvSpPr txBox="1"/>
          <p:nvPr/>
        </p:nvSpPr>
        <p:spPr>
          <a:xfrm>
            <a:off x="9918700" y="6349598"/>
            <a:ext cx="1739900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800"/>
              </a:spcAft>
            </a:pPr>
            <a:fld id="{B87189C6-61C7-4D23-9A40-B5051EB6F912}" type="slidenum">
              <a:rPr lang="en-US" sz="1500" b="1" spc="-50" smtClean="0">
                <a:latin typeface="Roboto" panose="02000000000000000000" pitchFamily="2" charset="0"/>
                <a:ea typeface="Roboto" panose="02000000000000000000" pitchFamily="2" charset="0"/>
              </a:rPr>
              <a:pPr algn="r">
                <a:spcAft>
                  <a:spcPts val="1800"/>
                </a:spcAft>
              </a:pPr>
              <a:t>‹#›</a:t>
            </a:fld>
            <a:endParaRPr lang="en-US" sz="1500" b="1" spc="-5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6" name="Text Placeholder 22">
            <a:extLst>
              <a:ext uri="{FF2B5EF4-FFF2-40B4-BE49-F238E27FC236}">
                <a16:creationId xmlns:a16="http://schemas.microsoft.com/office/drawing/2014/main" id="{3DEEB10B-8EB5-4996-BB0B-2D469DFCA4A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67130" y="146304"/>
            <a:ext cx="4908785" cy="492125"/>
          </a:xfrm>
        </p:spPr>
        <p:txBody>
          <a:bodyPr>
            <a:noAutofit/>
          </a:bodyPr>
          <a:lstStyle>
            <a:lvl1pPr marL="0" indent="0" algn="r">
              <a:buNone/>
              <a:defRPr sz="3100" b="1">
                <a:latin typeface="Montserrat" panose="00000500000000000000"/>
              </a:defRPr>
            </a:lvl1pPr>
          </a:lstStyle>
          <a:p>
            <a:pPr lvl="0"/>
            <a:r>
              <a:rPr lang="en-US"/>
              <a:t>Presentation Title or Section</a:t>
            </a:r>
          </a:p>
        </p:txBody>
      </p:sp>
    </p:spTree>
    <p:extLst>
      <p:ext uri="{BB962C8B-B14F-4D97-AF65-F5344CB8AC3E}">
        <p14:creationId xmlns:p14="http://schemas.microsoft.com/office/powerpoint/2010/main" val="2494968098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D34CF9-52A0-44C1-B2B3-59776FA535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503" y="1819071"/>
            <a:ext cx="5257800" cy="686003"/>
          </a:xfrm>
        </p:spPr>
        <p:txBody>
          <a:bodyPr anchor="b">
            <a:normAutofit/>
          </a:bodyPr>
          <a:lstStyle>
            <a:lvl1pPr marL="0" indent="0">
              <a:buNone/>
              <a:defRPr sz="2700" b="1">
                <a:latin typeface="Montserrat" panose="000005000000000000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142E02-9399-4D80-B43E-A138982AE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3503" y="2611320"/>
            <a:ext cx="5257800" cy="35783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BDA4C2-0013-451C-8B49-01DD29A980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71616" y="1819071"/>
            <a:ext cx="5257800" cy="686003"/>
          </a:xfrm>
        </p:spPr>
        <p:txBody>
          <a:bodyPr anchor="b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700" b="1">
                <a:latin typeface="Montserrat" panose="000005000000000000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FDFB31-B261-445E-B640-07B39A383C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71616" y="2611320"/>
            <a:ext cx="5257800" cy="35783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AC94771D-51AF-42C5-9CD3-814BBCE71A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0464" y="192965"/>
            <a:ext cx="2719724" cy="493002"/>
          </a:xfrm>
          <a:prstGeom prst="rect">
            <a:avLst/>
          </a:prstGeom>
        </p:spPr>
      </p:pic>
      <p:sp>
        <p:nvSpPr>
          <p:cNvPr id="12" name="Text Placeholder 20">
            <a:extLst>
              <a:ext uri="{FF2B5EF4-FFF2-40B4-BE49-F238E27FC236}">
                <a16:creationId xmlns:a16="http://schemas.microsoft.com/office/drawing/2014/main" id="{B2CF31AD-C56B-4A2C-9061-FE667637DE7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3504" y="1133388"/>
            <a:ext cx="7523163" cy="579437"/>
          </a:xfrm>
        </p:spPr>
        <p:txBody>
          <a:bodyPr>
            <a:normAutofit/>
          </a:bodyPr>
          <a:lstStyle>
            <a:lvl1pPr marL="0" indent="0">
              <a:buNone/>
              <a:defRPr sz="3100">
                <a:latin typeface="Montserrat" panose="0000050000000000000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title styles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A535663-3381-4D4D-833E-3951C034EFC1}"/>
              </a:ext>
            </a:extLst>
          </p:cNvPr>
          <p:cNvSpPr txBox="1"/>
          <p:nvPr/>
        </p:nvSpPr>
        <p:spPr>
          <a:xfrm>
            <a:off x="9918700" y="6349598"/>
            <a:ext cx="1739900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800"/>
              </a:spcAft>
            </a:pPr>
            <a:fld id="{B87189C6-61C7-4D23-9A40-B5051EB6F912}" type="slidenum">
              <a:rPr lang="en-US" sz="1500" b="1" spc="-50" smtClean="0">
                <a:latin typeface="Roboto" panose="02000000000000000000" pitchFamily="2" charset="0"/>
                <a:ea typeface="Roboto" panose="02000000000000000000" pitchFamily="2" charset="0"/>
              </a:rPr>
              <a:pPr algn="r">
                <a:spcAft>
                  <a:spcPts val="1800"/>
                </a:spcAft>
              </a:pPr>
              <a:t>‹#›</a:t>
            </a:fld>
            <a:endParaRPr lang="en-US" sz="1500" b="1" spc="-5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8" name="Text Placeholder 22">
            <a:extLst>
              <a:ext uri="{FF2B5EF4-FFF2-40B4-BE49-F238E27FC236}">
                <a16:creationId xmlns:a16="http://schemas.microsoft.com/office/drawing/2014/main" id="{EDD822D7-92F9-40A2-952B-DED7F31D17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67130" y="146304"/>
            <a:ext cx="4908785" cy="492125"/>
          </a:xfrm>
        </p:spPr>
        <p:txBody>
          <a:bodyPr>
            <a:noAutofit/>
          </a:bodyPr>
          <a:lstStyle>
            <a:lvl1pPr marL="0" indent="0" algn="r">
              <a:buNone/>
              <a:defRPr sz="3100" b="1">
                <a:latin typeface="Montserrat" panose="00000500000000000000"/>
              </a:defRPr>
            </a:lvl1pPr>
          </a:lstStyle>
          <a:p>
            <a:pPr lvl="0"/>
            <a:r>
              <a:rPr lang="en-US"/>
              <a:t>Presentation Title or Section</a:t>
            </a:r>
          </a:p>
        </p:txBody>
      </p:sp>
    </p:spTree>
    <p:extLst>
      <p:ext uri="{BB962C8B-B14F-4D97-AF65-F5344CB8AC3E}">
        <p14:creationId xmlns:p14="http://schemas.microsoft.com/office/powerpoint/2010/main" val="1177175167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99DD4BC-88CF-4618-97E2-142857095F4A}"/>
              </a:ext>
            </a:extLst>
          </p:cNvPr>
          <p:cNvSpPr txBox="1"/>
          <p:nvPr/>
        </p:nvSpPr>
        <p:spPr>
          <a:xfrm>
            <a:off x="9918700" y="6349598"/>
            <a:ext cx="1739900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800"/>
              </a:spcAft>
            </a:pPr>
            <a:fld id="{B87189C6-61C7-4D23-9A40-B5051EB6F912}" type="slidenum">
              <a:rPr lang="en-US" sz="1500" b="1" spc="-50" smtClean="0">
                <a:latin typeface="Roboto" panose="02000000000000000000" pitchFamily="2" charset="0"/>
                <a:ea typeface="Roboto" panose="02000000000000000000" pitchFamily="2" charset="0"/>
              </a:rPr>
              <a:pPr algn="r">
                <a:spcAft>
                  <a:spcPts val="1800"/>
                </a:spcAft>
              </a:pPr>
              <a:t>‹#›</a:t>
            </a:fld>
            <a:endParaRPr lang="en-US" sz="1500" b="1" spc="-5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91A451FE-EB90-495D-B487-3C535C1E41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0464" y="192965"/>
            <a:ext cx="2719724" cy="493002"/>
          </a:xfrm>
          <a:prstGeom prst="rect">
            <a:avLst/>
          </a:prstGeom>
        </p:spPr>
      </p:pic>
      <p:sp>
        <p:nvSpPr>
          <p:cNvPr id="8" name="Text Placeholder 22">
            <a:extLst>
              <a:ext uri="{FF2B5EF4-FFF2-40B4-BE49-F238E27FC236}">
                <a16:creationId xmlns:a16="http://schemas.microsoft.com/office/drawing/2014/main" id="{81A81CE4-1393-461E-8F96-59469211E97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67130" y="146304"/>
            <a:ext cx="4908785" cy="492125"/>
          </a:xfrm>
        </p:spPr>
        <p:txBody>
          <a:bodyPr>
            <a:noAutofit/>
          </a:bodyPr>
          <a:lstStyle>
            <a:lvl1pPr marL="0" indent="0" algn="r">
              <a:buNone/>
              <a:defRPr sz="3100" b="1">
                <a:latin typeface="Montserrat" panose="00000500000000000000"/>
              </a:defRPr>
            </a:lvl1pPr>
          </a:lstStyle>
          <a:p>
            <a:pPr lvl="0"/>
            <a:r>
              <a:rPr lang="en-US"/>
              <a:t>Presentation Title or Section</a:t>
            </a:r>
          </a:p>
        </p:txBody>
      </p:sp>
      <p:sp>
        <p:nvSpPr>
          <p:cNvPr id="9" name="Text Placeholder 20">
            <a:extLst>
              <a:ext uri="{FF2B5EF4-FFF2-40B4-BE49-F238E27FC236}">
                <a16:creationId xmlns:a16="http://schemas.microsoft.com/office/drawing/2014/main" id="{0EC84139-D2C1-45AD-A43C-E282B206402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3504" y="1133388"/>
            <a:ext cx="7523163" cy="579437"/>
          </a:xfrm>
        </p:spPr>
        <p:txBody>
          <a:bodyPr>
            <a:normAutofit/>
          </a:bodyPr>
          <a:lstStyle>
            <a:lvl1pPr marL="0" indent="0">
              <a:buNone/>
              <a:defRPr sz="3100">
                <a:latin typeface="Montserrat" panose="0000050000000000000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title styles</a:t>
            </a:r>
          </a:p>
        </p:txBody>
      </p:sp>
    </p:spTree>
    <p:extLst>
      <p:ext uri="{BB962C8B-B14F-4D97-AF65-F5344CB8AC3E}">
        <p14:creationId xmlns:p14="http://schemas.microsoft.com/office/powerpoint/2010/main" val="2320156980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0FF0FD3-B6CD-43E0-B27C-89320C14F471}"/>
              </a:ext>
            </a:extLst>
          </p:cNvPr>
          <p:cNvSpPr txBox="1"/>
          <p:nvPr/>
        </p:nvSpPr>
        <p:spPr>
          <a:xfrm>
            <a:off x="9918700" y="6349598"/>
            <a:ext cx="1739900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800"/>
              </a:spcAft>
            </a:pPr>
            <a:fld id="{B87189C6-61C7-4D23-9A40-B5051EB6F912}" type="slidenum">
              <a:rPr lang="en-US" sz="1500" b="1" spc="-50" smtClean="0">
                <a:latin typeface="Roboto" panose="02000000000000000000" pitchFamily="2" charset="0"/>
                <a:ea typeface="Roboto" panose="02000000000000000000" pitchFamily="2" charset="0"/>
              </a:rPr>
              <a:pPr algn="r">
                <a:spcAft>
                  <a:spcPts val="1800"/>
                </a:spcAft>
              </a:pPr>
              <a:t>‹#›</a:t>
            </a:fld>
            <a:endParaRPr lang="en-US" sz="1500" b="1" spc="-5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812153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071A5-C1B9-43C0-A5C7-E66E864A6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3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B6B0E8-F186-45A3-9C79-9A22FAE50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1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78278-9394-4A88-88E8-2A22E2726D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D1363A-E3D9-49FD-9E12-6CE11E3034B4}"/>
              </a:ext>
            </a:extLst>
          </p:cNvPr>
          <p:cNvSpPr txBox="1"/>
          <p:nvPr/>
        </p:nvSpPr>
        <p:spPr>
          <a:xfrm>
            <a:off x="9918700" y="6349598"/>
            <a:ext cx="1739900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800"/>
              </a:spcAft>
            </a:pPr>
            <a:fld id="{B87189C6-61C7-4D23-9A40-B5051EB6F912}" type="slidenum">
              <a:rPr lang="en-US" sz="1500" b="1" spc="-50" smtClean="0">
                <a:latin typeface="Roboto" panose="02000000000000000000" pitchFamily="2" charset="0"/>
                <a:ea typeface="Roboto" panose="02000000000000000000" pitchFamily="2" charset="0"/>
              </a:rPr>
              <a:pPr algn="r">
                <a:spcAft>
                  <a:spcPts val="1800"/>
                </a:spcAft>
              </a:pPr>
              <a:t>‹#›</a:t>
            </a:fld>
            <a:endParaRPr lang="en-US" sz="1500" b="1" spc="-5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557053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21437-1A0E-47E7-BC65-8DF9C9420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3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1C8017-3789-43DC-9EB3-BA6A83C90D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2AD166-9D1C-4FBA-951A-F346382F53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06C967-905F-4BF8-886E-7C4AFBF9DE15}"/>
              </a:ext>
            </a:extLst>
          </p:cNvPr>
          <p:cNvSpPr txBox="1"/>
          <p:nvPr/>
        </p:nvSpPr>
        <p:spPr>
          <a:xfrm>
            <a:off x="9918700" y="6349598"/>
            <a:ext cx="1739900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800"/>
              </a:spcAft>
            </a:pPr>
            <a:fld id="{B87189C6-61C7-4D23-9A40-B5051EB6F912}" type="slidenum">
              <a:rPr lang="en-US" sz="1500" b="1" spc="-50" smtClean="0">
                <a:latin typeface="Roboto" panose="02000000000000000000" pitchFamily="2" charset="0"/>
                <a:ea typeface="Roboto" panose="02000000000000000000" pitchFamily="2" charset="0"/>
              </a:rPr>
              <a:pPr algn="r">
                <a:spcAft>
                  <a:spcPts val="1800"/>
                </a:spcAft>
              </a:pPr>
              <a:t>‹#›</a:t>
            </a:fld>
            <a:endParaRPr lang="en-US" sz="1500" b="1" spc="-5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059156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D3B00-D403-438F-9FAA-7D774567F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CBFACD-991D-4365-A19E-E90E5D39D8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7FAAEF-2C34-4468-8295-A8FDEC798383}"/>
              </a:ext>
            </a:extLst>
          </p:cNvPr>
          <p:cNvSpPr txBox="1"/>
          <p:nvPr/>
        </p:nvSpPr>
        <p:spPr>
          <a:xfrm>
            <a:off x="9918700" y="6349598"/>
            <a:ext cx="1739900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800"/>
              </a:spcAft>
            </a:pPr>
            <a:fld id="{B87189C6-61C7-4D23-9A40-B5051EB6F912}" type="slidenum">
              <a:rPr lang="en-US" sz="1500" b="1" spc="-50" smtClean="0">
                <a:latin typeface="Roboto" panose="02000000000000000000" pitchFamily="2" charset="0"/>
                <a:ea typeface="Roboto" panose="02000000000000000000" pitchFamily="2" charset="0"/>
              </a:rPr>
              <a:pPr algn="r">
                <a:spcAft>
                  <a:spcPts val="1800"/>
                </a:spcAft>
              </a:pPr>
              <a:t>‹#›</a:t>
            </a:fld>
            <a:endParaRPr lang="en-US" sz="1500" b="1" spc="-5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96109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2064193B-3F30-4FDF-AC03-1C8C8A9ED20D}"/>
              </a:ext>
            </a:extLst>
          </p:cNvPr>
          <p:cNvGrpSpPr/>
          <p:nvPr/>
        </p:nvGrpSpPr>
        <p:grpSpPr>
          <a:xfrm>
            <a:off x="-76" y="0"/>
            <a:ext cx="12192076" cy="6859248"/>
            <a:chOff x="-9312" y="-5242"/>
            <a:chExt cx="12201312" cy="686848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0898480F-08B5-4E32-8664-FA5ACC354D6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9" t="7292" b="3494"/>
            <a:stretch/>
          </p:blipFill>
          <p:spPr>
            <a:xfrm>
              <a:off x="-9312" y="-5242"/>
              <a:ext cx="12201312" cy="6868484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D078B8C-2377-4BBE-9655-396DD6E3A978}"/>
                </a:ext>
              </a:extLst>
            </p:cNvPr>
            <p:cNvSpPr txBox="1"/>
            <p:nvPr/>
          </p:nvSpPr>
          <p:spPr>
            <a:xfrm>
              <a:off x="1536699" y="6337300"/>
              <a:ext cx="5343072" cy="3231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>
                <a:spcAft>
                  <a:spcPts val="1800"/>
                </a:spcAft>
              </a:pPr>
              <a:r>
                <a:rPr lang="en-US" sz="1500" b="1" spc="-50">
                  <a:latin typeface="Roboto" panose="02000000000000000000" pitchFamily="2" charset="0"/>
                  <a:ea typeface="Roboto" panose="02000000000000000000" pitchFamily="2" charset="0"/>
                </a:rPr>
                <a:t>Statistics Division</a:t>
              </a:r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537D50-D71D-4383-9FB2-9774DFD61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6B2EEC-C745-4580-B188-27D975FE8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0406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Montserrat" panose="0000050000000000000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Roboto" panose="0200000000000000000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Roboto" panose="0200000000000000000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Roboto" panose="0200000000000000000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input.un.org/EFM/se/3995D1A474B8237E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31654" y="3339107"/>
            <a:ext cx="10917877" cy="1058662"/>
          </a:xfrm>
        </p:spPr>
        <p:txBody>
          <a:bodyPr>
            <a:normAutofit/>
          </a:bodyPr>
          <a:lstStyle/>
          <a:p>
            <a:pPr rtl="1"/>
            <a:r>
              <a:rPr lang="ar-LB" sz="2500" b="1" dirty="0">
                <a:latin typeface="Arial" panose="020B0604020202020204" pitchFamily="34" charset="0"/>
                <a:cs typeface="Arial" panose="020B0604020202020204" pitchFamily="34" charset="0"/>
              </a:rPr>
              <a:t>ندوة عبر الإنترنت حول المعالجة الإحصائية للتمويل الإسلامي في الحسابات القومية والدولية</a:t>
            </a:r>
            <a:endParaRPr lang="en-US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/>
            <a:r>
              <a:rPr lang="ar-LB" sz="2500" b="1" dirty="0">
                <a:latin typeface="Arial" panose="020B0604020202020204" pitchFamily="34" charset="0"/>
                <a:cs typeface="Arial" panose="020B0604020202020204" pitchFamily="34" charset="0"/>
              </a:rPr>
              <a:t>16 كانون الأول / ديسمبر 2021</a:t>
            </a:r>
            <a:endParaRPr lang="en-US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 idx="4294967295"/>
          </p:nvPr>
        </p:nvSpPr>
        <p:spPr>
          <a:xfrm>
            <a:off x="637061" y="1695121"/>
            <a:ext cx="10917877" cy="765111"/>
          </a:xfrm>
        </p:spPr>
        <p:txBody>
          <a:bodyPr anchor="ctr">
            <a:noAutofit/>
          </a:bodyPr>
          <a:lstStyle/>
          <a:p>
            <a:pPr algn="ctr" rtl="1"/>
            <a:r>
              <a:rPr lang="ar-LB" sz="3200" b="1" dirty="0">
                <a:latin typeface="Arial" panose="020B0604020202020204" pitchFamily="34" charset="0"/>
                <a:cs typeface="Arial" panose="020B0604020202020204" pitchFamily="34" charset="0"/>
              </a:rPr>
              <a:t>توصيات عامة واستبيان عبر الإنترنت</a:t>
            </a:r>
            <a:endParaRPr lang="fr-MA" sz="3200" b="1" dirty="0">
              <a:solidFill>
                <a:srgbClr val="44546A"/>
              </a:solidFill>
              <a:latin typeface="Arial Black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FEA57108-07EA-4128-B923-76D7C185971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0338" y="4939811"/>
            <a:ext cx="10849889" cy="81915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lvl="0" indent="0" algn="ctr">
              <a:lnSpc>
                <a:spcPct val="80000"/>
              </a:lnSpc>
              <a:buNone/>
            </a:pPr>
            <a:endParaRPr lang="en-US" sz="2500" dirty="0">
              <a:solidFill>
                <a:srgbClr val="44546A"/>
              </a:solidFill>
              <a:latin typeface="Arial Black" panose="020B0604020202020204" pitchFamily="34" charset="0"/>
            </a:endParaRPr>
          </a:p>
          <a:p>
            <a:pPr marL="0" lvl="0" indent="0" algn="ctr" rtl="1">
              <a:lnSpc>
                <a:spcPct val="80000"/>
              </a:lnSpc>
              <a:buNone/>
            </a:pPr>
            <a:r>
              <a:rPr lang="ar-LB" sz="2500" dirty="0">
                <a:solidFill>
                  <a:srgbClr val="44546A"/>
                </a:solidFill>
                <a:latin typeface="Arial Black" panose="020B0604020202020204" pitchFamily="34" charset="0"/>
              </a:rPr>
              <a:t>بنسن سيم</a:t>
            </a:r>
            <a:endParaRPr lang="en-US" sz="2500" dirty="0">
              <a:solidFill>
                <a:srgbClr val="44546A"/>
              </a:solidFill>
              <a:latin typeface="Arial Black" panose="020B0604020202020204" pitchFamily="34" charset="0"/>
            </a:endParaRPr>
          </a:p>
          <a:p>
            <a:pPr marL="0" lvl="0" indent="0" algn="ctr">
              <a:lnSpc>
                <a:spcPct val="80000"/>
              </a:lnSpc>
              <a:buNone/>
            </a:pPr>
            <a:endParaRPr lang="ar-LB" sz="2500" dirty="0">
              <a:solidFill>
                <a:srgbClr val="44546A"/>
              </a:solidFill>
              <a:latin typeface="Arial Black" panose="020B0604020202020204" pitchFamily="34" charset="0"/>
            </a:endParaRPr>
          </a:p>
          <a:p>
            <a:pPr marL="0" lvl="0" indent="0" algn="ctr">
              <a:lnSpc>
                <a:spcPct val="80000"/>
              </a:lnSpc>
              <a:buNone/>
            </a:pPr>
            <a:r>
              <a:rPr lang="ar-LB" sz="2500" dirty="0">
                <a:solidFill>
                  <a:srgbClr val="44546A"/>
                </a:solidFill>
                <a:latin typeface="Arial Black" panose="020B0604020202020204" pitchFamily="34" charset="0"/>
              </a:rPr>
              <a:t>شعبة الإحصاء في الأمم المتحدة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822727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FDA47D-7AC6-43D2-8E01-5C6D24182333}"/>
              </a:ext>
            </a:extLst>
          </p:cNvPr>
          <p:cNvSpPr txBox="1"/>
          <p:nvPr/>
        </p:nvSpPr>
        <p:spPr>
          <a:xfrm>
            <a:off x="2717248" y="206118"/>
            <a:ext cx="6757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LB" altLang="en-US" sz="4000" b="1" dirty="0">
                <a:solidFill>
                  <a:schemeClr val="hlink"/>
                </a:solidFill>
              </a:rPr>
              <a:t>الخطوط العريضة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C20946-1CC8-4C65-8B5F-C487DF868369}"/>
              </a:ext>
            </a:extLst>
          </p:cNvPr>
          <p:cNvSpPr txBox="1"/>
          <p:nvPr/>
        </p:nvSpPr>
        <p:spPr>
          <a:xfrm>
            <a:off x="279400" y="1676004"/>
            <a:ext cx="11274425" cy="2239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LB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المشاكل</a:t>
            </a:r>
          </a:p>
          <a:p>
            <a:pPr marL="342900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LB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توصيات عامة</a:t>
            </a:r>
          </a:p>
          <a:p>
            <a:pPr marL="342900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LB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استبيان عبر الإنترنت</a:t>
            </a:r>
          </a:p>
          <a:p>
            <a:pPr algn="r" rtl="1">
              <a:lnSpc>
                <a:spcPct val="150000"/>
              </a:lnSpc>
            </a:pPr>
            <a:endParaRPr lang="ar-LB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804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FDA47D-7AC6-43D2-8E01-5C6D24182333}"/>
              </a:ext>
            </a:extLst>
          </p:cNvPr>
          <p:cNvSpPr txBox="1"/>
          <p:nvPr/>
        </p:nvSpPr>
        <p:spPr>
          <a:xfrm>
            <a:off x="1513490" y="206118"/>
            <a:ext cx="79612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LB" altLang="en-US" sz="4000" b="1" dirty="0">
                <a:solidFill>
                  <a:schemeClr val="hlink"/>
                </a:solidFill>
              </a:rPr>
              <a:t>المشاكل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B339A14-6F8F-40AB-9E5D-766432A77BCF}"/>
              </a:ext>
            </a:extLst>
          </p:cNvPr>
          <p:cNvSpPr/>
          <p:nvPr/>
        </p:nvSpPr>
        <p:spPr bwMode="auto">
          <a:xfrm>
            <a:off x="7036351" y="1600200"/>
            <a:ext cx="3657600" cy="36576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LB" sz="2400" dirty="0"/>
              <a:t>قد يكون تسجيل الأنشطة المالية الإسلامية في حسابات الاقتصاد الكلي أمرًا شاقًا</a:t>
            </a:r>
            <a:endParaRPr lang="en-US" sz="2400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CAA1706-4772-4A9E-8FE6-CD211CAFCB5C}"/>
              </a:ext>
            </a:extLst>
          </p:cNvPr>
          <p:cNvSpPr/>
          <p:nvPr/>
        </p:nvSpPr>
        <p:spPr bwMode="auto">
          <a:xfrm>
            <a:off x="1035106" y="1657851"/>
            <a:ext cx="4387593" cy="408004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LB" sz="2400" dirty="0"/>
              <a:t>التمويل الإسلامي غير مرئي في إحصاءات الاقتصاد الكلي الإجمالية</a:t>
            </a:r>
            <a:endParaRPr lang="en-US" sz="2400" dirty="0"/>
          </a:p>
        </p:txBody>
      </p:sp>
      <p:pic>
        <p:nvPicPr>
          <p:cNvPr id="8" name="Picture 7" descr="A red puzzle bridge connecting two puzzle islands">
            <a:extLst>
              <a:ext uri="{FF2B5EF4-FFF2-40B4-BE49-F238E27FC236}">
                <a16:creationId xmlns:a16="http://schemas.microsoft.com/office/drawing/2014/main" id="{10B1E361-72AF-414A-803E-70A5FAF760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0061"/>
            <a:ext cx="2438400" cy="1828800"/>
          </a:xfrm>
          <a:prstGeom prst="rect">
            <a:avLst/>
          </a:prstGeom>
        </p:spPr>
      </p:pic>
      <p:pic>
        <p:nvPicPr>
          <p:cNvPr id="11" name="Picture 10" descr="Mountain climber with ice picks and crampons">
            <a:extLst>
              <a:ext uri="{FF2B5EF4-FFF2-40B4-BE49-F238E27FC236}">
                <a16:creationId xmlns:a16="http://schemas.microsoft.com/office/drawing/2014/main" id="{2697BC6C-0DB7-460D-8F1B-BB71B002DB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7842" y="560061"/>
            <a:ext cx="2310071" cy="1539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14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FDA47D-7AC6-43D2-8E01-5C6D24182333}"/>
              </a:ext>
            </a:extLst>
          </p:cNvPr>
          <p:cNvSpPr txBox="1"/>
          <p:nvPr/>
        </p:nvSpPr>
        <p:spPr>
          <a:xfrm>
            <a:off x="1513490" y="206118"/>
            <a:ext cx="79612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LB" altLang="en-US" sz="4000" b="1" dirty="0">
                <a:solidFill>
                  <a:schemeClr val="hlink"/>
                </a:solidFill>
              </a:rPr>
              <a:t>التوصيات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B339A14-6F8F-40AB-9E5D-766432A77BCF}"/>
              </a:ext>
            </a:extLst>
          </p:cNvPr>
          <p:cNvSpPr/>
          <p:nvPr/>
        </p:nvSpPr>
        <p:spPr bwMode="auto">
          <a:xfrm>
            <a:off x="6235568" y="1351001"/>
            <a:ext cx="4737534" cy="438894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LB" sz="2400" b="1" dirty="0"/>
              <a:t>تضمين قسم خاص أو ملحق خاص بالتمويل الإسلامي في نظام الحسابات القومية</a:t>
            </a:r>
            <a:r>
              <a:rPr lang="en-US" sz="2400" b="1" dirty="0"/>
              <a:t> </a:t>
            </a:r>
            <a:r>
              <a:rPr lang="ar-LB" sz="2400" b="1" dirty="0"/>
              <a:t>ودليل ميزان المدفوعات المحدثين وذلك من اجل:</a:t>
            </a:r>
            <a:endParaRPr lang="en-US" sz="2400" b="1" dirty="0"/>
          </a:p>
          <a:p>
            <a:pPr marL="342900" indent="-342900" algn="r" rtl="1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ar-LB" sz="2400" dirty="0"/>
              <a:t>تسليط الضوء على الفروقات بين التمويل التقليدي والتمويل الإسلامي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LB" sz="2400" dirty="0"/>
              <a:t>دمج جميع الإدخالات في الحسابات المرتبطة بالتمويل الإسلامي </a:t>
            </a:r>
          </a:p>
          <a:p>
            <a:pPr marL="342900" indent="-342900" algn="r" rtl="1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ar-LB" sz="2400" dirty="0"/>
              <a:t>وشرح الترابط بينهما</a:t>
            </a:r>
            <a:endParaRPr lang="en-US" sz="2400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CAA1706-4772-4A9E-8FE6-CD211CAFCB5C}"/>
              </a:ext>
            </a:extLst>
          </p:cNvPr>
          <p:cNvSpPr/>
          <p:nvPr/>
        </p:nvSpPr>
        <p:spPr bwMode="auto">
          <a:xfrm>
            <a:off x="568786" y="1505452"/>
            <a:ext cx="4925335" cy="408004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LB" sz="2400" b="1" dirty="0"/>
              <a:t>تطوير دليل تجميع التمويل الإسلامي لتقديم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LB" sz="2400" dirty="0"/>
              <a:t>إرشادات حول تطوير حساب فرعي للتمويل الإسلامي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LB" sz="2400" dirty="0"/>
              <a:t>إرشادات عملية وأمثلة عددية توضيحية لتسجيل الأنشطة المالية الإسلامية في حسابات الاقتصاد الكلي</a:t>
            </a:r>
          </a:p>
        </p:txBody>
      </p:sp>
    </p:spTree>
    <p:extLst>
      <p:ext uri="{BB962C8B-B14F-4D97-AF65-F5344CB8AC3E}">
        <p14:creationId xmlns:p14="http://schemas.microsoft.com/office/powerpoint/2010/main" val="1137823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FDA47D-7AC6-43D2-8E01-5C6D24182333}"/>
              </a:ext>
            </a:extLst>
          </p:cNvPr>
          <p:cNvSpPr txBox="1"/>
          <p:nvPr/>
        </p:nvSpPr>
        <p:spPr>
          <a:xfrm>
            <a:off x="2717248" y="206118"/>
            <a:ext cx="6757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LB" altLang="en-US" sz="4000" b="1" dirty="0">
                <a:solidFill>
                  <a:schemeClr val="hlink"/>
                </a:solidFill>
              </a:rPr>
              <a:t>استبيان عبر الأنترنت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C20946-1CC8-4C65-8B5F-C487DF868369}"/>
              </a:ext>
            </a:extLst>
          </p:cNvPr>
          <p:cNvSpPr txBox="1"/>
          <p:nvPr/>
        </p:nvSpPr>
        <p:spPr>
          <a:xfrm>
            <a:off x="268514" y="914004"/>
            <a:ext cx="11274425" cy="1559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indent="-342900" algn="r" rtl="1">
              <a:spcBef>
                <a:spcPts val="1350"/>
              </a:spcBef>
              <a:buFont typeface="Arial" panose="020B0604020202020204" pitchFamily="34" charset="0"/>
              <a:buChar char="•"/>
            </a:pPr>
            <a:r>
              <a:rPr lang="ar-LB" sz="2400" dirty="0">
                <a:hlinkClick r:id="rId2"/>
              </a:rPr>
              <a:t>يتوفر الاستبيان عبر الانترنت</a:t>
            </a:r>
            <a:r>
              <a:rPr lang="ar-LB" sz="2400" dirty="0"/>
              <a:t> باالغتين العربية والانجليزية للتشاور العالمي</a:t>
            </a:r>
            <a:r>
              <a:rPr lang="en-US" sz="2400" dirty="0"/>
              <a:t> </a:t>
            </a:r>
          </a:p>
          <a:p>
            <a:pPr algn="r" rtl="1">
              <a:spcBef>
                <a:spcPts val="1350"/>
              </a:spcBef>
            </a:pPr>
            <a:endParaRPr lang="en-US" sz="2400" dirty="0"/>
          </a:p>
          <a:p>
            <a:pPr algn="r" rtl="1">
              <a:spcBef>
                <a:spcPts val="1350"/>
              </a:spcBef>
            </a:pPr>
            <a:endParaRPr lang="en-US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928FD42-A619-4865-BE7A-FBAD1CBB7F03}"/>
              </a:ext>
            </a:extLst>
          </p:cNvPr>
          <p:cNvPicPr/>
          <p:nvPr/>
        </p:nvPicPr>
        <p:blipFill rotWithShape="1">
          <a:blip r:embed="rId3"/>
          <a:srcRect l="25680" t="22563" r="25314" b="31058"/>
          <a:stretch/>
        </p:blipFill>
        <p:spPr bwMode="auto">
          <a:xfrm>
            <a:off x="2561800" y="1838325"/>
            <a:ext cx="6146165" cy="31813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54971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FDA47D-7AC6-43D2-8E01-5C6D24182333}"/>
              </a:ext>
            </a:extLst>
          </p:cNvPr>
          <p:cNvSpPr txBox="1"/>
          <p:nvPr/>
        </p:nvSpPr>
        <p:spPr>
          <a:xfrm>
            <a:off x="2717248" y="206118"/>
            <a:ext cx="6757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LB" altLang="en-US" sz="4000" b="1" dirty="0">
                <a:solidFill>
                  <a:schemeClr val="hlink"/>
                </a:solidFill>
              </a:rPr>
              <a:t>استبيان عبر الأنترنت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C20946-1CC8-4C65-8B5F-C487DF868369}"/>
              </a:ext>
            </a:extLst>
          </p:cNvPr>
          <p:cNvSpPr txBox="1"/>
          <p:nvPr/>
        </p:nvSpPr>
        <p:spPr>
          <a:xfrm>
            <a:off x="313974" y="914004"/>
            <a:ext cx="11274425" cy="321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 rt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ar-LB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يرجى استخدام الاستبيان عبر الإنترنت لتقديم الردود بحلول 24 كانون الثاني (يناير) 2022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LB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ستساعدنا مدخلاتكم على تحسين نظام الحسابات القومية (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SNA</a:t>
            </a:r>
            <a:r>
              <a:rPr lang="ar-LB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ودليل ميزان المدفوعات (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BPM</a:t>
            </a:r>
            <a:r>
              <a:rPr lang="ar-LB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المحدثين لتقديم توصيات بشأن التمويل الإسلامي</a:t>
            </a:r>
          </a:p>
          <a:p>
            <a:pPr marL="57150" indent="-342900" algn="r" rtl="1">
              <a:spcBef>
                <a:spcPts val="1350"/>
              </a:spcBef>
              <a:buFont typeface="Arial" panose="020B0604020202020204" pitchFamily="34" charset="0"/>
              <a:buChar char="•"/>
            </a:pPr>
            <a:endParaRPr lang="en-US" sz="2400" dirty="0"/>
          </a:p>
          <a:p>
            <a:pPr algn="r" rtl="1">
              <a:spcBef>
                <a:spcPts val="1350"/>
              </a:spcBef>
            </a:pPr>
            <a:endParaRPr lang="en-US" sz="2400" dirty="0"/>
          </a:p>
          <a:p>
            <a:pPr algn="r" rtl="1">
              <a:spcBef>
                <a:spcPts val="1350"/>
              </a:spcBef>
            </a:pPr>
            <a:endParaRPr lang="en-US" sz="2400" dirty="0"/>
          </a:p>
        </p:txBody>
      </p:sp>
      <p:pic>
        <p:nvPicPr>
          <p:cNvPr id="5" name="Picture 4" descr="Bubble sheet test paper and pencil">
            <a:extLst>
              <a:ext uri="{FF2B5EF4-FFF2-40B4-BE49-F238E27FC236}">
                <a16:creationId xmlns:a16="http://schemas.microsoft.com/office/drawing/2014/main" id="{D951D70B-62D4-45DC-B9C6-0800C8B07DC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01" y="3053277"/>
            <a:ext cx="4227294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309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F348DAF-EEBC-45F7-A971-9716BFBF59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0" y="874987"/>
            <a:ext cx="10566400" cy="4724400"/>
          </a:xfrm>
        </p:spPr>
        <p:txBody>
          <a:bodyPr>
            <a:normAutofit/>
          </a:bodyPr>
          <a:lstStyle/>
          <a:p>
            <a:pPr algn="r" rtl="1"/>
            <a:endParaRPr lang="fr-FR" sz="3500" dirty="0"/>
          </a:p>
          <a:p>
            <a:pPr algn="r" rtl="1"/>
            <a:endParaRPr lang="fr-FR" sz="3500" dirty="0"/>
          </a:p>
          <a:p>
            <a:pPr marL="0" indent="0" algn="ctr" rtl="1">
              <a:buNone/>
            </a:pPr>
            <a:r>
              <a:rPr lang="ar-LB" sz="3500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شكراً لإهتمامكم</a:t>
            </a:r>
            <a:endParaRPr lang="fr-FR" sz="3500" dirty="0">
              <a:solidFill>
                <a:schemeClr val="accent5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pPr marL="0" indent="0" algn="ctr" rtl="1">
              <a:buNone/>
            </a:pPr>
            <a:endParaRPr lang="fr-FR" sz="3500" dirty="0">
              <a:solidFill>
                <a:schemeClr val="accent5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pPr marL="0" indent="0" algn="ctr" rtl="1">
              <a:buNone/>
            </a:pPr>
            <a:r>
              <a:rPr lang="ar-LB" sz="3500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البريد الالكتروني:</a:t>
            </a:r>
            <a:r>
              <a:rPr lang="fr-FR" sz="3500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sna@un.org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2727A2A-FB3B-44C1-AEAD-4045DB16B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3310067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CD9F5FC8-20DE-4B53-B440-43A0303152E6}" vid="{D8E7DC4F-EAD9-4F64-B382-CD31078FF2A8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DC9717E1C14144A678B5BB6ED3A978" ma:contentTypeVersion="13" ma:contentTypeDescription="Create a new document." ma:contentTypeScope="" ma:versionID="7329a12aa77c3c5208e22657b5f34ad9">
  <xsd:schema xmlns:xsd="http://www.w3.org/2001/XMLSchema" xmlns:xs="http://www.w3.org/2001/XMLSchema" xmlns:p="http://schemas.microsoft.com/office/2006/metadata/properties" xmlns:ns2="5f6722c4-4b54-4565-9073-6b2cdb56319d" xmlns:ns3="015a1b56-f9db-44b0-a971-80694ead8fc0" targetNamespace="http://schemas.microsoft.com/office/2006/metadata/properties" ma:root="true" ma:fieldsID="22adb9f34e21f7054d59ce5d922990e6" ns2:_="" ns3:_="">
    <xsd:import namespace="5f6722c4-4b54-4565-9073-6b2cdb56319d"/>
    <xsd:import namespace="015a1b56-f9db-44b0-a971-80694ead8f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6722c4-4b54-4565-9073-6b2cdb5631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5a1b56-f9db-44b0-a971-80694ead8fc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21C524-1907-4F5D-8DCE-C796025CB054}"/>
</file>

<file path=customXml/itemProps2.xml><?xml version="1.0" encoding="utf-8"?>
<ds:datastoreItem xmlns:ds="http://schemas.openxmlformats.org/officeDocument/2006/customXml" ds:itemID="{88F06192-6F0F-4B7D-BA61-D4C7C1132CB4}">
  <ds:schemaRefs>
    <ds:schemaRef ds:uri="http://purl.org/dc/terms/"/>
    <ds:schemaRef ds:uri="http://schemas.microsoft.com/office/2006/metadata/properties"/>
    <ds:schemaRef ds:uri="4f447018-c40e-40e5-80f8-c919516cf764"/>
    <ds:schemaRef ds:uri="http://www.w3.org/XML/1998/namespace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6b41ce5a-22ff-4aef-bca2-14b56bf0aa25"/>
  </ds:schemaRefs>
</ds:datastoreItem>
</file>

<file path=customXml/itemProps3.xml><?xml version="1.0" encoding="utf-8"?>
<ds:datastoreItem xmlns:ds="http://schemas.openxmlformats.org/officeDocument/2006/customXml" ds:itemID="{4D24280A-6584-4419-A9E1-FA50F7BC180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119</TotalTime>
  <Words>189</Words>
  <Application>Microsoft Office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Arial Black</vt:lpstr>
      <vt:lpstr>Calibri</vt:lpstr>
      <vt:lpstr>Montserrat</vt:lpstr>
      <vt:lpstr>Roboto</vt:lpstr>
      <vt:lpstr>Times New Roman</vt:lpstr>
      <vt:lpstr>Wingdings</vt:lpstr>
      <vt:lpstr>Theme1</vt:lpstr>
      <vt:lpstr>توصيات عامة واستبيان عبر الإنترنت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RHANDI Mounir</dc:creator>
  <cp:lastModifiedBy>Wassim Hammoud</cp:lastModifiedBy>
  <cp:revision>9</cp:revision>
  <dcterms:created xsi:type="dcterms:W3CDTF">2020-09-05T11:18:29Z</dcterms:created>
  <dcterms:modified xsi:type="dcterms:W3CDTF">2021-12-13T17:44:53Z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0x0101006BDC9717E1C14144A678B5BB6ED3A978</vt:lpwstr>
  </property>
</Properties>
</file>