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3" r:id="rId5"/>
    <p:sldId id="256" r:id="rId6"/>
    <p:sldId id="271" r:id="rId7"/>
    <p:sldId id="275" r:id="rId8"/>
    <p:sldId id="280" r:id="rId9"/>
    <p:sldId id="282" r:id="rId10"/>
    <p:sldId id="283" r:id="rId11"/>
    <p:sldId id="278" r:id="rId12"/>
    <p:sldId id="286" r:id="rId13"/>
    <p:sldId id="285" r:id="rId14"/>
    <p:sldId id="287" r:id="rId15"/>
    <p:sldId id="26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94125" autoAdjust="0"/>
  </p:normalViewPr>
  <p:slideViewPr>
    <p:cSldViewPr snapToGrid="0">
      <p:cViewPr varScale="1">
        <p:scale>
          <a:sx n="107" d="100"/>
          <a:sy n="107" d="100"/>
        </p:scale>
        <p:origin x="756" y="-12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194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6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48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1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1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5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DSD Constructor,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simple desktop application, originally designed for the creation and maintenance of DSDs and its related child artefacts. It has gained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popularity since first introduced back in 2018.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8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</a:t>
            </a:r>
            <a:r>
              <a:rPr lang="en-GB" baseline="0" dirty="0"/>
              <a:t> DSD Constructor do for now? The short answer is More than just DSDs.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fulfil the growing demands for the general SDMX artefact management,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further expanded the Constructor with new modularized editors.  </a:t>
            </a:r>
            <a:endParaRPr lang="en-GB" baseline="0" dirty="0"/>
          </a:p>
          <a:p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43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8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.Stat</a:t>
            </a:r>
            <a:r>
              <a:rPr lang="en-US" baseline="0" dirty="0"/>
              <a:t> suite post API, the Constructor allows the user to directly connect to .Stat Suite DLM.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3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4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.Stat</a:t>
            </a:r>
            <a:r>
              <a:rPr lang="en-US" baseline="0" dirty="0"/>
              <a:t> suite post API, the Constructor allows the user to directly connect to .Stat Suite DLM.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5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ing@ilo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DSD Constructor,</a:t>
            </a:r>
            <a:br>
              <a:rPr lang="en-GB" dirty="0"/>
            </a:br>
            <a:r>
              <a:rPr lang="en-GB" dirty="0"/>
              <a:t>more than just DSDs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854" y="4002906"/>
            <a:ext cx="7176655" cy="1362844"/>
          </a:xfrm>
        </p:spPr>
        <p:txBody>
          <a:bodyPr/>
          <a:lstStyle/>
          <a:p>
            <a:pPr algn="r">
              <a:spcBef>
                <a:spcPts val="600"/>
              </a:spcBef>
            </a:pPr>
            <a:endParaRPr lang="en-GB" sz="2400" dirty="0"/>
          </a:p>
          <a:p>
            <a:pPr algn="r">
              <a:spcBef>
                <a:spcPts val="600"/>
              </a:spcBef>
            </a:pPr>
            <a:r>
              <a:rPr lang="fr-CH" sz="2400" dirty="0"/>
              <a:t>ILO </a:t>
            </a:r>
            <a:r>
              <a:rPr lang="en-US" sz="2400" dirty="0"/>
              <a:t>Department </a:t>
            </a:r>
            <a:r>
              <a:rPr lang="fr-CH" sz="2400" dirty="0"/>
              <a:t>of STATISTICS</a:t>
            </a:r>
          </a:p>
          <a:p>
            <a:pPr algn="r">
              <a:spcBef>
                <a:spcPts val="600"/>
              </a:spcBef>
            </a:pPr>
            <a:endParaRPr lang="fr-CH" sz="2400" dirty="0"/>
          </a:p>
          <a:p>
            <a:pPr algn="r">
              <a:spcBef>
                <a:spcPts val="600"/>
              </a:spcBef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8958" r="8173" b="24938"/>
          <a:stretch/>
        </p:blipFill>
        <p:spPr/>
      </p:pic>
    </p:spTree>
    <p:extLst>
      <p:ext uri="{BB962C8B-B14F-4D97-AF65-F5344CB8AC3E}">
        <p14:creationId xmlns:p14="http://schemas.microsoft.com/office/powerpoint/2010/main" val="39645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8534" y="1497407"/>
            <a:ext cx="11192928" cy="412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lvl="2"/>
            <a:endParaRPr lang="en-GB" dirty="0"/>
          </a:p>
          <a:p>
            <a:pPr lvl="2"/>
            <a:r>
              <a:rPr lang="en-US" dirty="0"/>
              <a:t>Translate </a:t>
            </a:r>
            <a:r>
              <a:rPr lang="en-US" b="1" dirty="0"/>
              <a:t>names</a:t>
            </a:r>
            <a:r>
              <a:rPr lang="en-US" dirty="0"/>
              <a:t> and </a:t>
            </a:r>
            <a:r>
              <a:rPr lang="en-US" b="1" dirty="0"/>
              <a:t>descriptions</a:t>
            </a:r>
            <a:endParaRPr lang="en-GB" dirty="0"/>
          </a:p>
          <a:p>
            <a:pPr lvl="2"/>
            <a:r>
              <a:rPr lang="en-US" dirty="0"/>
              <a:t>Inline</a:t>
            </a:r>
            <a:r>
              <a:rPr lang="fr-CH" dirty="0"/>
              <a:t> translation </a:t>
            </a:r>
            <a:r>
              <a:rPr lang="fr-CH" dirty="0" err="1"/>
              <a:t>using</a:t>
            </a:r>
            <a:r>
              <a:rPr lang="fr-CH" dirty="0"/>
              <a:t> Google or </a:t>
            </a:r>
            <a:r>
              <a:rPr lang="fr-CH" dirty="0" err="1"/>
              <a:t>DeepL</a:t>
            </a:r>
            <a:r>
              <a:rPr lang="fr-CH" dirty="0"/>
              <a:t> API</a:t>
            </a:r>
          </a:p>
          <a:p>
            <a:pPr lvl="2"/>
            <a:r>
              <a:rPr lang="en-US" dirty="0"/>
              <a:t>Copy/paste fields to/from a local Sheet for optional </a:t>
            </a:r>
          </a:p>
          <a:p>
            <a:pPr marL="0" lvl="2" indent="0">
              <a:buNone/>
            </a:pPr>
            <a:r>
              <a:rPr lang="en-US" dirty="0"/>
              <a:t>    manual translation</a:t>
            </a:r>
          </a:p>
          <a:p>
            <a:pPr lvl="2"/>
            <a:r>
              <a:rPr lang="en-US" dirty="0"/>
              <a:t>​Distribute directly the translations back into the fields</a:t>
            </a:r>
          </a:p>
          <a:p>
            <a:pPr lvl="2"/>
            <a:r>
              <a:rPr lang="fr-CH" dirty="0"/>
              <a:t>Service </a:t>
            </a:r>
            <a:r>
              <a:rPr lang="fr-CH" dirty="0" err="1"/>
              <a:t>specification</a:t>
            </a:r>
            <a:r>
              <a:rPr lang="fr-CH" dirty="0"/>
              <a:t>: 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Google service account specified in a JSON file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 err="1">
                <a:solidFill>
                  <a:srgbClr val="230050"/>
                </a:solidFill>
              </a:rPr>
              <a:t>DeepL</a:t>
            </a:r>
            <a:r>
              <a:rPr lang="en-US" sz="1200" dirty="0">
                <a:solidFill>
                  <a:srgbClr val="230050"/>
                </a:solidFill>
              </a:rPr>
              <a:t> API key</a:t>
            </a:r>
          </a:p>
          <a:p>
            <a:pPr lvl="2"/>
            <a:r>
              <a:rPr lang="fr-CH" dirty="0"/>
              <a:t>Use cases</a:t>
            </a:r>
            <a:endParaRPr lang="en-US" dirty="0"/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Translate an existing SDMX structure 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Translate while creating a SDMX structure</a:t>
            </a:r>
          </a:p>
          <a:p>
            <a:pPr marL="0" lvl="2" indent="0">
              <a:buNone/>
            </a:pPr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Embedded Translation Service</a:t>
            </a:r>
            <a:br>
              <a:rPr lang="fr-CH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997" y="2702293"/>
            <a:ext cx="6078004" cy="36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8534" y="1497407"/>
            <a:ext cx="11192928" cy="412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lvl="2"/>
            <a:endParaRPr lang="en-GB" dirty="0"/>
          </a:p>
          <a:p>
            <a:pPr lvl="2"/>
            <a:r>
              <a:rPr lang="fr-CH" dirty="0" err="1"/>
              <a:t>Load</a:t>
            </a:r>
            <a:r>
              <a:rPr lang="fr-CH" dirty="0"/>
              <a:t> concepts in the concept pool</a:t>
            </a:r>
            <a:endParaRPr lang="en-GB" dirty="0"/>
          </a:p>
          <a:p>
            <a:pPr lvl="2"/>
            <a:r>
              <a:rPr lang="fr-CH" dirty="0"/>
              <a:t>Drag &amp; drop concepts </a:t>
            </a:r>
            <a:r>
              <a:rPr lang="fr-CH" dirty="0" err="1"/>
              <a:t>into</a:t>
            </a:r>
            <a:r>
              <a:rPr lang="fr-CH" dirty="0"/>
              <a:t> the </a:t>
            </a:r>
            <a:r>
              <a:rPr lang="fr-CH" dirty="0" err="1"/>
              <a:t>corresponding</a:t>
            </a:r>
            <a:endParaRPr lang="fr-CH" dirty="0"/>
          </a:p>
          <a:p>
            <a:pPr marL="0" lvl="2" indent="0">
              <a:buNone/>
            </a:pPr>
            <a:r>
              <a:rPr lang="fr-CH" dirty="0"/>
              <a:t>    table area</a:t>
            </a:r>
          </a:p>
          <a:p>
            <a:pPr lvl="2"/>
            <a:r>
              <a:rPr lang="en-US" dirty="0"/>
              <a:t>Double-click the concept to assign any code </a:t>
            </a:r>
          </a:p>
          <a:p>
            <a:pPr marL="0" lvl="2" indent="0">
              <a:buNone/>
            </a:pPr>
            <a:r>
              <a:rPr lang="en-US" dirty="0"/>
              <a:t>    constraints. For example, assign “A” for </a:t>
            </a:r>
          </a:p>
          <a:p>
            <a:pPr marL="0" lvl="2" indent="0">
              <a:buNone/>
            </a:pPr>
            <a:r>
              <a:rPr lang="en-US" dirty="0"/>
              <a:t>    dimension “FREQ”</a:t>
            </a:r>
          </a:p>
          <a:p>
            <a:pPr lvl="2"/>
            <a:r>
              <a:rPr lang="fr-CH" dirty="0"/>
              <a:t>Enter the basic </a:t>
            </a:r>
            <a:r>
              <a:rPr lang="fr-CH" dirty="0" err="1"/>
              <a:t>properties</a:t>
            </a:r>
            <a:r>
              <a:rPr lang="fr-CH" dirty="0"/>
              <a:t> (ID, Name, .</a:t>
            </a:r>
            <a:r>
              <a:rPr lang="fr-CH" dirty="0" err="1"/>
              <a:t>etc</a:t>
            </a:r>
            <a:r>
              <a:rPr lang="fr-CH" dirty="0"/>
              <a:t>)</a:t>
            </a:r>
          </a:p>
          <a:p>
            <a:pPr lvl="2"/>
            <a:r>
              <a:rPr lang="fr-CH" dirty="0"/>
              <a:t>Save the joint outputs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Data flow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DSD 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Content Constraint</a:t>
            </a:r>
          </a:p>
          <a:p>
            <a:pPr marL="0" lvl="2" indent="0">
              <a:buNone/>
            </a:pPr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Table </a:t>
            </a:r>
            <a:r>
              <a:rPr lang="fr-CH" dirty="0" err="1"/>
              <a:t>Modeller</a:t>
            </a:r>
            <a:r>
              <a:rPr lang="fr-CH" dirty="0"/>
              <a:t> (Beta)</a:t>
            </a:r>
            <a:br>
              <a:rPr lang="fr-CH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4167C-5B3E-4967-B34D-A912762A4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849" y="2217407"/>
            <a:ext cx="6842151" cy="37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Demo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0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13</a:t>
            </a:fld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91854" y="4002906"/>
            <a:ext cx="7176655" cy="1362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4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fr-CH" sz="2400" dirty="0"/>
              <a:t>ILO </a:t>
            </a:r>
            <a:r>
              <a:rPr lang="en-US" sz="2400" dirty="0"/>
              <a:t>Department </a:t>
            </a:r>
            <a:r>
              <a:rPr lang="fr-CH" sz="2400" dirty="0"/>
              <a:t>of STATISTICS</a:t>
            </a:r>
          </a:p>
          <a:p>
            <a:pPr algn="r">
              <a:spcBef>
                <a:spcPts val="600"/>
              </a:spcBef>
            </a:pPr>
            <a:r>
              <a:rPr lang="fr-CH" sz="2400" dirty="0">
                <a:hlinkClick r:id="rId3"/>
              </a:rPr>
              <a:t>sdmx.support@ilo.org</a:t>
            </a:r>
            <a:r>
              <a:rPr lang="fr-CH" sz="2400" dirty="0"/>
              <a:t>  </a:t>
            </a:r>
          </a:p>
          <a:p>
            <a:pPr algn="r">
              <a:spcBef>
                <a:spcPts val="600"/>
              </a:spcBef>
            </a:pPr>
            <a:endParaRPr lang="fr-CH" sz="2400" dirty="0"/>
          </a:p>
          <a:p>
            <a:pPr algn="r">
              <a:spcBef>
                <a:spcPts val="600"/>
              </a:spcBef>
            </a:pP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" y="6336792"/>
            <a:ext cx="5688061" cy="274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8" y="6368808"/>
            <a:ext cx="20949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8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273300"/>
            <a:ext cx="11210924" cy="3482975"/>
          </a:xfrm>
        </p:spPr>
        <p:txBody>
          <a:bodyPr/>
          <a:lstStyle/>
          <a:p>
            <a:r>
              <a:rPr lang="fr-CH" dirty="0"/>
              <a:t>DSD </a:t>
            </a:r>
            <a:r>
              <a:rPr lang="en-US" dirty="0"/>
              <a:t>Constructor – with updates on the latest features</a:t>
            </a:r>
          </a:p>
          <a:p>
            <a:pPr lvl="2"/>
            <a:endParaRPr lang="en-US" dirty="0"/>
          </a:p>
          <a:p>
            <a:pPr lvl="2"/>
            <a:r>
              <a:rPr lang="en-GB" dirty="0"/>
              <a:t>Introduction</a:t>
            </a:r>
          </a:p>
          <a:p>
            <a:pPr lvl="2"/>
            <a:r>
              <a:rPr lang="en-GB" dirty="0"/>
              <a:t>Modularized editors</a:t>
            </a:r>
          </a:p>
          <a:p>
            <a:pPr lvl="2"/>
            <a:r>
              <a:rPr lang="en-GB" dirty="0"/>
              <a:t>Modality</a:t>
            </a:r>
          </a:p>
          <a:p>
            <a:pPr lvl="2"/>
            <a:r>
              <a:rPr lang="en-GB" dirty="0"/>
              <a:t>Local registry</a:t>
            </a:r>
          </a:p>
          <a:p>
            <a:pPr lvl="2"/>
            <a:r>
              <a:rPr lang="en-US" dirty="0"/>
              <a:t>Direct connection to .Stat Suite Data Lifecycle Manager (DLM)</a:t>
            </a:r>
            <a:endParaRPr lang="en-GB" dirty="0"/>
          </a:p>
          <a:p>
            <a:pPr lvl="2"/>
            <a:r>
              <a:rPr lang="en-GB" dirty="0"/>
              <a:t>Multilingual</a:t>
            </a:r>
          </a:p>
          <a:p>
            <a:pPr lvl="2"/>
            <a:r>
              <a:rPr lang="en-US" dirty="0"/>
              <a:t>Embedded translation service using Google and </a:t>
            </a:r>
            <a:r>
              <a:rPr lang="en-US" dirty="0" err="1"/>
              <a:t>DeepL</a:t>
            </a:r>
            <a:r>
              <a:rPr lang="en-US" dirty="0"/>
              <a:t> API</a:t>
            </a:r>
          </a:p>
          <a:p>
            <a:pPr lvl="2"/>
            <a:r>
              <a:rPr lang="en-US" dirty="0"/>
              <a:t>Data Modeler (Beta) </a:t>
            </a:r>
          </a:p>
          <a:p>
            <a:pPr lvl="2"/>
            <a:endParaRPr lang="en-GB" dirty="0"/>
          </a:p>
          <a:p>
            <a:r>
              <a:rPr lang="fr-CH" dirty="0"/>
              <a:t>Short </a:t>
            </a:r>
            <a:r>
              <a:rPr lang="fr-CH" dirty="0" err="1"/>
              <a:t>Demo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5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DSD Constructor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90538" y="2222708"/>
            <a:ext cx="4664787" cy="539942"/>
          </a:xfrm>
        </p:spPr>
        <p:txBody>
          <a:bodyPr tIns="108000"/>
          <a:lstStyle/>
          <a:p>
            <a:r>
              <a:rPr lang="en-GB" sz="1400" dirty="0"/>
              <a:t>A simple standalone tool, which is able to create and edit DSD/dataflow and all their related artefacts. </a:t>
            </a:r>
          </a:p>
        </p:txBody>
      </p:sp>
      <p:cxnSp>
        <p:nvCxnSpPr>
          <p:cNvPr id="14" name="Straight Connector 13"/>
          <p:cNvCxnSpPr>
            <a:endCxn id="2" idx="2"/>
          </p:cNvCxnSpPr>
          <p:nvPr/>
        </p:nvCxnSpPr>
        <p:spPr>
          <a:xfrm>
            <a:off x="490538" y="2134327"/>
            <a:ext cx="5605462" cy="8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/>
          <p:cNvSpPr txBox="1">
            <a:spLocks/>
          </p:cNvSpPr>
          <p:nvPr/>
        </p:nvSpPr>
        <p:spPr>
          <a:xfrm>
            <a:off x="992830" y="2484829"/>
            <a:ext cx="10708632" cy="3426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lvl="2"/>
            <a:endParaRPr lang="en-GB" dirty="0"/>
          </a:p>
          <a:p>
            <a:pPr lvl="2"/>
            <a:r>
              <a:rPr lang="fr-CH" dirty="0"/>
              <a:t>Free to use, free first-</a:t>
            </a:r>
            <a:r>
              <a:rPr lang="en-US" dirty="0"/>
              <a:t>level</a:t>
            </a:r>
            <a:r>
              <a:rPr lang="fr-CH" dirty="0"/>
              <a:t> support</a:t>
            </a:r>
            <a:endParaRPr lang="en-GB" dirty="0"/>
          </a:p>
          <a:p>
            <a:pPr lvl="2"/>
            <a:r>
              <a:rPr lang="en-GB" dirty="0"/>
              <a:t>Easy to install and update – </a:t>
            </a:r>
            <a:r>
              <a:rPr lang="en-GB" dirty="0" err="1"/>
              <a:t>ClickOnce</a:t>
            </a:r>
            <a:endParaRPr lang="en-GB" dirty="0"/>
          </a:p>
          <a:p>
            <a:pPr lvl="2"/>
            <a:r>
              <a:rPr lang="en-GB" dirty="0"/>
              <a:t>SMART companion</a:t>
            </a:r>
          </a:p>
          <a:p>
            <a:pPr lvl="2"/>
            <a:r>
              <a:rPr lang="fr-CH" dirty="0"/>
              <a:t>Online </a:t>
            </a:r>
            <a:r>
              <a:rPr lang="en-US" dirty="0"/>
              <a:t>connection</a:t>
            </a:r>
            <a:r>
              <a:rPr lang="fr-CH" dirty="0"/>
              <a:t> to </a:t>
            </a:r>
            <a:r>
              <a:rPr lang="fr-CH" dirty="0" err="1"/>
              <a:t>any</a:t>
            </a:r>
            <a:r>
              <a:rPr lang="fr-CH" dirty="0"/>
              <a:t> SDMX </a:t>
            </a:r>
            <a:r>
              <a:rPr lang="en-US" dirty="0"/>
              <a:t>registry</a:t>
            </a:r>
          </a:p>
          <a:p>
            <a:pPr lvl="2"/>
            <a:r>
              <a:rPr lang="fr-CH" b="1" dirty="0"/>
              <a:t>Annotations</a:t>
            </a:r>
            <a:r>
              <a:rPr lang="fr-CH" dirty="0"/>
              <a:t> management </a:t>
            </a:r>
          </a:p>
          <a:p>
            <a:pPr lvl="2"/>
            <a:r>
              <a:rPr lang="fr-CH" dirty="0"/>
              <a:t>Support up to 3 </a:t>
            </a:r>
            <a:r>
              <a:rPr lang="fr-CH" dirty="0" err="1"/>
              <a:t>languages</a:t>
            </a:r>
            <a:r>
              <a:rPr lang="fr-CH" dirty="0"/>
              <a:t> for </a:t>
            </a:r>
            <a:r>
              <a:rPr lang="fr-CH" dirty="0" err="1"/>
              <a:t>names</a:t>
            </a:r>
            <a:r>
              <a:rPr lang="fr-CH" dirty="0"/>
              <a:t> and descriptions</a:t>
            </a:r>
          </a:p>
          <a:p>
            <a:pPr lvl="2"/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9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Modularized</a:t>
            </a:r>
            <a:r>
              <a:rPr lang="fr-CH" dirty="0"/>
              <a:t> Editors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964366"/>
            <a:ext cx="5453062" cy="3937670"/>
          </a:xfrm>
        </p:spPr>
        <p:txBody>
          <a:bodyPr/>
          <a:lstStyle/>
          <a:p>
            <a:r>
              <a:rPr lang="en-GB" dirty="0"/>
              <a:t>For general SDMX artefact management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lvl="2"/>
            <a:r>
              <a:rPr lang="en-GB" b="1" dirty="0"/>
              <a:t>DSD</a:t>
            </a:r>
          </a:p>
          <a:p>
            <a:pPr lvl="2"/>
            <a:r>
              <a:rPr lang="en-GB" dirty="0"/>
              <a:t>Dataflow</a:t>
            </a:r>
          </a:p>
          <a:p>
            <a:pPr lvl="2"/>
            <a:r>
              <a:rPr lang="en-GB" dirty="0" err="1"/>
              <a:t>Codelist</a:t>
            </a:r>
            <a:endParaRPr lang="en-GB" dirty="0"/>
          </a:p>
          <a:p>
            <a:pPr lvl="2"/>
            <a:r>
              <a:rPr lang="en-GB" dirty="0" err="1"/>
              <a:t>AgencyScheme</a:t>
            </a:r>
            <a:endParaRPr lang="en-GB" dirty="0"/>
          </a:p>
          <a:p>
            <a:pPr lvl="2"/>
            <a:r>
              <a:rPr lang="en-GB" dirty="0" err="1"/>
              <a:t>ConceptScheme</a:t>
            </a:r>
            <a:endParaRPr lang="en-GB" dirty="0"/>
          </a:p>
          <a:p>
            <a:pPr lvl="2"/>
            <a:r>
              <a:rPr lang="en-GB" dirty="0" err="1"/>
              <a:t>CategoryScheme</a:t>
            </a:r>
            <a:endParaRPr lang="en-GB" dirty="0"/>
          </a:p>
          <a:p>
            <a:pPr lvl="2"/>
            <a:r>
              <a:rPr lang="en-GB" dirty="0" err="1"/>
              <a:t>ContentConstraint</a:t>
            </a:r>
            <a:endParaRPr lang="en-GB" b="1" dirty="0"/>
          </a:p>
          <a:p>
            <a:pPr marL="489600" lvl="1">
              <a:buClr>
                <a:srgbClr val="FA3C4B"/>
              </a:buClr>
              <a:buSzPct val="80000"/>
            </a:pP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0538" y="4040412"/>
            <a:ext cx="3811006" cy="63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232" y="1505844"/>
            <a:ext cx="6172517" cy="4819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691" y="1505890"/>
            <a:ext cx="6172517" cy="48198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1332" y="3437681"/>
            <a:ext cx="119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1332" y="3044142"/>
            <a:ext cx="1190806" cy="39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17" y="1526803"/>
            <a:ext cx="6172517" cy="48198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360" y="1499930"/>
            <a:ext cx="6172517" cy="48198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945" y="1479808"/>
            <a:ext cx="6172517" cy="4819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945" y="1498606"/>
            <a:ext cx="6172517" cy="48198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1332" y="2729948"/>
            <a:ext cx="81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1332" y="3807013"/>
            <a:ext cx="17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8870" y="4176345"/>
            <a:ext cx="194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8870" y="4545677"/>
            <a:ext cx="194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8870" y="4830417"/>
            <a:ext cx="207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8881" y="1489207"/>
            <a:ext cx="6172517" cy="4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60" y="1021779"/>
            <a:ext cx="9445752" cy="5200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67" y="483790"/>
            <a:ext cx="11210924" cy="720000"/>
          </a:xfrm>
        </p:spPr>
        <p:txBody>
          <a:bodyPr/>
          <a:lstStyle/>
          <a:p>
            <a:r>
              <a:rPr lang="fr-CH" dirty="0" err="1"/>
              <a:t>Coherent</a:t>
            </a:r>
            <a:r>
              <a:rPr lang="fr-CH" dirty="0"/>
              <a:t> Design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0538" y="4040412"/>
            <a:ext cx="3811006" cy="63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71332" y="3807013"/>
            <a:ext cx="17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8870" y="4176345"/>
            <a:ext cx="194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8870" y="4545677"/>
            <a:ext cx="194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2467" y="1021779"/>
            <a:ext cx="2813933" cy="3074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02466" y="1335936"/>
            <a:ext cx="2813933" cy="16990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02466" y="1505842"/>
            <a:ext cx="1878290" cy="183595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80756" y="1519789"/>
            <a:ext cx="7539168" cy="119015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93269" y="2709949"/>
            <a:ext cx="7526655" cy="336388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02466" y="3355739"/>
            <a:ext cx="1878290" cy="271809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185862" y="1329267"/>
            <a:ext cx="634062" cy="18017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886950" y="1042846"/>
            <a:ext cx="932974" cy="2760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7D74E-B07B-4C94-9625-B0D460649602}"/>
              </a:ext>
            </a:extLst>
          </p:cNvPr>
          <p:cNvSpPr txBox="1"/>
          <p:nvPr/>
        </p:nvSpPr>
        <p:spPr>
          <a:xfrm>
            <a:off x="4224905" y="1022356"/>
            <a:ext cx="576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Top menu</a:t>
            </a:r>
            <a:r>
              <a:rPr lang="en-US" dirty="0"/>
              <a:t>. Click to switch different artefact Editors.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13FCBD-5C6B-4446-B686-8751F363BB61}"/>
              </a:ext>
            </a:extLst>
          </p:cNvPr>
          <p:cNvSpPr txBox="1"/>
          <p:nvPr/>
        </p:nvSpPr>
        <p:spPr>
          <a:xfrm>
            <a:off x="6468725" y="726896"/>
            <a:ext cx="576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Satellite menu</a:t>
            </a:r>
            <a:r>
              <a:rPr lang="en-US" dirty="0"/>
              <a:t>. Language, registry configurations...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4D0422-4570-4CD7-B34D-828E6E124819}"/>
              </a:ext>
            </a:extLst>
          </p:cNvPr>
          <p:cNvSpPr txBox="1"/>
          <p:nvPr/>
        </p:nvSpPr>
        <p:spPr>
          <a:xfrm>
            <a:off x="4224769" y="1223223"/>
            <a:ext cx="631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Editor input menu</a:t>
            </a:r>
            <a:r>
              <a:rPr lang="en-US" dirty="0"/>
              <a:t>. Mouse over button to see its function.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627D06-FF00-4BE7-9709-1A3DDB24FCC9}"/>
              </a:ext>
            </a:extLst>
          </p:cNvPr>
          <p:cNvSpPr txBox="1"/>
          <p:nvPr/>
        </p:nvSpPr>
        <p:spPr>
          <a:xfrm>
            <a:off x="5096576" y="1221347"/>
            <a:ext cx="631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Editor export menu</a:t>
            </a:r>
            <a:r>
              <a:rPr lang="en-US" dirty="0"/>
              <a:t>. Preview, push or export.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5AB153-D134-4AFE-BA9A-B470417EF00E}"/>
              </a:ext>
            </a:extLst>
          </p:cNvPr>
          <p:cNvSpPr txBox="1"/>
          <p:nvPr/>
        </p:nvSpPr>
        <p:spPr>
          <a:xfrm>
            <a:off x="3669857" y="2057035"/>
            <a:ext cx="631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List of items</a:t>
            </a:r>
            <a:r>
              <a:rPr lang="en-US" dirty="0"/>
              <a:t> under the selected registry. Double-click any item to load details.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B68CE0-22B7-4CAA-B06E-7FE24B148669}"/>
              </a:ext>
            </a:extLst>
          </p:cNvPr>
          <p:cNvSpPr txBox="1"/>
          <p:nvPr/>
        </p:nvSpPr>
        <p:spPr>
          <a:xfrm>
            <a:off x="3866456" y="3037098"/>
            <a:ext cx="631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General properties panel. </a:t>
            </a:r>
            <a:r>
              <a:rPr lang="en-US" dirty="0"/>
              <a:t>ID, </a:t>
            </a:r>
            <a:r>
              <a:rPr lang="en-US" dirty="0" err="1"/>
              <a:t>AgencyID</a:t>
            </a:r>
            <a:r>
              <a:rPr lang="en-US" dirty="0"/>
              <a:t>, Version, </a:t>
            </a:r>
            <a:r>
              <a:rPr lang="en-US" dirty="0" err="1"/>
              <a:t>IsFinal</a:t>
            </a:r>
            <a:r>
              <a:rPr lang="en-US" dirty="0"/>
              <a:t>, Annotations, Names and Descriptions.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FF19B2-E1FB-4120-BF11-1C2A51D3F72A}"/>
              </a:ext>
            </a:extLst>
          </p:cNvPr>
          <p:cNvSpPr txBox="1"/>
          <p:nvPr/>
        </p:nvSpPr>
        <p:spPr>
          <a:xfrm>
            <a:off x="3866456" y="3031589"/>
            <a:ext cx="6319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Artefact-specific subitems. </a:t>
            </a:r>
            <a:r>
              <a:rPr lang="en-US" dirty="0"/>
              <a:t>For example in DSD Editor, Dimensions, Primary Measure and Attributes are listed for editing.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92C768-5A13-49B9-8E45-DB834A714E2B}"/>
              </a:ext>
            </a:extLst>
          </p:cNvPr>
          <p:cNvSpPr txBox="1"/>
          <p:nvPr/>
        </p:nvSpPr>
        <p:spPr>
          <a:xfrm>
            <a:off x="1458871" y="3861139"/>
            <a:ext cx="2684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Working-on-process subitem pool. </a:t>
            </a:r>
            <a:r>
              <a:rPr lang="en-US" dirty="0"/>
              <a:t>A staging area to add/load subitems to work here first, and then </a:t>
            </a:r>
            <a:r>
              <a:rPr lang="en-US" dirty="0" err="1"/>
              <a:t>drag&amp;drop</a:t>
            </a:r>
            <a:r>
              <a:rPr lang="en-US" dirty="0"/>
              <a:t> to the corresponding region. </a:t>
            </a:r>
          </a:p>
        </p:txBody>
      </p:sp>
    </p:spTree>
    <p:extLst>
      <p:ext uri="{BB962C8B-B14F-4D97-AF65-F5344CB8AC3E}">
        <p14:creationId xmlns:p14="http://schemas.microsoft.com/office/powerpoint/2010/main" val="24026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11" grpId="0"/>
      <p:bldP spid="11" grpId="1"/>
      <p:bldP spid="25" grpId="0"/>
      <p:bldP spid="2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CCDA25-147B-4E2A-9561-DB44FCFDB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2143195"/>
            <a:ext cx="5524500" cy="3112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8534" y="1202132"/>
            <a:ext cx="11192928" cy="412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lvl="2"/>
            <a:endParaRPr lang="en-GB" dirty="0"/>
          </a:p>
          <a:p>
            <a:pPr lvl="2"/>
            <a:r>
              <a:rPr lang="fr-CH" dirty="0"/>
              <a:t>Select the Editor</a:t>
            </a:r>
            <a:endParaRPr lang="en-GB" dirty="0"/>
          </a:p>
          <a:p>
            <a:pPr lvl="2"/>
            <a:r>
              <a:rPr lang="fr-CH" dirty="0" err="1"/>
              <a:t>Upload</a:t>
            </a:r>
            <a:r>
              <a:rPr lang="fr-CH" dirty="0"/>
              <a:t>, </a:t>
            </a:r>
            <a:r>
              <a:rPr lang="fr-CH" dirty="0" err="1"/>
              <a:t>load</a:t>
            </a:r>
            <a:r>
              <a:rPr lang="fr-CH" dirty="0"/>
              <a:t> </a:t>
            </a:r>
            <a:r>
              <a:rPr lang="fr-CH" dirty="0" err="1"/>
              <a:t>existing</a:t>
            </a:r>
            <a:r>
              <a:rPr lang="fr-CH" dirty="0"/>
              <a:t> artefacts or </a:t>
            </a:r>
            <a:r>
              <a:rPr lang="fr-CH" dirty="0" err="1"/>
              <a:t>create</a:t>
            </a:r>
            <a:r>
              <a:rPr lang="fr-CH" dirty="0"/>
              <a:t> a new artefact </a:t>
            </a:r>
          </a:p>
          <a:p>
            <a:pPr lvl="2"/>
            <a:r>
              <a:rPr lang="fr-CH" b="1" dirty="0" err="1"/>
              <a:t>Double-click</a:t>
            </a:r>
            <a:r>
              <a:rPr lang="fr-CH" dirty="0"/>
              <a:t> 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fr-CH" sz="1200" dirty="0" err="1">
                <a:solidFill>
                  <a:srgbClr val="230050"/>
                </a:solidFill>
              </a:rPr>
              <a:t>Any</a:t>
            </a:r>
            <a:r>
              <a:rPr lang="fr-CH" sz="1200" dirty="0">
                <a:solidFill>
                  <a:srgbClr val="230050"/>
                </a:solidFill>
              </a:rPr>
              <a:t> item in the </a:t>
            </a:r>
            <a:r>
              <a:rPr lang="fr-CH" sz="1200" dirty="0" err="1">
                <a:solidFill>
                  <a:srgbClr val="230050"/>
                </a:solidFill>
              </a:rPr>
              <a:t>list</a:t>
            </a:r>
            <a:r>
              <a:rPr lang="fr-CH" sz="1200" dirty="0">
                <a:solidFill>
                  <a:srgbClr val="230050"/>
                </a:solidFill>
              </a:rPr>
              <a:t> to </a:t>
            </a:r>
            <a:r>
              <a:rPr lang="fr-CH" sz="1200" dirty="0" err="1">
                <a:solidFill>
                  <a:srgbClr val="230050"/>
                </a:solidFill>
              </a:rPr>
              <a:t>load</a:t>
            </a:r>
            <a:r>
              <a:rPr lang="fr-CH" sz="1200" dirty="0">
                <a:solidFill>
                  <a:srgbClr val="230050"/>
                </a:solidFill>
              </a:rPr>
              <a:t> </a:t>
            </a:r>
            <a:r>
              <a:rPr lang="fr-CH" sz="1200" dirty="0" err="1">
                <a:solidFill>
                  <a:srgbClr val="230050"/>
                </a:solidFill>
              </a:rPr>
              <a:t>details</a:t>
            </a:r>
            <a:endParaRPr lang="en-US" sz="1200" dirty="0">
              <a:solidFill>
                <a:srgbClr val="230050"/>
              </a:solidFill>
            </a:endParaRP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Any item to modify details</a:t>
            </a:r>
            <a:endParaRPr lang="fr-CH" dirty="0"/>
          </a:p>
          <a:p>
            <a:pPr lvl="2"/>
            <a:r>
              <a:rPr lang="fr-CH" b="1" dirty="0"/>
              <a:t>Drag &amp; drop </a:t>
            </a:r>
            <a:endParaRPr lang="en-US" b="1" dirty="0"/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fr-CH" sz="1200" dirty="0" err="1">
                <a:solidFill>
                  <a:srgbClr val="230050"/>
                </a:solidFill>
              </a:rPr>
              <a:t>From</a:t>
            </a:r>
            <a:r>
              <a:rPr lang="fr-CH" sz="1200" dirty="0">
                <a:solidFill>
                  <a:srgbClr val="230050"/>
                </a:solidFill>
              </a:rPr>
              <a:t>/to the item pool</a:t>
            </a:r>
            <a:endParaRPr lang="en-US" sz="1200" dirty="0">
              <a:solidFill>
                <a:srgbClr val="230050"/>
              </a:solidFill>
            </a:endParaRP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Between subitems, i.e., from Dimension to Attribute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Items insides table modeler</a:t>
            </a:r>
          </a:p>
          <a:p>
            <a:pPr lvl="2"/>
            <a:r>
              <a:rPr lang="fr-CH" b="1" dirty="0"/>
              <a:t>Copy &amp; paste</a:t>
            </a:r>
            <a:endParaRPr lang="en-US" b="1" dirty="0"/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fr-CH" sz="1200" dirty="0">
                <a:solidFill>
                  <a:srgbClr val="230050"/>
                </a:solidFill>
              </a:rPr>
              <a:t>Bulk </a:t>
            </a:r>
            <a:r>
              <a:rPr lang="fr-CH" sz="1200" dirty="0" err="1">
                <a:solidFill>
                  <a:srgbClr val="230050"/>
                </a:solidFill>
              </a:rPr>
              <a:t>load</a:t>
            </a:r>
            <a:r>
              <a:rPr lang="fr-CH" sz="1200" dirty="0">
                <a:solidFill>
                  <a:srgbClr val="230050"/>
                </a:solidFill>
              </a:rPr>
              <a:t> </a:t>
            </a:r>
            <a:r>
              <a:rPr lang="fr-CH" sz="1200" dirty="0" err="1">
                <a:solidFill>
                  <a:srgbClr val="230050"/>
                </a:solidFill>
              </a:rPr>
              <a:t>codelists</a:t>
            </a:r>
            <a:r>
              <a:rPr lang="fr-CH" sz="1200" dirty="0">
                <a:solidFill>
                  <a:srgbClr val="230050"/>
                </a:solidFill>
              </a:rPr>
              <a:t> and concepts </a:t>
            </a:r>
            <a:r>
              <a:rPr lang="fr-CH" sz="1200" dirty="0" err="1">
                <a:solidFill>
                  <a:srgbClr val="230050"/>
                </a:solidFill>
              </a:rPr>
              <a:t>from</a:t>
            </a:r>
            <a:r>
              <a:rPr lang="fr-CH" sz="1200" dirty="0">
                <a:solidFill>
                  <a:srgbClr val="230050"/>
                </a:solidFill>
              </a:rPr>
              <a:t> Excel</a:t>
            </a:r>
            <a:endParaRPr lang="en-US" sz="1200" dirty="0">
              <a:solidFill>
                <a:srgbClr val="230050"/>
              </a:solidFill>
            </a:endParaRP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 err="1">
                <a:solidFill>
                  <a:srgbClr val="230050"/>
                </a:solidFill>
              </a:rPr>
              <a:t>Codelist</a:t>
            </a:r>
            <a:r>
              <a:rPr lang="en-US" sz="1200" dirty="0">
                <a:solidFill>
                  <a:srgbClr val="230050"/>
                </a:solidFill>
              </a:rPr>
              <a:t> items</a:t>
            </a:r>
          </a:p>
          <a:p>
            <a:pPr lvl="2"/>
            <a:r>
              <a:rPr lang="fr-CH" dirty="0" err="1"/>
              <a:t>After</a:t>
            </a:r>
            <a:r>
              <a:rPr lang="fr-CH" dirty="0"/>
              <a:t> the </a:t>
            </a:r>
            <a:r>
              <a:rPr lang="fr-CH" dirty="0" err="1"/>
              <a:t>editing</a:t>
            </a:r>
            <a:r>
              <a:rPr lang="fr-CH" dirty="0"/>
              <a:t> </a:t>
            </a:r>
            <a:r>
              <a:rPr lang="fr-CH" dirty="0" err="1"/>
              <a:t>finished</a:t>
            </a:r>
            <a:r>
              <a:rPr lang="fr-CH" dirty="0"/>
              <a:t>, export or push </a:t>
            </a:r>
            <a:r>
              <a:rPr lang="fr-CH" dirty="0" err="1"/>
              <a:t>directly</a:t>
            </a:r>
            <a:r>
              <a:rPr lang="fr-CH" dirty="0"/>
              <a:t> to DLM</a:t>
            </a:r>
          </a:p>
          <a:p>
            <a:pPr marL="0" lvl="2" indent="0">
              <a:buNone/>
            </a:pPr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Modality</a:t>
            </a:r>
            <a:r>
              <a:rPr lang="fr-CH" dirty="0"/>
              <a:t> </a:t>
            </a:r>
            <a:br>
              <a:rPr lang="fr-CH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11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8534" y="1497407"/>
            <a:ext cx="11192928" cy="412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lvl="2" indent="0">
              <a:buNone/>
            </a:pPr>
            <a:r>
              <a:rPr lang="fr-CH" dirty="0"/>
              <a:t> </a:t>
            </a:r>
          </a:p>
          <a:p>
            <a:pPr lvl="2"/>
            <a:r>
              <a:rPr lang="fr-CH" dirty="0" err="1"/>
              <a:t>Instead</a:t>
            </a:r>
            <a:r>
              <a:rPr lang="fr-CH" dirty="0"/>
              <a:t> of putting a base URL, a local folder </a:t>
            </a:r>
            <a:r>
              <a:rPr lang="fr-CH" dirty="0" err="1"/>
              <a:t>path</a:t>
            </a:r>
            <a:r>
              <a:rPr lang="fr-CH" dirty="0"/>
              <a:t> can </a:t>
            </a:r>
          </a:p>
          <a:p>
            <a:pPr marL="0" lvl="2" indent="0">
              <a:buNone/>
            </a:pPr>
            <a:r>
              <a:rPr lang="fr-CH" dirty="0"/>
              <a:t>   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used</a:t>
            </a:r>
            <a:r>
              <a:rPr lang="fr-CH" dirty="0"/>
              <a:t> to </a:t>
            </a:r>
            <a:r>
              <a:rPr lang="fr-CH" dirty="0" err="1"/>
              <a:t>create</a:t>
            </a:r>
            <a:r>
              <a:rPr lang="fr-CH" dirty="0"/>
              <a:t> a </a:t>
            </a:r>
            <a:r>
              <a:rPr lang="en-US" dirty="0"/>
              <a:t>“</a:t>
            </a:r>
            <a:r>
              <a:rPr lang="en-US" b="1" dirty="0"/>
              <a:t>local registry</a:t>
            </a:r>
            <a:r>
              <a:rPr lang="en-US" dirty="0"/>
              <a:t>”</a:t>
            </a:r>
            <a:endParaRPr lang="en-GB" dirty="0"/>
          </a:p>
          <a:p>
            <a:pPr lvl="2"/>
            <a:r>
              <a:rPr lang="fr-CH" dirty="0" err="1"/>
              <a:t>Any</a:t>
            </a:r>
            <a:r>
              <a:rPr lang="fr-CH" dirty="0"/>
              <a:t> SDMX-ML files are </a:t>
            </a:r>
            <a:r>
              <a:rPr lang="fr-CH" dirty="0" err="1"/>
              <a:t>processed</a:t>
            </a:r>
            <a:r>
              <a:rPr lang="fr-CH" dirty="0"/>
              <a:t> and 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loaded</a:t>
            </a:r>
            <a:endParaRPr lang="fr-CH" dirty="0"/>
          </a:p>
          <a:p>
            <a:pPr marL="0" lvl="2" indent="0">
              <a:buNone/>
            </a:pPr>
            <a:r>
              <a:rPr lang="fr-CH" dirty="0"/>
              <a:t>    </a:t>
            </a:r>
            <a:r>
              <a:rPr lang="fr-CH" dirty="0" err="1"/>
              <a:t>just</a:t>
            </a:r>
            <a:r>
              <a:rPr lang="fr-CH" dirty="0"/>
              <a:t> as a standard </a:t>
            </a:r>
            <a:r>
              <a:rPr lang="fr-CH" dirty="0" err="1"/>
              <a:t>registry</a:t>
            </a:r>
            <a:endParaRPr lang="fr-CH" dirty="0"/>
          </a:p>
          <a:p>
            <a:pPr lvl="2"/>
            <a:r>
              <a:rPr lang="en-US" dirty="0"/>
              <a:t>The advantage to save files in a local registry is to allow</a:t>
            </a:r>
          </a:p>
          <a:p>
            <a:pPr marL="0" lvl="2" indent="0">
              <a:buNone/>
            </a:pPr>
            <a:r>
              <a:rPr lang="en-US" dirty="0"/>
              <a:t>    cross-references among artefacts   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Local </a:t>
            </a:r>
            <a:r>
              <a:rPr lang="fr-CH" dirty="0" err="1"/>
              <a:t>Registry</a:t>
            </a:r>
            <a:br>
              <a:rPr lang="fr-CH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E3399E-84F2-4121-A594-9F6CB6F7F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50" y="1783195"/>
            <a:ext cx="5734850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8534" y="1497407"/>
            <a:ext cx="11192928" cy="412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lvl="2"/>
            <a:endParaRPr lang="en-GB" dirty="0"/>
          </a:p>
          <a:p>
            <a:pPr lvl="2"/>
            <a:r>
              <a:rPr lang="fr-CH" dirty="0" err="1"/>
              <a:t>Using</a:t>
            </a:r>
            <a:r>
              <a:rPr lang="fr-CH" dirty="0"/>
              <a:t> .Stat Suite post API</a:t>
            </a:r>
            <a:endParaRPr lang="en-GB" dirty="0"/>
          </a:p>
          <a:p>
            <a:pPr lvl="2"/>
            <a:r>
              <a:rPr lang="fr-CH" dirty="0" err="1"/>
              <a:t>View</a:t>
            </a:r>
            <a:r>
              <a:rPr lang="fr-CH" dirty="0"/>
              <a:t>, </a:t>
            </a:r>
            <a:r>
              <a:rPr lang="fr-CH" dirty="0" err="1"/>
              <a:t>add</a:t>
            </a:r>
            <a:r>
              <a:rPr lang="fr-CH" dirty="0"/>
              <a:t> and </a:t>
            </a:r>
            <a:r>
              <a:rPr lang="fr-CH" dirty="0" err="1"/>
              <a:t>edit</a:t>
            </a:r>
            <a:r>
              <a:rPr lang="fr-CH" dirty="0"/>
              <a:t> structures</a:t>
            </a:r>
          </a:p>
          <a:p>
            <a:pPr lvl="2"/>
            <a:r>
              <a:rPr lang="fr-CH" dirty="0"/>
              <a:t>Return DLM structure validation message</a:t>
            </a:r>
          </a:p>
          <a:p>
            <a:pPr lvl="2"/>
            <a:r>
              <a:rPr lang="en-US" dirty="0"/>
              <a:t>Required connection </a:t>
            </a:r>
            <a:r>
              <a:rPr lang="fr-CH" dirty="0"/>
              <a:t>input</a:t>
            </a:r>
            <a:endParaRPr lang="en-US" dirty="0"/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fr-CH" sz="1200" dirty="0">
                <a:solidFill>
                  <a:srgbClr val="230050"/>
                </a:solidFill>
              </a:rPr>
              <a:t>Structural post URL</a:t>
            </a:r>
            <a:endParaRPr lang="en-US" sz="1200" dirty="0">
              <a:solidFill>
                <a:srgbClr val="230050"/>
              </a:solidFill>
            </a:endParaRP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Authentication URL and Client ID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Login credential</a:t>
            </a:r>
          </a:p>
          <a:p>
            <a:pPr marL="0" lvl="2" indent="0">
              <a:buNone/>
            </a:pPr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Direct Connection to .Stat Suite DLM</a:t>
            </a:r>
            <a:br>
              <a:rPr lang="fr-CH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304" y="2217407"/>
            <a:ext cx="4456879" cy="22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8534" y="1497407"/>
            <a:ext cx="11192928" cy="412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lvl="2"/>
            <a:endParaRPr lang="en-GB" dirty="0"/>
          </a:p>
          <a:p>
            <a:pPr lvl="2"/>
            <a:r>
              <a:rPr lang="fr-CH" dirty="0" err="1"/>
              <a:t>Allow</a:t>
            </a:r>
            <a:r>
              <a:rPr lang="fr-CH" dirty="0"/>
              <a:t> up to 3 </a:t>
            </a:r>
            <a:r>
              <a:rPr lang="fr-CH" dirty="0" err="1"/>
              <a:t>languages</a:t>
            </a:r>
            <a:r>
              <a:rPr lang="fr-CH" dirty="0"/>
              <a:t> </a:t>
            </a:r>
            <a:endParaRPr lang="en-GB" dirty="0"/>
          </a:p>
          <a:p>
            <a:pPr lvl="2"/>
            <a:r>
              <a:rPr lang="fr-CH" dirty="0"/>
              <a:t>Click Button </a:t>
            </a:r>
            <a:r>
              <a:rPr lang="en-US" dirty="0"/>
              <a:t>“</a:t>
            </a:r>
            <a:r>
              <a:rPr lang="fr-CH" dirty="0"/>
              <a:t>Locale</a:t>
            </a:r>
            <a:r>
              <a:rPr lang="en-US" dirty="0"/>
              <a:t>”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bottom-right language label</a:t>
            </a:r>
          </a:p>
          <a:p>
            <a:pPr marL="0" lvl="2" indent="0">
              <a:buNone/>
            </a:pPr>
            <a:r>
              <a:rPr lang="en-US" dirty="0"/>
              <a:t>    to set up</a:t>
            </a:r>
            <a:r>
              <a:rPr lang="fr-CH" dirty="0"/>
              <a:t> </a:t>
            </a:r>
          </a:p>
          <a:p>
            <a:pPr lvl="2"/>
            <a:r>
              <a:rPr lang="fr-CH" dirty="0"/>
              <a:t>Save a default </a:t>
            </a:r>
            <a:r>
              <a:rPr lang="fr-CH" dirty="0" err="1"/>
              <a:t>language</a:t>
            </a:r>
            <a:r>
              <a:rPr lang="fr-CH" dirty="0"/>
              <a:t> setting to </a:t>
            </a:r>
            <a:r>
              <a:rPr lang="fr-CH" dirty="0" err="1"/>
              <a:t>avoid</a:t>
            </a:r>
            <a:r>
              <a:rPr lang="fr-CH" dirty="0"/>
              <a:t> </a:t>
            </a:r>
            <a:r>
              <a:rPr lang="fr-CH" dirty="0" err="1"/>
              <a:t>configuring</a:t>
            </a:r>
            <a:r>
              <a:rPr lang="fr-CH" dirty="0"/>
              <a:t> </a:t>
            </a:r>
          </a:p>
          <a:p>
            <a:pPr marL="0" lvl="2" indent="0">
              <a:buNone/>
            </a:pPr>
            <a:r>
              <a:rPr lang="fr-CH" dirty="0"/>
              <a:t>   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each</a:t>
            </a:r>
            <a:r>
              <a:rPr lang="fr-CH" dirty="0"/>
              <a:t> time </a:t>
            </a:r>
            <a:r>
              <a:rPr lang="fr-CH" dirty="0" err="1"/>
              <a:t>starting</a:t>
            </a:r>
            <a:r>
              <a:rPr lang="fr-CH" dirty="0"/>
              <a:t> a new session </a:t>
            </a:r>
          </a:p>
          <a:p>
            <a:pPr lvl="2"/>
            <a:r>
              <a:rPr lang="en-US" dirty="0"/>
              <a:t>Mainly, it is available for 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fr-CH" sz="1200" dirty="0" err="1">
                <a:solidFill>
                  <a:srgbClr val="230050"/>
                </a:solidFill>
              </a:rPr>
              <a:t>Names</a:t>
            </a:r>
            <a:endParaRPr lang="en-US" sz="1200" dirty="0">
              <a:solidFill>
                <a:srgbClr val="230050"/>
              </a:solidFill>
            </a:endParaRP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Descriptions</a:t>
            </a:r>
          </a:p>
          <a:p>
            <a:pPr marL="669600" lvl="1" indent="-180000">
              <a:buClr>
                <a:srgbClr val="FA3C4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1200" dirty="0">
                <a:solidFill>
                  <a:srgbClr val="230050"/>
                </a:solidFill>
              </a:rPr>
              <a:t>Annotation texts</a:t>
            </a:r>
          </a:p>
          <a:p>
            <a:pPr marL="0" lvl="2" indent="0">
              <a:buNone/>
            </a:pPr>
            <a:endParaRPr lang="fr-CH" dirty="0"/>
          </a:p>
          <a:p>
            <a:pPr marL="0" lvl="2" indent="0">
              <a:buNone/>
            </a:pPr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https://ilostat.ilo.org/resources/sdmx-tools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Multilingual</a:t>
            </a:r>
            <a:r>
              <a:rPr lang="fr-CH" dirty="0"/>
              <a:t> </a:t>
            </a:r>
            <a:br>
              <a:rPr lang="fr-CH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6318504"/>
            <a:ext cx="209490" cy="210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AE6B4-2C3A-4B5D-A7C9-B89B6733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53" y="2239719"/>
            <a:ext cx="4725059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62026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EEFE925D9114F8E9A520C0D9E701E" ma:contentTypeVersion="7" ma:contentTypeDescription="Create a new document." ma:contentTypeScope="" ma:versionID="250a532d198477f5e30545c1c49d9757">
  <xsd:schema xmlns:xsd="http://www.w3.org/2001/XMLSchema" xmlns:xs="http://www.w3.org/2001/XMLSchema" xmlns:p="http://schemas.microsoft.com/office/2006/metadata/properties" xmlns:ns3="bec60f22-bfdc-468a-8d91-c56befb91c3c" xmlns:ns4="2249f187-b1c5-42dd-bf9b-f198c4a0b332" targetNamespace="http://schemas.microsoft.com/office/2006/metadata/properties" ma:root="true" ma:fieldsID="d0f395de968df0eeb7511b73a49a135e" ns3:_="" ns4:_="">
    <xsd:import namespace="bec60f22-bfdc-468a-8d91-c56befb91c3c"/>
    <xsd:import namespace="2249f187-b1c5-42dd-bf9b-f198c4a0b3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0f22-bfdc-468a-8d91-c56befb91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9f187-b1c5-42dd-bf9b-f198c4a0b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013D4-5584-41D0-8138-7EF7FAADD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0f22-bfdc-468a-8d91-c56befb91c3c"/>
    <ds:schemaRef ds:uri="2249f187-b1c5-42dd-bf9b-f198c4a0b3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1D01FE-9F3D-4874-9824-367FD16BF0DF}">
  <ds:schemaRefs>
    <ds:schemaRef ds:uri="http://purl.org/dc/elements/1.1/"/>
    <ds:schemaRef ds:uri="bec60f22-bfdc-468a-8d91-c56befb91c3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249f187-b1c5-42dd-bf9b-f198c4a0b33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00B8CC-36C7-41D9-859B-7526D2E34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English+PowerPoint+Presentation</Template>
  <TotalTime>0</TotalTime>
  <Words>994</Words>
  <Application>Microsoft Office PowerPoint</Application>
  <PresentationFormat>Widescreen</PresentationFormat>
  <Paragraphs>224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3</vt:lpstr>
      <vt:lpstr>ILO 2020</vt:lpstr>
      <vt:lpstr>DSD Constructor, more than just DSDs</vt:lpstr>
      <vt:lpstr>Overview</vt:lpstr>
      <vt:lpstr>DSD Constructor</vt:lpstr>
      <vt:lpstr>Modularized Editors</vt:lpstr>
      <vt:lpstr>Coherent Design</vt:lpstr>
      <vt:lpstr>Modality  </vt:lpstr>
      <vt:lpstr>Local Registry </vt:lpstr>
      <vt:lpstr>Direct Connection to .Stat Suite DLM </vt:lpstr>
      <vt:lpstr>Multilingual  </vt:lpstr>
      <vt:lpstr>Embedded Translation Service </vt:lpstr>
      <vt:lpstr>Table Modeller (Beta) </vt:lpstr>
      <vt:lpstr>Short Demo</vt:lpstr>
      <vt:lpstr>Thank you!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Ding, Shutong</dc:creator>
  <cp:lastModifiedBy>Ding, Shutong</cp:lastModifiedBy>
  <cp:revision>28</cp:revision>
  <dcterms:created xsi:type="dcterms:W3CDTF">2021-01-11T10:13:08Z</dcterms:created>
  <dcterms:modified xsi:type="dcterms:W3CDTF">2022-06-21T14:40:05Z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0x01010041EEEFE925D9114F8E9A520C0D9E701E</vt:lpwstr>
  </property>
</Properties>
</file>