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94" r:id="rId7"/>
    <p:sldId id="289" r:id="rId8"/>
    <p:sldId id="274" r:id="rId9"/>
    <p:sldId id="260" r:id="rId10"/>
    <p:sldId id="261" r:id="rId11"/>
    <p:sldId id="301" r:id="rId12"/>
    <p:sldId id="258" r:id="rId13"/>
    <p:sldId id="259" r:id="rId14"/>
    <p:sldId id="288" r:id="rId15"/>
    <p:sldId id="290" r:id="rId16"/>
    <p:sldId id="291" r:id="rId17"/>
    <p:sldId id="292" r:id="rId18"/>
    <p:sldId id="297" r:id="rId19"/>
    <p:sldId id="293" r:id="rId20"/>
    <p:sldId id="296" r:id="rId21"/>
    <p:sldId id="262" r:id="rId22"/>
    <p:sldId id="276" r:id="rId23"/>
    <p:sldId id="265" r:id="rId24"/>
    <p:sldId id="264" r:id="rId25"/>
    <p:sldId id="279" r:id="rId26"/>
    <p:sldId id="267" r:id="rId27"/>
    <p:sldId id="298" r:id="rId28"/>
    <p:sldId id="299" r:id="rId29"/>
    <p:sldId id="281" r:id="rId30"/>
    <p:sldId id="269" r:id="rId31"/>
    <p:sldId id="271" r:id="rId32"/>
    <p:sldId id="272" r:id="rId33"/>
    <p:sldId id="273" r:id="rId34"/>
    <p:sldId id="270" r:id="rId35"/>
    <p:sldId id="302" r:id="rId36"/>
    <p:sldId id="303" r:id="rId37"/>
    <p:sldId id="304" r:id="rId38"/>
    <p:sldId id="295" r:id="rId3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046349-62F7-432E-B8F0-E00DDBF13256}" type="doc">
      <dgm:prSet loTypeId="urn:microsoft.com/office/officeart/2005/8/layout/chevron1" loCatId="process" qsTypeId="urn:microsoft.com/office/officeart/2005/8/quickstyle/simple1" qsCatId="simple" csTypeId="urn:microsoft.com/office/officeart/2005/8/colors/accent1_2" csCatId="accent1" phldr="1"/>
      <dgm:spPr/>
    </dgm:pt>
    <dgm:pt modelId="{E0D30344-939B-4B50-8F94-866DF243B2F7}">
      <dgm:prSet phldrT="[Text]" custT="1"/>
      <dgm:spPr/>
      <dgm:t>
        <a:bodyPr/>
        <a:lstStyle/>
        <a:p>
          <a:r>
            <a:rPr lang="en-US" sz="2400" dirty="0" smtClean="0"/>
            <a:t>Fill </a:t>
          </a:r>
          <a:r>
            <a:rPr lang="en-US" sz="2400" dirty="0" err="1" smtClean="0"/>
            <a:t>Codelists</a:t>
          </a:r>
          <a:endParaRPr lang="en-US" sz="2400" dirty="0"/>
        </a:p>
      </dgm:t>
    </dgm:pt>
    <dgm:pt modelId="{9D795A23-24D7-4EBE-B923-A3539D159624}" type="parTrans" cxnId="{4FFA3608-BF13-4BCB-B4B2-3F4E8F37812F}">
      <dgm:prSet/>
      <dgm:spPr/>
      <dgm:t>
        <a:bodyPr/>
        <a:lstStyle/>
        <a:p>
          <a:endParaRPr lang="en-US" sz="6000"/>
        </a:p>
      </dgm:t>
    </dgm:pt>
    <dgm:pt modelId="{15F7724E-3207-4719-B034-2158214F3A38}" type="sibTrans" cxnId="{4FFA3608-BF13-4BCB-B4B2-3F4E8F37812F}">
      <dgm:prSet/>
      <dgm:spPr/>
      <dgm:t>
        <a:bodyPr/>
        <a:lstStyle/>
        <a:p>
          <a:endParaRPr lang="en-US" sz="6000"/>
        </a:p>
      </dgm:t>
    </dgm:pt>
    <dgm:pt modelId="{F93CB5D6-FFB9-45DF-85D1-4A43A3B3706E}">
      <dgm:prSet phldrT="[Text]" custT="1"/>
      <dgm:spPr/>
      <dgm:t>
        <a:bodyPr/>
        <a:lstStyle/>
        <a:p>
          <a:r>
            <a:rPr lang="en-US" sz="2400" dirty="0"/>
            <a:t>7.Generate </a:t>
          </a:r>
          <a:r>
            <a:rPr lang="en-US" sz="2400" dirty="0" smtClean="0"/>
            <a:t>SDMX (</a:t>
          </a:r>
          <a:r>
            <a:rPr lang="en-US" sz="2400" dirty="0" err="1" smtClean="0"/>
            <a:t>Codelists</a:t>
          </a:r>
          <a:r>
            <a:rPr lang="en-US" sz="2400" dirty="0" smtClean="0"/>
            <a:t>)</a:t>
          </a:r>
          <a:endParaRPr lang="en-US" sz="2400" dirty="0"/>
        </a:p>
      </dgm:t>
    </dgm:pt>
    <dgm:pt modelId="{D43C181C-4FAC-4F9F-A26C-05BDA1E460FE}" type="parTrans" cxnId="{5559C55A-84FA-4D62-A38D-BB616E5D8D41}">
      <dgm:prSet/>
      <dgm:spPr/>
      <dgm:t>
        <a:bodyPr/>
        <a:lstStyle/>
        <a:p>
          <a:endParaRPr lang="en-US" sz="5400"/>
        </a:p>
      </dgm:t>
    </dgm:pt>
    <dgm:pt modelId="{B8165244-73CB-4D83-A32B-0EED6E6031FA}" type="sibTrans" cxnId="{5559C55A-84FA-4D62-A38D-BB616E5D8D41}">
      <dgm:prSet/>
      <dgm:spPr/>
      <dgm:t>
        <a:bodyPr/>
        <a:lstStyle/>
        <a:p>
          <a:endParaRPr lang="en-US" sz="5400"/>
        </a:p>
      </dgm:t>
    </dgm:pt>
    <dgm:pt modelId="{5C712442-7D6D-435F-8FFB-AF663470ADC8}">
      <dgm:prSet phldrT="[Text]" custT="1"/>
      <dgm:spPr/>
      <dgm:t>
        <a:bodyPr/>
        <a:lstStyle/>
        <a:p>
          <a:r>
            <a:rPr lang="en-US" sz="2400" dirty="0" smtClean="0"/>
            <a:t>Copy </a:t>
          </a:r>
          <a:r>
            <a:rPr lang="en-US" sz="2400" b="1" dirty="0" smtClean="0"/>
            <a:t>New CL Template </a:t>
          </a:r>
          <a:r>
            <a:rPr lang="en-US" sz="2400" b="0" dirty="0" smtClean="0"/>
            <a:t>for each Codelist</a:t>
          </a:r>
          <a:endParaRPr lang="en-US" sz="2400" b="0" dirty="0"/>
        </a:p>
      </dgm:t>
    </dgm:pt>
    <dgm:pt modelId="{E3E95FD2-06EB-4660-A372-8A9E4A6CDA01}" type="parTrans" cxnId="{C1866E7C-F29C-4698-A5AD-4AF150586BAA}">
      <dgm:prSet/>
      <dgm:spPr/>
      <dgm:t>
        <a:bodyPr/>
        <a:lstStyle/>
        <a:p>
          <a:endParaRPr lang="en-US"/>
        </a:p>
      </dgm:t>
    </dgm:pt>
    <dgm:pt modelId="{8983AD4C-1DED-45D3-8668-FBF1A58C81E2}" type="sibTrans" cxnId="{C1866E7C-F29C-4698-A5AD-4AF150586BAA}">
      <dgm:prSet/>
      <dgm:spPr/>
      <dgm:t>
        <a:bodyPr/>
        <a:lstStyle/>
        <a:p>
          <a:endParaRPr lang="en-US"/>
        </a:p>
      </dgm:t>
    </dgm:pt>
    <dgm:pt modelId="{19D11876-6F17-424D-BACB-47A96D3DF1F7}" type="pres">
      <dgm:prSet presAssocID="{F9046349-62F7-432E-B8F0-E00DDBF13256}" presName="Name0" presStyleCnt="0">
        <dgm:presLayoutVars>
          <dgm:dir/>
          <dgm:animLvl val="lvl"/>
          <dgm:resizeHandles val="exact"/>
        </dgm:presLayoutVars>
      </dgm:prSet>
      <dgm:spPr/>
    </dgm:pt>
    <dgm:pt modelId="{4C2F150F-0411-49DD-8AC7-13B69B973642}" type="pres">
      <dgm:prSet presAssocID="{5C712442-7D6D-435F-8FFB-AF663470ADC8}" presName="parTxOnly" presStyleLbl="node1" presStyleIdx="0" presStyleCnt="3">
        <dgm:presLayoutVars>
          <dgm:chMax val="0"/>
          <dgm:chPref val="0"/>
          <dgm:bulletEnabled val="1"/>
        </dgm:presLayoutVars>
      </dgm:prSet>
      <dgm:spPr/>
      <dgm:t>
        <a:bodyPr/>
        <a:lstStyle/>
        <a:p>
          <a:endParaRPr lang="en-US"/>
        </a:p>
      </dgm:t>
    </dgm:pt>
    <dgm:pt modelId="{C4484177-1341-40A2-A9A3-394D5C89FD1D}" type="pres">
      <dgm:prSet presAssocID="{8983AD4C-1DED-45D3-8668-FBF1A58C81E2}" presName="parTxOnlySpace" presStyleCnt="0"/>
      <dgm:spPr/>
    </dgm:pt>
    <dgm:pt modelId="{3A07515E-7050-4DDA-AFBB-EDDA4F2854E7}" type="pres">
      <dgm:prSet presAssocID="{E0D30344-939B-4B50-8F94-866DF243B2F7}" presName="parTxOnly" presStyleLbl="node1" presStyleIdx="1" presStyleCnt="3">
        <dgm:presLayoutVars>
          <dgm:chMax val="0"/>
          <dgm:chPref val="0"/>
          <dgm:bulletEnabled val="1"/>
        </dgm:presLayoutVars>
      </dgm:prSet>
      <dgm:spPr/>
      <dgm:t>
        <a:bodyPr/>
        <a:lstStyle/>
        <a:p>
          <a:endParaRPr lang="en-US"/>
        </a:p>
      </dgm:t>
    </dgm:pt>
    <dgm:pt modelId="{8B871D5A-3B86-4F5C-917F-8D2A1E7453BD}" type="pres">
      <dgm:prSet presAssocID="{15F7724E-3207-4719-B034-2158214F3A38}" presName="parTxOnlySpace" presStyleCnt="0"/>
      <dgm:spPr/>
    </dgm:pt>
    <dgm:pt modelId="{CC7E943C-5B99-4E6C-A20B-FB7FC34C73F8}" type="pres">
      <dgm:prSet presAssocID="{F93CB5D6-FFB9-45DF-85D1-4A43A3B3706E}" presName="parTxOnly" presStyleLbl="node1" presStyleIdx="2" presStyleCnt="3" custLinFactNeighborX="-33236">
        <dgm:presLayoutVars>
          <dgm:chMax val="0"/>
          <dgm:chPref val="0"/>
          <dgm:bulletEnabled val="1"/>
        </dgm:presLayoutVars>
      </dgm:prSet>
      <dgm:spPr/>
      <dgm:t>
        <a:bodyPr/>
        <a:lstStyle/>
        <a:p>
          <a:endParaRPr lang="en-US"/>
        </a:p>
      </dgm:t>
    </dgm:pt>
  </dgm:ptLst>
  <dgm:cxnLst>
    <dgm:cxn modelId="{09226881-8F0D-4A9F-A507-BAD659FB3B65}" type="presOf" srcId="{F93CB5D6-FFB9-45DF-85D1-4A43A3B3706E}" destId="{CC7E943C-5B99-4E6C-A20B-FB7FC34C73F8}" srcOrd="0" destOrd="0" presId="urn:microsoft.com/office/officeart/2005/8/layout/chevron1"/>
    <dgm:cxn modelId="{1AB0330D-077D-4F8A-AD14-46AC4C062027}" type="presOf" srcId="{5C712442-7D6D-435F-8FFB-AF663470ADC8}" destId="{4C2F150F-0411-49DD-8AC7-13B69B973642}" srcOrd="0" destOrd="0" presId="urn:microsoft.com/office/officeart/2005/8/layout/chevron1"/>
    <dgm:cxn modelId="{0E0BF7C9-179E-45AA-A0D2-32E71F430749}" type="presOf" srcId="{F9046349-62F7-432E-B8F0-E00DDBF13256}" destId="{19D11876-6F17-424D-BACB-47A96D3DF1F7}" srcOrd="0" destOrd="0" presId="urn:microsoft.com/office/officeart/2005/8/layout/chevron1"/>
    <dgm:cxn modelId="{5559C55A-84FA-4D62-A38D-BB616E5D8D41}" srcId="{F9046349-62F7-432E-B8F0-E00DDBF13256}" destId="{F93CB5D6-FFB9-45DF-85D1-4A43A3B3706E}" srcOrd="2" destOrd="0" parTransId="{D43C181C-4FAC-4F9F-A26C-05BDA1E460FE}" sibTransId="{B8165244-73CB-4D83-A32B-0EED6E6031FA}"/>
    <dgm:cxn modelId="{EF260A53-4FF6-42EC-AC94-ECA90AB8A5D2}" type="presOf" srcId="{E0D30344-939B-4B50-8F94-866DF243B2F7}" destId="{3A07515E-7050-4DDA-AFBB-EDDA4F2854E7}" srcOrd="0" destOrd="0" presId="urn:microsoft.com/office/officeart/2005/8/layout/chevron1"/>
    <dgm:cxn modelId="{C1866E7C-F29C-4698-A5AD-4AF150586BAA}" srcId="{F9046349-62F7-432E-B8F0-E00DDBF13256}" destId="{5C712442-7D6D-435F-8FFB-AF663470ADC8}" srcOrd="0" destOrd="0" parTransId="{E3E95FD2-06EB-4660-A372-8A9E4A6CDA01}" sibTransId="{8983AD4C-1DED-45D3-8668-FBF1A58C81E2}"/>
    <dgm:cxn modelId="{4FFA3608-BF13-4BCB-B4B2-3F4E8F37812F}" srcId="{F9046349-62F7-432E-B8F0-E00DDBF13256}" destId="{E0D30344-939B-4B50-8F94-866DF243B2F7}" srcOrd="1" destOrd="0" parTransId="{9D795A23-24D7-4EBE-B923-A3539D159624}" sibTransId="{15F7724E-3207-4719-B034-2158214F3A38}"/>
    <dgm:cxn modelId="{8C8A605F-B9AB-489F-A4F2-9E85FCF86627}" type="presParOf" srcId="{19D11876-6F17-424D-BACB-47A96D3DF1F7}" destId="{4C2F150F-0411-49DD-8AC7-13B69B973642}" srcOrd="0" destOrd="0" presId="urn:microsoft.com/office/officeart/2005/8/layout/chevron1"/>
    <dgm:cxn modelId="{0EEFBE8A-7B2E-481B-83EA-9E0E7833DFC9}" type="presParOf" srcId="{19D11876-6F17-424D-BACB-47A96D3DF1F7}" destId="{C4484177-1341-40A2-A9A3-394D5C89FD1D}" srcOrd="1" destOrd="0" presId="urn:microsoft.com/office/officeart/2005/8/layout/chevron1"/>
    <dgm:cxn modelId="{B5D02B94-F7EC-4AEA-9BDE-7BD120167CFA}" type="presParOf" srcId="{19D11876-6F17-424D-BACB-47A96D3DF1F7}" destId="{3A07515E-7050-4DDA-AFBB-EDDA4F2854E7}" srcOrd="2" destOrd="0" presId="urn:microsoft.com/office/officeart/2005/8/layout/chevron1"/>
    <dgm:cxn modelId="{374AA5B5-96A3-416F-ABDF-F8F628780F0B}" type="presParOf" srcId="{19D11876-6F17-424D-BACB-47A96D3DF1F7}" destId="{8B871D5A-3B86-4F5C-917F-8D2A1E7453BD}" srcOrd="3" destOrd="0" presId="urn:microsoft.com/office/officeart/2005/8/layout/chevron1"/>
    <dgm:cxn modelId="{A062BCF4-138A-4B73-AB7C-E3BE07F13EAC}" type="presParOf" srcId="{19D11876-6F17-424D-BACB-47A96D3DF1F7}" destId="{CC7E943C-5B99-4E6C-A20B-FB7FC34C73F8}"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046349-62F7-432E-B8F0-E00DDBF13256}" type="doc">
      <dgm:prSet loTypeId="urn:microsoft.com/office/officeart/2005/8/layout/chevron1" loCatId="process" qsTypeId="urn:microsoft.com/office/officeart/2005/8/quickstyle/simple1" qsCatId="simple" csTypeId="urn:microsoft.com/office/officeart/2005/8/colors/accent1_2" csCatId="accent1" phldr="1"/>
      <dgm:spPr/>
    </dgm:pt>
    <dgm:pt modelId="{E0D30344-939B-4B50-8F94-866DF243B2F7}">
      <dgm:prSet phldrT="[Text]" custT="1"/>
      <dgm:spPr/>
      <dgm:t>
        <a:bodyPr/>
        <a:lstStyle/>
        <a:p>
          <a:r>
            <a:rPr lang="en-US" sz="2400" dirty="0" smtClean="0"/>
            <a:t>Fill Hierarchical Codelists</a:t>
          </a:r>
          <a:endParaRPr lang="en-US" sz="2400" dirty="0"/>
        </a:p>
      </dgm:t>
    </dgm:pt>
    <dgm:pt modelId="{9D795A23-24D7-4EBE-B923-A3539D159624}" type="parTrans" cxnId="{4FFA3608-BF13-4BCB-B4B2-3F4E8F37812F}">
      <dgm:prSet/>
      <dgm:spPr/>
      <dgm:t>
        <a:bodyPr/>
        <a:lstStyle/>
        <a:p>
          <a:endParaRPr lang="en-US" sz="6000"/>
        </a:p>
      </dgm:t>
    </dgm:pt>
    <dgm:pt modelId="{15F7724E-3207-4719-B034-2158214F3A38}" type="sibTrans" cxnId="{4FFA3608-BF13-4BCB-B4B2-3F4E8F37812F}">
      <dgm:prSet/>
      <dgm:spPr/>
      <dgm:t>
        <a:bodyPr/>
        <a:lstStyle/>
        <a:p>
          <a:endParaRPr lang="en-US" sz="6000"/>
        </a:p>
      </dgm:t>
    </dgm:pt>
    <dgm:pt modelId="{F93CB5D6-FFB9-45DF-85D1-4A43A3B3706E}">
      <dgm:prSet phldrT="[Text]" custT="1"/>
      <dgm:spPr/>
      <dgm:t>
        <a:bodyPr/>
        <a:lstStyle/>
        <a:p>
          <a:r>
            <a:rPr lang="en-US" sz="2400" dirty="0"/>
            <a:t>7.Generate </a:t>
          </a:r>
          <a:r>
            <a:rPr lang="en-US" sz="2400" dirty="0" smtClean="0"/>
            <a:t>SDMX (HCLs)</a:t>
          </a:r>
          <a:endParaRPr lang="en-US" sz="2400" dirty="0"/>
        </a:p>
      </dgm:t>
    </dgm:pt>
    <dgm:pt modelId="{D43C181C-4FAC-4F9F-A26C-05BDA1E460FE}" type="parTrans" cxnId="{5559C55A-84FA-4D62-A38D-BB616E5D8D41}">
      <dgm:prSet/>
      <dgm:spPr/>
      <dgm:t>
        <a:bodyPr/>
        <a:lstStyle/>
        <a:p>
          <a:endParaRPr lang="en-US" sz="5400"/>
        </a:p>
      </dgm:t>
    </dgm:pt>
    <dgm:pt modelId="{B8165244-73CB-4D83-A32B-0EED6E6031FA}" type="sibTrans" cxnId="{5559C55A-84FA-4D62-A38D-BB616E5D8D41}">
      <dgm:prSet/>
      <dgm:spPr/>
      <dgm:t>
        <a:bodyPr/>
        <a:lstStyle/>
        <a:p>
          <a:endParaRPr lang="en-US" sz="5400"/>
        </a:p>
      </dgm:t>
    </dgm:pt>
    <dgm:pt modelId="{5C712442-7D6D-435F-8FFB-AF663470ADC8}">
      <dgm:prSet phldrT="[Text]" custT="1"/>
      <dgm:spPr/>
      <dgm:t>
        <a:bodyPr/>
        <a:lstStyle/>
        <a:p>
          <a:r>
            <a:rPr lang="en-US" sz="2400" dirty="0" smtClean="0"/>
            <a:t>Copy </a:t>
          </a:r>
          <a:r>
            <a:rPr lang="en-US" sz="2400" b="1" dirty="0" smtClean="0"/>
            <a:t>New HCL Template </a:t>
          </a:r>
          <a:r>
            <a:rPr lang="en-US" sz="2400" b="0" dirty="0" smtClean="0"/>
            <a:t>for each Codelist</a:t>
          </a:r>
          <a:endParaRPr lang="en-US" sz="2400" b="0" dirty="0"/>
        </a:p>
      </dgm:t>
    </dgm:pt>
    <dgm:pt modelId="{E3E95FD2-06EB-4660-A372-8A9E4A6CDA01}" type="parTrans" cxnId="{C1866E7C-F29C-4698-A5AD-4AF150586BAA}">
      <dgm:prSet/>
      <dgm:spPr/>
      <dgm:t>
        <a:bodyPr/>
        <a:lstStyle/>
        <a:p>
          <a:endParaRPr lang="en-US"/>
        </a:p>
      </dgm:t>
    </dgm:pt>
    <dgm:pt modelId="{8983AD4C-1DED-45D3-8668-FBF1A58C81E2}" type="sibTrans" cxnId="{C1866E7C-F29C-4698-A5AD-4AF150586BAA}">
      <dgm:prSet/>
      <dgm:spPr/>
      <dgm:t>
        <a:bodyPr/>
        <a:lstStyle/>
        <a:p>
          <a:endParaRPr lang="en-US"/>
        </a:p>
      </dgm:t>
    </dgm:pt>
    <dgm:pt modelId="{19D11876-6F17-424D-BACB-47A96D3DF1F7}" type="pres">
      <dgm:prSet presAssocID="{F9046349-62F7-432E-B8F0-E00DDBF13256}" presName="Name0" presStyleCnt="0">
        <dgm:presLayoutVars>
          <dgm:dir/>
          <dgm:animLvl val="lvl"/>
          <dgm:resizeHandles val="exact"/>
        </dgm:presLayoutVars>
      </dgm:prSet>
      <dgm:spPr/>
    </dgm:pt>
    <dgm:pt modelId="{4C2F150F-0411-49DD-8AC7-13B69B973642}" type="pres">
      <dgm:prSet presAssocID="{5C712442-7D6D-435F-8FFB-AF663470ADC8}" presName="parTxOnly" presStyleLbl="node1" presStyleIdx="0" presStyleCnt="3">
        <dgm:presLayoutVars>
          <dgm:chMax val="0"/>
          <dgm:chPref val="0"/>
          <dgm:bulletEnabled val="1"/>
        </dgm:presLayoutVars>
      </dgm:prSet>
      <dgm:spPr/>
      <dgm:t>
        <a:bodyPr/>
        <a:lstStyle/>
        <a:p>
          <a:endParaRPr lang="en-US"/>
        </a:p>
      </dgm:t>
    </dgm:pt>
    <dgm:pt modelId="{C4484177-1341-40A2-A9A3-394D5C89FD1D}" type="pres">
      <dgm:prSet presAssocID="{8983AD4C-1DED-45D3-8668-FBF1A58C81E2}" presName="parTxOnlySpace" presStyleCnt="0"/>
      <dgm:spPr/>
    </dgm:pt>
    <dgm:pt modelId="{3A07515E-7050-4DDA-AFBB-EDDA4F2854E7}" type="pres">
      <dgm:prSet presAssocID="{E0D30344-939B-4B50-8F94-866DF243B2F7}" presName="parTxOnly" presStyleLbl="node1" presStyleIdx="1" presStyleCnt="3" custLinFactNeighborX="-21270" custLinFactNeighborY="58333">
        <dgm:presLayoutVars>
          <dgm:chMax val="0"/>
          <dgm:chPref val="0"/>
          <dgm:bulletEnabled val="1"/>
        </dgm:presLayoutVars>
      </dgm:prSet>
      <dgm:spPr/>
      <dgm:t>
        <a:bodyPr/>
        <a:lstStyle/>
        <a:p>
          <a:endParaRPr lang="en-US"/>
        </a:p>
      </dgm:t>
    </dgm:pt>
    <dgm:pt modelId="{8B871D5A-3B86-4F5C-917F-8D2A1E7453BD}" type="pres">
      <dgm:prSet presAssocID="{15F7724E-3207-4719-B034-2158214F3A38}" presName="parTxOnlySpace" presStyleCnt="0"/>
      <dgm:spPr/>
    </dgm:pt>
    <dgm:pt modelId="{CC7E943C-5B99-4E6C-A20B-FB7FC34C73F8}" type="pres">
      <dgm:prSet presAssocID="{F93CB5D6-FFB9-45DF-85D1-4A43A3B3706E}" presName="parTxOnly" presStyleLbl="node1" presStyleIdx="2" presStyleCnt="3" custLinFactNeighborX="-33236" custLinFactNeighborY="833">
        <dgm:presLayoutVars>
          <dgm:chMax val="0"/>
          <dgm:chPref val="0"/>
          <dgm:bulletEnabled val="1"/>
        </dgm:presLayoutVars>
      </dgm:prSet>
      <dgm:spPr/>
      <dgm:t>
        <a:bodyPr/>
        <a:lstStyle/>
        <a:p>
          <a:endParaRPr lang="en-US"/>
        </a:p>
      </dgm:t>
    </dgm:pt>
  </dgm:ptLst>
  <dgm:cxnLst>
    <dgm:cxn modelId="{09226881-8F0D-4A9F-A507-BAD659FB3B65}" type="presOf" srcId="{F93CB5D6-FFB9-45DF-85D1-4A43A3B3706E}" destId="{CC7E943C-5B99-4E6C-A20B-FB7FC34C73F8}" srcOrd="0" destOrd="0" presId="urn:microsoft.com/office/officeart/2005/8/layout/chevron1"/>
    <dgm:cxn modelId="{1AB0330D-077D-4F8A-AD14-46AC4C062027}" type="presOf" srcId="{5C712442-7D6D-435F-8FFB-AF663470ADC8}" destId="{4C2F150F-0411-49DD-8AC7-13B69B973642}" srcOrd="0" destOrd="0" presId="urn:microsoft.com/office/officeart/2005/8/layout/chevron1"/>
    <dgm:cxn modelId="{5559C55A-84FA-4D62-A38D-BB616E5D8D41}" srcId="{F9046349-62F7-432E-B8F0-E00DDBF13256}" destId="{F93CB5D6-FFB9-45DF-85D1-4A43A3B3706E}" srcOrd="2" destOrd="0" parTransId="{D43C181C-4FAC-4F9F-A26C-05BDA1E460FE}" sibTransId="{B8165244-73CB-4D83-A32B-0EED6E6031FA}"/>
    <dgm:cxn modelId="{0E0BF7C9-179E-45AA-A0D2-32E71F430749}" type="presOf" srcId="{F9046349-62F7-432E-B8F0-E00DDBF13256}" destId="{19D11876-6F17-424D-BACB-47A96D3DF1F7}" srcOrd="0" destOrd="0" presId="urn:microsoft.com/office/officeart/2005/8/layout/chevron1"/>
    <dgm:cxn modelId="{EF260A53-4FF6-42EC-AC94-ECA90AB8A5D2}" type="presOf" srcId="{E0D30344-939B-4B50-8F94-866DF243B2F7}" destId="{3A07515E-7050-4DDA-AFBB-EDDA4F2854E7}" srcOrd="0" destOrd="0" presId="urn:microsoft.com/office/officeart/2005/8/layout/chevron1"/>
    <dgm:cxn modelId="{C1866E7C-F29C-4698-A5AD-4AF150586BAA}" srcId="{F9046349-62F7-432E-B8F0-E00DDBF13256}" destId="{5C712442-7D6D-435F-8FFB-AF663470ADC8}" srcOrd="0" destOrd="0" parTransId="{E3E95FD2-06EB-4660-A372-8A9E4A6CDA01}" sibTransId="{8983AD4C-1DED-45D3-8668-FBF1A58C81E2}"/>
    <dgm:cxn modelId="{4FFA3608-BF13-4BCB-B4B2-3F4E8F37812F}" srcId="{F9046349-62F7-432E-B8F0-E00DDBF13256}" destId="{E0D30344-939B-4B50-8F94-866DF243B2F7}" srcOrd="1" destOrd="0" parTransId="{9D795A23-24D7-4EBE-B923-A3539D159624}" sibTransId="{15F7724E-3207-4719-B034-2158214F3A38}"/>
    <dgm:cxn modelId="{8C8A605F-B9AB-489F-A4F2-9E85FCF86627}" type="presParOf" srcId="{19D11876-6F17-424D-BACB-47A96D3DF1F7}" destId="{4C2F150F-0411-49DD-8AC7-13B69B973642}" srcOrd="0" destOrd="0" presId="urn:microsoft.com/office/officeart/2005/8/layout/chevron1"/>
    <dgm:cxn modelId="{0EEFBE8A-7B2E-481B-83EA-9E0E7833DFC9}" type="presParOf" srcId="{19D11876-6F17-424D-BACB-47A96D3DF1F7}" destId="{C4484177-1341-40A2-A9A3-394D5C89FD1D}" srcOrd="1" destOrd="0" presId="urn:microsoft.com/office/officeart/2005/8/layout/chevron1"/>
    <dgm:cxn modelId="{B5D02B94-F7EC-4AEA-9BDE-7BD120167CFA}" type="presParOf" srcId="{19D11876-6F17-424D-BACB-47A96D3DF1F7}" destId="{3A07515E-7050-4DDA-AFBB-EDDA4F2854E7}" srcOrd="2" destOrd="0" presId="urn:microsoft.com/office/officeart/2005/8/layout/chevron1"/>
    <dgm:cxn modelId="{374AA5B5-96A3-416F-ABDF-F8F628780F0B}" type="presParOf" srcId="{19D11876-6F17-424D-BACB-47A96D3DF1F7}" destId="{8B871D5A-3B86-4F5C-917F-8D2A1E7453BD}" srcOrd="3" destOrd="0" presId="urn:microsoft.com/office/officeart/2005/8/layout/chevron1"/>
    <dgm:cxn modelId="{A062BCF4-138A-4B73-AB7C-E3BE07F13EAC}" type="presParOf" srcId="{19D11876-6F17-424D-BACB-47A96D3DF1F7}" destId="{CC7E943C-5B99-4E6C-A20B-FB7FC34C73F8}"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046349-62F7-432E-B8F0-E00DDBF13256}" type="doc">
      <dgm:prSet loTypeId="urn:microsoft.com/office/officeart/2005/8/layout/chevron1" loCatId="process" qsTypeId="urn:microsoft.com/office/officeart/2005/8/quickstyle/simple1" qsCatId="simple" csTypeId="urn:microsoft.com/office/officeart/2005/8/colors/accent1_2" csCatId="accent1" phldr="1"/>
      <dgm:spPr/>
    </dgm:pt>
    <dgm:pt modelId="{E1562295-F7B7-4EFF-9135-7EC4AAC899B3}">
      <dgm:prSet phldrT="[Text]" custT="1"/>
      <dgm:spPr>
        <a:solidFill>
          <a:schemeClr val="accent6"/>
        </a:solidFill>
      </dgm:spPr>
      <dgm:t>
        <a:bodyPr/>
        <a:lstStyle/>
        <a:p>
          <a:r>
            <a:rPr lang="en-US" sz="1200"/>
            <a:t>2.Decompose indicators</a:t>
          </a:r>
        </a:p>
      </dgm:t>
    </dgm:pt>
    <dgm:pt modelId="{5BB9F75F-A65B-4F77-A0F8-F47C755CCF29}" type="parTrans" cxnId="{184CB7D9-BB00-4A62-81FE-A9CAA3226A01}">
      <dgm:prSet/>
      <dgm:spPr/>
      <dgm:t>
        <a:bodyPr/>
        <a:lstStyle/>
        <a:p>
          <a:endParaRPr lang="en-US" sz="4000"/>
        </a:p>
      </dgm:t>
    </dgm:pt>
    <dgm:pt modelId="{76D79678-0460-454C-A35F-E923ADD787AA}" type="sibTrans" cxnId="{184CB7D9-BB00-4A62-81FE-A9CAA3226A01}">
      <dgm:prSet/>
      <dgm:spPr/>
      <dgm:t>
        <a:bodyPr/>
        <a:lstStyle/>
        <a:p>
          <a:endParaRPr lang="en-US" sz="4000"/>
        </a:p>
      </dgm:t>
    </dgm:pt>
    <dgm:pt modelId="{4E30AE71-8383-4D68-992F-A356261564EF}">
      <dgm:prSet phldrT="[Text]" custT="1"/>
      <dgm:spPr/>
      <dgm:t>
        <a:bodyPr/>
        <a:lstStyle/>
        <a:p>
          <a:r>
            <a:rPr lang="en-US" sz="1200"/>
            <a:t>3.Concept Scheme</a:t>
          </a:r>
        </a:p>
      </dgm:t>
    </dgm:pt>
    <dgm:pt modelId="{67272E9A-7472-4875-BD45-227D4B4C5A80}" type="parTrans" cxnId="{F4E4308A-54F2-42BA-9F68-7D96635B5656}">
      <dgm:prSet/>
      <dgm:spPr/>
      <dgm:t>
        <a:bodyPr/>
        <a:lstStyle/>
        <a:p>
          <a:endParaRPr lang="en-US" sz="4000"/>
        </a:p>
      </dgm:t>
    </dgm:pt>
    <dgm:pt modelId="{B7A50BC0-8C76-4B2A-9C6B-1541A3173249}" type="sibTrans" cxnId="{F4E4308A-54F2-42BA-9F68-7D96635B5656}">
      <dgm:prSet/>
      <dgm:spPr/>
      <dgm:t>
        <a:bodyPr/>
        <a:lstStyle/>
        <a:p>
          <a:endParaRPr lang="en-US" sz="4000"/>
        </a:p>
      </dgm:t>
    </dgm:pt>
    <dgm:pt modelId="{B109F458-228D-4CA5-A3C6-5DC71E70B20D}">
      <dgm:prSet phldrT="[Text]" custT="1"/>
      <dgm:spPr/>
      <dgm:t>
        <a:bodyPr/>
        <a:lstStyle/>
        <a:p>
          <a:r>
            <a:rPr lang="en-US" sz="1200"/>
            <a:t>4.DSD-Concept Matrix</a:t>
          </a:r>
        </a:p>
      </dgm:t>
    </dgm:pt>
    <dgm:pt modelId="{465F2787-323B-49BC-AE62-90C382F77497}" type="parTrans" cxnId="{6A103EB6-291B-401D-B868-92DCA89E5623}">
      <dgm:prSet/>
      <dgm:spPr/>
      <dgm:t>
        <a:bodyPr/>
        <a:lstStyle/>
        <a:p>
          <a:endParaRPr lang="en-US" sz="4000"/>
        </a:p>
      </dgm:t>
    </dgm:pt>
    <dgm:pt modelId="{72E17146-E9CE-40AF-82C7-F7B185CD1319}" type="sibTrans" cxnId="{6A103EB6-291B-401D-B868-92DCA89E5623}">
      <dgm:prSet/>
      <dgm:spPr/>
      <dgm:t>
        <a:bodyPr/>
        <a:lstStyle/>
        <a:p>
          <a:endParaRPr lang="en-US" sz="4000"/>
        </a:p>
      </dgm:t>
    </dgm:pt>
    <dgm:pt modelId="{F1363C03-C904-4BB6-BB98-3B538AB53AF6}">
      <dgm:prSet phldrT="[Text]" custT="1"/>
      <dgm:spPr/>
      <dgm:t>
        <a:bodyPr/>
        <a:lstStyle/>
        <a:p>
          <a:r>
            <a:rPr lang="en-US" sz="1200"/>
            <a:t>6.Dataflows</a:t>
          </a:r>
        </a:p>
      </dgm:t>
    </dgm:pt>
    <dgm:pt modelId="{445E1530-6511-4CA8-9BF3-A89BD4EE5682}" type="parTrans" cxnId="{44F9563D-73D7-489A-804F-099F73B92543}">
      <dgm:prSet/>
      <dgm:spPr/>
      <dgm:t>
        <a:bodyPr/>
        <a:lstStyle/>
        <a:p>
          <a:endParaRPr lang="en-US" sz="4000"/>
        </a:p>
      </dgm:t>
    </dgm:pt>
    <dgm:pt modelId="{536AFEF9-63C2-4CD4-96E8-D53E4303A05B}" type="sibTrans" cxnId="{44F9563D-73D7-489A-804F-099F73B92543}">
      <dgm:prSet/>
      <dgm:spPr/>
      <dgm:t>
        <a:bodyPr/>
        <a:lstStyle/>
        <a:p>
          <a:endParaRPr lang="en-US" sz="4000"/>
        </a:p>
      </dgm:t>
    </dgm:pt>
    <dgm:pt modelId="{E0D30344-939B-4B50-8F94-866DF243B2F7}">
      <dgm:prSet phldrT="[Text]" custT="1"/>
      <dgm:spPr/>
      <dgm:t>
        <a:bodyPr/>
        <a:lstStyle/>
        <a:p>
          <a:r>
            <a:rPr lang="en-US" sz="1200" dirty="0"/>
            <a:t>Codelists</a:t>
          </a:r>
        </a:p>
      </dgm:t>
    </dgm:pt>
    <dgm:pt modelId="{9D795A23-24D7-4EBE-B923-A3539D159624}" type="parTrans" cxnId="{4FFA3608-BF13-4BCB-B4B2-3F4E8F37812F}">
      <dgm:prSet/>
      <dgm:spPr/>
      <dgm:t>
        <a:bodyPr/>
        <a:lstStyle/>
        <a:p>
          <a:endParaRPr lang="en-US" sz="4000"/>
        </a:p>
      </dgm:t>
    </dgm:pt>
    <dgm:pt modelId="{15F7724E-3207-4719-B034-2158214F3A38}" type="sibTrans" cxnId="{4FFA3608-BF13-4BCB-B4B2-3F4E8F37812F}">
      <dgm:prSet/>
      <dgm:spPr/>
      <dgm:t>
        <a:bodyPr/>
        <a:lstStyle/>
        <a:p>
          <a:endParaRPr lang="en-US" sz="4000"/>
        </a:p>
      </dgm:t>
    </dgm:pt>
    <dgm:pt modelId="{AB5F5A55-B810-4191-8F4D-F3A0CE580E86}">
      <dgm:prSet phldrT="[Text]" custT="1"/>
      <dgm:spPr/>
      <dgm:t>
        <a:bodyPr/>
        <a:lstStyle/>
        <a:p>
          <a:r>
            <a:rPr lang="en-US" sz="1200"/>
            <a:t>5.DSDs</a:t>
          </a:r>
        </a:p>
      </dgm:t>
    </dgm:pt>
    <dgm:pt modelId="{0B902734-9B22-4C6D-8EFD-3F9AE27FFDB1}" type="sibTrans" cxnId="{58CD5D84-1A69-4D4F-BBD5-2FE1B93636EC}">
      <dgm:prSet/>
      <dgm:spPr/>
      <dgm:t>
        <a:bodyPr/>
        <a:lstStyle/>
        <a:p>
          <a:endParaRPr lang="en-US" sz="4000"/>
        </a:p>
      </dgm:t>
    </dgm:pt>
    <dgm:pt modelId="{0405CEB6-9248-430D-A08F-8498E7BC7C43}" type="parTrans" cxnId="{58CD5D84-1A69-4D4F-BBD5-2FE1B93636EC}">
      <dgm:prSet/>
      <dgm:spPr/>
      <dgm:t>
        <a:bodyPr/>
        <a:lstStyle/>
        <a:p>
          <a:endParaRPr lang="en-US" sz="4000"/>
        </a:p>
      </dgm:t>
    </dgm:pt>
    <dgm:pt modelId="{1D144A17-FCF9-41E6-BF9E-E0BDD71092E2}">
      <dgm:prSet phldrT="[Text]" custT="1"/>
      <dgm:spPr/>
      <dgm:t>
        <a:bodyPr/>
        <a:lstStyle/>
        <a:p>
          <a:r>
            <a:rPr lang="en-US" sz="1200" dirty="0"/>
            <a:t>Constraints</a:t>
          </a:r>
        </a:p>
      </dgm:t>
    </dgm:pt>
    <dgm:pt modelId="{0CA3D6DE-53D8-400D-AD08-75ACBC3D4472}" type="parTrans" cxnId="{15FB4B39-E7D0-45C5-8714-D6D792CEEDDE}">
      <dgm:prSet/>
      <dgm:spPr/>
      <dgm:t>
        <a:bodyPr/>
        <a:lstStyle/>
        <a:p>
          <a:endParaRPr lang="en-US" sz="4000"/>
        </a:p>
      </dgm:t>
    </dgm:pt>
    <dgm:pt modelId="{269D7179-DBB0-4948-9814-53CDA69BF798}" type="sibTrans" cxnId="{15FB4B39-E7D0-45C5-8714-D6D792CEEDDE}">
      <dgm:prSet/>
      <dgm:spPr/>
      <dgm:t>
        <a:bodyPr/>
        <a:lstStyle/>
        <a:p>
          <a:endParaRPr lang="en-US" sz="4000"/>
        </a:p>
      </dgm:t>
    </dgm:pt>
    <dgm:pt modelId="{F93CB5D6-FFB9-45DF-85D1-4A43A3B3706E}">
      <dgm:prSet phldrT="[Text]" custT="1"/>
      <dgm:spPr/>
      <dgm:t>
        <a:bodyPr/>
        <a:lstStyle/>
        <a:p>
          <a:r>
            <a:rPr lang="en-US" sz="1200" dirty="0"/>
            <a:t>7.Generate </a:t>
          </a:r>
          <a:r>
            <a:rPr lang="en-US" sz="1200" dirty="0" smtClean="0"/>
            <a:t>SDMX (all artefacts)</a:t>
          </a:r>
          <a:endParaRPr lang="en-US" sz="1200" dirty="0"/>
        </a:p>
      </dgm:t>
    </dgm:pt>
    <dgm:pt modelId="{D43C181C-4FAC-4F9F-A26C-05BDA1E460FE}" type="parTrans" cxnId="{5559C55A-84FA-4D62-A38D-BB616E5D8D41}">
      <dgm:prSet/>
      <dgm:spPr/>
      <dgm:t>
        <a:bodyPr/>
        <a:lstStyle/>
        <a:p>
          <a:endParaRPr lang="en-US" sz="3600"/>
        </a:p>
      </dgm:t>
    </dgm:pt>
    <dgm:pt modelId="{B8165244-73CB-4D83-A32B-0EED6E6031FA}" type="sibTrans" cxnId="{5559C55A-84FA-4D62-A38D-BB616E5D8D41}">
      <dgm:prSet/>
      <dgm:spPr/>
      <dgm:t>
        <a:bodyPr/>
        <a:lstStyle/>
        <a:p>
          <a:endParaRPr lang="en-US" sz="3600"/>
        </a:p>
      </dgm:t>
    </dgm:pt>
    <dgm:pt modelId="{0E360CFF-B021-4898-8B5A-4B231780947A}">
      <dgm:prSet phldrT="[Text]" custT="1"/>
      <dgm:spPr/>
      <dgm:t>
        <a:bodyPr/>
        <a:lstStyle/>
        <a:p>
          <a:r>
            <a:rPr lang="en-US" sz="1200" dirty="0" smtClean="0"/>
            <a:t>HCLs</a:t>
          </a:r>
          <a:endParaRPr lang="en-US" sz="1200" dirty="0"/>
        </a:p>
      </dgm:t>
    </dgm:pt>
    <dgm:pt modelId="{BD9CBB36-4091-4A2C-B946-A98CC6351022}" type="parTrans" cxnId="{785FA7F6-7406-436B-878F-C39B8C5129E5}">
      <dgm:prSet/>
      <dgm:spPr/>
      <dgm:t>
        <a:bodyPr/>
        <a:lstStyle/>
        <a:p>
          <a:endParaRPr lang="en-US"/>
        </a:p>
      </dgm:t>
    </dgm:pt>
    <dgm:pt modelId="{7707CF31-EF08-4BC1-8188-273E3F9CDBD8}" type="sibTrans" cxnId="{785FA7F6-7406-436B-878F-C39B8C5129E5}">
      <dgm:prSet/>
      <dgm:spPr/>
      <dgm:t>
        <a:bodyPr/>
        <a:lstStyle/>
        <a:p>
          <a:endParaRPr lang="en-US"/>
        </a:p>
      </dgm:t>
    </dgm:pt>
    <dgm:pt modelId="{19D11876-6F17-424D-BACB-47A96D3DF1F7}" type="pres">
      <dgm:prSet presAssocID="{F9046349-62F7-432E-B8F0-E00DDBF13256}" presName="Name0" presStyleCnt="0">
        <dgm:presLayoutVars>
          <dgm:dir/>
          <dgm:animLvl val="lvl"/>
          <dgm:resizeHandles val="exact"/>
        </dgm:presLayoutVars>
      </dgm:prSet>
      <dgm:spPr/>
    </dgm:pt>
    <dgm:pt modelId="{898F294B-C69B-4765-8B71-3FCD29A9BD4D}" type="pres">
      <dgm:prSet presAssocID="{E1562295-F7B7-4EFF-9135-7EC4AAC899B3}" presName="parTxOnly" presStyleLbl="node1" presStyleIdx="0" presStyleCnt="9" custScaleX="109726">
        <dgm:presLayoutVars>
          <dgm:chMax val="0"/>
          <dgm:chPref val="0"/>
          <dgm:bulletEnabled val="1"/>
        </dgm:presLayoutVars>
      </dgm:prSet>
      <dgm:spPr/>
      <dgm:t>
        <a:bodyPr/>
        <a:lstStyle/>
        <a:p>
          <a:endParaRPr lang="en-US"/>
        </a:p>
      </dgm:t>
    </dgm:pt>
    <dgm:pt modelId="{B45D67BA-99D6-4D19-A494-EE22F606F710}" type="pres">
      <dgm:prSet presAssocID="{76D79678-0460-454C-A35F-E923ADD787AA}" presName="parTxOnlySpace" presStyleCnt="0"/>
      <dgm:spPr/>
    </dgm:pt>
    <dgm:pt modelId="{15A22A56-27F4-49E6-811F-765CDBF66437}" type="pres">
      <dgm:prSet presAssocID="{4E30AE71-8383-4D68-992F-A356261564EF}" presName="parTxOnly" presStyleLbl="node1" presStyleIdx="1" presStyleCnt="9">
        <dgm:presLayoutVars>
          <dgm:chMax val="0"/>
          <dgm:chPref val="0"/>
          <dgm:bulletEnabled val="1"/>
        </dgm:presLayoutVars>
      </dgm:prSet>
      <dgm:spPr/>
      <dgm:t>
        <a:bodyPr/>
        <a:lstStyle/>
        <a:p>
          <a:endParaRPr lang="en-US"/>
        </a:p>
      </dgm:t>
    </dgm:pt>
    <dgm:pt modelId="{579C0A74-1A66-4381-BE22-34522C7F433A}" type="pres">
      <dgm:prSet presAssocID="{B7A50BC0-8C76-4B2A-9C6B-1541A3173249}" presName="parTxOnlySpace" presStyleCnt="0"/>
      <dgm:spPr/>
    </dgm:pt>
    <dgm:pt modelId="{70AA1FA7-D9C0-469C-A8F4-479E3B1B0DAE}" type="pres">
      <dgm:prSet presAssocID="{B109F458-228D-4CA5-A3C6-5DC71E70B20D}" presName="parTxOnly" presStyleLbl="node1" presStyleIdx="2" presStyleCnt="9">
        <dgm:presLayoutVars>
          <dgm:chMax val="0"/>
          <dgm:chPref val="0"/>
          <dgm:bulletEnabled val="1"/>
        </dgm:presLayoutVars>
      </dgm:prSet>
      <dgm:spPr/>
      <dgm:t>
        <a:bodyPr/>
        <a:lstStyle/>
        <a:p>
          <a:endParaRPr lang="en-US"/>
        </a:p>
      </dgm:t>
    </dgm:pt>
    <dgm:pt modelId="{2FD98737-B4C7-4782-8864-56CEC1F6A441}" type="pres">
      <dgm:prSet presAssocID="{72E17146-E9CE-40AF-82C7-F7B185CD1319}" presName="parTxOnlySpace" presStyleCnt="0"/>
      <dgm:spPr/>
    </dgm:pt>
    <dgm:pt modelId="{871D47C1-8C4F-47D0-BD4A-A1F1F552FCDB}" type="pres">
      <dgm:prSet presAssocID="{AB5F5A55-B810-4191-8F4D-F3A0CE580E86}" presName="parTxOnly" presStyleLbl="node1" presStyleIdx="3" presStyleCnt="9">
        <dgm:presLayoutVars>
          <dgm:chMax val="0"/>
          <dgm:chPref val="0"/>
          <dgm:bulletEnabled val="1"/>
        </dgm:presLayoutVars>
      </dgm:prSet>
      <dgm:spPr/>
      <dgm:t>
        <a:bodyPr/>
        <a:lstStyle/>
        <a:p>
          <a:endParaRPr lang="en-US"/>
        </a:p>
      </dgm:t>
    </dgm:pt>
    <dgm:pt modelId="{5131CFDF-27E5-4DFE-839B-CB5ED272495E}" type="pres">
      <dgm:prSet presAssocID="{0B902734-9B22-4C6D-8EFD-3F9AE27FFDB1}" presName="parTxOnlySpace" presStyleCnt="0"/>
      <dgm:spPr/>
    </dgm:pt>
    <dgm:pt modelId="{08D4D8F1-6210-43CD-9D6D-E2B207FF2C23}" type="pres">
      <dgm:prSet presAssocID="{F1363C03-C904-4BB6-BB98-3B538AB53AF6}" presName="parTxOnly" presStyleLbl="node1" presStyleIdx="4" presStyleCnt="9">
        <dgm:presLayoutVars>
          <dgm:chMax val="0"/>
          <dgm:chPref val="0"/>
          <dgm:bulletEnabled val="1"/>
        </dgm:presLayoutVars>
      </dgm:prSet>
      <dgm:spPr/>
      <dgm:t>
        <a:bodyPr/>
        <a:lstStyle/>
        <a:p>
          <a:endParaRPr lang="en-US"/>
        </a:p>
      </dgm:t>
    </dgm:pt>
    <dgm:pt modelId="{E5BC56AB-137A-4BCC-ACC9-026E73F6772B}" type="pres">
      <dgm:prSet presAssocID="{536AFEF9-63C2-4CD4-96E8-D53E4303A05B}" presName="parTxOnlySpace" presStyleCnt="0"/>
      <dgm:spPr/>
    </dgm:pt>
    <dgm:pt modelId="{3A07515E-7050-4DDA-AFBB-EDDA4F2854E7}" type="pres">
      <dgm:prSet presAssocID="{E0D30344-939B-4B50-8F94-866DF243B2F7}" presName="parTxOnly" presStyleLbl="node1" presStyleIdx="5" presStyleCnt="9">
        <dgm:presLayoutVars>
          <dgm:chMax val="0"/>
          <dgm:chPref val="0"/>
          <dgm:bulletEnabled val="1"/>
        </dgm:presLayoutVars>
      </dgm:prSet>
      <dgm:spPr/>
      <dgm:t>
        <a:bodyPr/>
        <a:lstStyle/>
        <a:p>
          <a:endParaRPr lang="en-US"/>
        </a:p>
      </dgm:t>
    </dgm:pt>
    <dgm:pt modelId="{8B871D5A-3B86-4F5C-917F-8D2A1E7453BD}" type="pres">
      <dgm:prSet presAssocID="{15F7724E-3207-4719-B034-2158214F3A38}" presName="parTxOnlySpace" presStyleCnt="0"/>
      <dgm:spPr/>
    </dgm:pt>
    <dgm:pt modelId="{7662BA69-4BAE-4FDC-9403-FDE2EEB73A5F}" type="pres">
      <dgm:prSet presAssocID="{0E360CFF-B021-4898-8B5A-4B231780947A}" presName="parTxOnly" presStyleLbl="node1" presStyleIdx="6" presStyleCnt="9">
        <dgm:presLayoutVars>
          <dgm:chMax val="0"/>
          <dgm:chPref val="0"/>
          <dgm:bulletEnabled val="1"/>
        </dgm:presLayoutVars>
      </dgm:prSet>
      <dgm:spPr/>
      <dgm:t>
        <a:bodyPr/>
        <a:lstStyle/>
        <a:p>
          <a:endParaRPr lang="en-US"/>
        </a:p>
      </dgm:t>
    </dgm:pt>
    <dgm:pt modelId="{DC46FCCB-9CB2-4CF8-97DC-3107152C6FA6}" type="pres">
      <dgm:prSet presAssocID="{7707CF31-EF08-4BC1-8188-273E3F9CDBD8}" presName="parTxOnlySpace" presStyleCnt="0"/>
      <dgm:spPr/>
    </dgm:pt>
    <dgm:pt modelId="{6AA2FB66-E4AC-4BB6-A23B-A128E702F3BD}" type="pres">
      <dgm:prSet presAssocID="{1D144A17-FCF9-41E6-BF9E-E0BDD71092E2}" presName="parTxOnly" presStyleLbl="node1" presStyleIdx="7" presStyleCnt="9">
        <dgm:presLayoutVars>
          <dgm:chMax val="0"/>
          <dgm:chPref val="0"/>
          <dgm:bulletEnabled val="1"/>
        </dgm:presLayoutVars>
      </dgm:prSet>
      <dgm:spPr/>
      <dgm:t>
        <a:bodyPr/>
        <a:lstStyle/>
        <a:p>
          <a:endParaRPr lang="en-US"/>
        </a:p>
      </dgm:t>
    </dgm:pt>
    <dgm:pt modelId="{859FCA16-63AC-4AFC-911B-61CB0DC0F735}" type="pres">
      <dgm:prSet presAssocID="{269D7179-DBB0-4948-9814-53CDA69BF798}" presName="parTxOnlySpace" presStyleCnt="0"/>
      <dgm:spPr/>
    </dgm:pt>
    <dgm:pt modelId="{CC7E943C-5B99-4E6C-A20B-FB7FC34C73F8}" type="pres">
      <dgm:prSet presAssocID="{F93CB5D6-FFB9-45DF-85D1-4A43A3B3706E}" presName="parTxOnly" presStyleLbl="node1" presStyleIdx="8" presStyleCnt="9">
        <dgm:presLayoutVars>
          <dgm:chMax val="0"/>
          <dgm:chPref val="0"/>
          <dgm:bulletEnabled val="1"/>
        </dgm:presLayoutVars>
      </dgm:prSet>
      <dgm:spPr/>
      <dgm:t>
        <a:bodyPr/>
        <a:lstStyle/>
        <a:p>
          <a:endParaRPr lang="en-US"/>
        </a:p>
      </dgm:t>
    </dgm:pt>
  </dgm:ptLst>
  <dgm:cxnLst>
    <dgm:cxn modelId="{6A103EB6-291B-401D-B868-92DCA89E5623}" srcId="{F9046349-62F7-432E-B8F0-E00DDBF13256}" destId="{B109F458-228D-4CA5-A3C6-5DC71E70B20D}" srcOrd="2" destOrd="0" parTransId="{465F2787-323B-49BC-AE62-90C382F77497}" sibTransId="{72E17146-E9CE-40AF-82C7-F7B185CD1319}"/>
    <dgm:cxn modelId="{184CB7D9-BB00-4A62-81FE-A9CAA3226A01}" srcId="{F9046349-62F7-432E-B8F0-E00DDBF13256}" destId="{E1562295-F7B7-4EFF-9135-7EC4AAC899B3}" srcOrd="0" destOrd="0" parTransId="{5BB9F75F-A65B-4F77-A0F8-F47C755CCF29}" sibTransId="{76D79678-0460-454C-A35F-E923ADD787AA}"/>
    <dgm:cxn modelId="{83C6E31D-DA29-4107-B0C8-30554155D151}" type="presOf" srcId="{E1562295-F7B7-4EFF-9135-7EC4AAC899B3}" destId="{898F294B-C69B-4765-8B71-3FCD29A9BD4D}" srcOrd="0" destOrd="0" presId="urn:microsoft.com/office/officeart/2005/8/layout/chevron1"/>
    <dgm:cxn modelId="{4FFA3608-BF13-4BCB-B4B2-3F4E8F37812F}" srcId="{F9046349-62F7-432E-B8F0-E00DDBF13256}" destId="{E0D30344-939B-4B50-8F94-866DF243B2F7}" srcOrd="5" destOrd="0" parTransId="{9D795A23-24D7-4EBE-B923-A3539D159624}" sibTransId="{15F7724E-3207-4719-B034-2158214F3A38}"/>
    <dgm:cxn modelId="{15FB4B39-E7D0-45C5-8714-D6D792CEEDDE}" srcId="{F9046349-62F7-432E-B8F0-E00DDBF13256}" destId="{1D144A17-FCF9-41E6-BF9E-E0BDD71092E2}" srcOrd="7" destOrd="0" parTransId="{0CA3D6DE-53D8-400D-AD08-75ACBC3D4472}" sibTransId="{269D7179-DBB0-4948-9814-53CDA69BF798}"/>
    <dgm:cxn modelId="{5559C55A-84FA-4D62-A38D-BB616E5D8D41}" srcId="{F9046349-62F7-432E-B8F0-E00DDBF13256}" destId="{F93CB5D6-FFB9-45DF-85D1-4A43A3B3706E}" srcOrd="8" destOrd="0" parTransId="{D43C181C-4FAC-4F9F-A26C-05BDA1E460FE}" sibTransId="{B8165244-73CB-4D83-A32B-0EED6E6031FA}"/>
    <dgm:cxn modelId="{D5595953-32CC-4D27-9B20-F74EE3216C6C}" type="presOf" srcId="{B109F458-228D-4CA5-A3C6-5DC71E70B20D}" destId="{70AA1FA7-D9C0-469C-A8F4-479E3B1B0DAE}" srcOrd="0" destOrd="0" presId="urn:microsoft.com/office/officeart/2005/8/layout/chevron1"/>
    <dgm:cxn modelId="{58CD5D84-1A69-4D4F-BBD5-2FE1B93636EC}" srcId="{F9046349-62F7-432E-B8F0-E00DDBF13256}" destId="{AB5F5A55-B810-4191-8F4D-F3A0CE580E86}" srcOrd="3" destOrd="0" parTransId="{0405CEB6-9248-430D-A08F-8498E7BC7C43}" sibTransId="{0B902734-9B22-4C6D-8EFD-3F9AE27FFDB1}"/>
    <dgm:cxn modelId="{785FA7F6-7406-436B-878F-C39B8C5129E5}" srcId="{F9046349-62F7-432E-B8F0-E00DDBF13256}" destId="{0E360CFF-B021-4898-8B5A-4B231780947A}" srcOrd="6" destOrd="0" parTransId="{BD9CBB36-4091-4A2C-B946-A98CC6351022}" sibTransId="{7707CF31-EF08-4BC1-8188-273E3F9CDBD8}"/>
    <dgm:cxn modelId="{EF260A53-4FF6-42EC-AC94-ECA90AB8A5D2}" type="presOf" srcId="{E0D30344-939B-4B50-8F94-866DF243B2F7}" destId="{3A07515E-7050-4DDA-AFBB-EDDA4F2854E7}" srcOrd="0" destOrd="0" presId="urn:microsoft.com/office/officeart/2005/8/layout/chevron1"/>
    <dgm:cxn modelId="{A464FDEE-CD9B-4C71-84C9-60C16656B9B8}" type="presOf" srcId="{1D144A17-FCF9-41E6-BF9E-E0BDD71092E2}" destId="{6AA2FB66-E4AC-4BB6-A23B-A128E702F3BD}" srcOrd="0" destOrd="0" presId="urn:microsoft.com/office/officeart/2005/8/layout/chevron1"/>
    <dgm:cxn modelId="{2493CB2E-6AC9-4DB1-8A31-E48B34F41A56}" type="presOf" srcId="{F1363C03-C904-4BB6-BB98-3B538AB53AF6}" destId="{08D4D8F1-6210-43CD-9D6D-E2B207FF2C23}" srcOrd="0" destOrd="0" presId="urn:microsoft.com/office/officeart/2005/8/layout/chevron1"/>
    <dgm:cxn modelId="{0E0BF7C9-179E-45AA-A0D2-32E71F430749}" type="presOf" srcId="{F9046349-62F7-432E-B8F0-E00DDBF13256}" destId="{19D11876-6F17-424D-BACB-47A96D3DF1F7}" srcOrd="0" destOrd="0" presId="urn:microsoft.com/office/officeart/2005/8/layout/chevron1"/>
    <dgm:cxn modelId="{31D09F21-63BC-49FE-AB4F-725EBB2FD278}" type="presOf" srcId="{4E30AE71-8383-4D68-992F-A356261564EF}" destId="{15A22A56-27F4-49E6-811F-765CDBF66437}" srcOrd="0" destOrd="0" presId="urn:microsoft.com/office/officeart/2005/8/layout/chevron1"/>
    <dgm:cxn modelId="{09226881-8F0D-4A9F-A507-BAD659FB3B65}" type="presOf" srcId="{F93CB5D6-FFB9-45DF-85D1-4A43A3B3706E}" destId="{CC7E943C-5B99-4E6C-A20B-FB7FC34C73F8}" srcOrd="0" destOrd="0" presId="urn:microsoft.com/office/officeart/2005/8/layout/chevron1"/>
    <dgm:cxn modelId="{F4E4308A-54F2-42BA-9F68-7D96635B5656}" srcId="{F9046349-62F7-432E-B8F0-E00DDBF13256}" destId="{4E30AE71-8383-4D68-992F-A356261564EF}" srcOrd="1" destOrd="0" parTransId="{67272E9A-7472-4875-BD45-227D4B4C5A80}" sibTransId="{B7A50BC0-8C76-4B2A-9C6B-1541A3173249}"/>
    <dgm:cxn modelId="{D6C67215-2C66-47BE-92A5-76B552AB0F8F}" type="presOf" srcId="{0E360CFF-B021-4898-8B5A-4B231780947A}" destId="{7662BA69-4BAE-4FDC-9403-FDE2EEB73A5F}" srcOrd="0" destOrd="0" presId="urn:microsoft.com/office/officeart/2005/8/layout/chevron1"/>
    <dgm:cxn modelId="{44F9563D-73D7-489A-804F-099F73B92543}" srcId="{F9046349-62F7-432E-B8F0-E00DDBF13256}" destId="{F1363C03-C904-4BB6-BB98-3B538AB53AF6}" srcOrd="4" destOrd="0" parTransId="{445E1530-6511-4CA8-9BF3-A89BD4EE5682}" sibTransId="{536AFEF9-63C2-4CD4-96E8-D53E4303A05B}"/>
    <dgm:cxn modelId="{B584E784-DACB-471B-8E10-EEEB2EB344C7}" type="presOf" srcId="{AB5F5A55-B810-4191-8F4D-F3A0CE580E86}" destId="{871D47C1-8C4F-47D0-BD4A-A1F1F552FCDB}" srcOrd="0" destOrd="0" presId="urn:microsoft.com/office/officeart/2005/8/layout/chevron1"/>
    <dgm:cxn modelId="{14E8AD83-3514-401E-B9BC-39BFF80D95AF}" type="presParOf" srcId="{19D11876-6F17-424D-BACB-47A96D3DF1F7}" destId="{898F294B-C69B-4765-8B71-3FCD29A9BD4D}" srcOrd="0" destOrd="0" presId="urn:microsoft.com/office/officeart/2005/8/layout/chevron1"/>
    <dgm:cxn modelId="{3E898130-8526-462C-BE45-CA515C7833BC}" type="presParOf" srcId="{19D11876-6F17-424D-BACB-47A96D3DF1F7}" destId="{B45D67BA-99D6-4D19-A494-EE22F606F710}" srcOrd="1" destOrd="0" presId="urn:microsoft.com/office/officeart/2005/8/layout/chevron1"/>
    <dgm:cxn modelId="{3F6E2D6F-2691-43F4-803B-A6D85F7DA893}" type="presParOf" srcId="{19D11876-6F17-424D-BACB-47A96D3DF1F7}" destId="{15A22A56-27F4-49E6-811F-765CDBF66437}" srcOrd="2" destOrd="0" presId="urn:microsoft.com/office/officeart/2005/8/layout/chevron1"/>
    <dgm:cxn modelId="{57FD05E2-BE65-47D7-962B-F6C82A997DCA}" type="presParOf" srcId="{19D11876-6F17-424D-BACB-47A96D3DF1F7}" destId="{579C0A74-1A66-4381-BE22-34522C7F433A}" srcOrd="3" destOrd="0" presId="urn:microsoft.com/office/officeart/2005/8/layout/chevron1"/>
    <dgm:cxn modelId="{12C4F7FF-4E19-40CC-A009-E234A1503721}" type="presParOf" srcId="{19D11876-6F17-424D-BACB-47A96D3DF1F7}" destId="{70AA1FA7-D9C0-469C-A8F4-479E3B1B0DAE}" srcOrd="4" destOrd="0" presId="urn:microsoft.com/office/officeart/2005/8/layout/chevron1"/>
    <dgm:cxn modelId="{A64EFBBB-063D-4F31-81EB-7D4591027B02}" type="presParOf" srcId="{19D11876-6F17-424D-BACB-47A96D3DF1F7}" destId="{2FD98737-B4C7-4782-8864-56CEC1F6A441}" srcOrd="5" destOrd="0" presId="urn:microsoft.com/office/officeart/2005/8/layout/chevron1"/>
    <dgm:cxn modelId="{DDC5BF28-13C4-41AF-8A1F-8937B4DCD193}" type="presParOf" srcId="{19D11876-6F17-424D-BACB-47A96D3DF1F7}" destId="{871D47C1-8C4F-47D0-BD4A-A1F1F552FCDB}" srcOrd="6" destOrd="0" presId="urn:microsoft.com/office/officeart/2005/8/layout/chevron1"/>
    <dgm:cxn modelId="{CDF3DDE7-02AF-45F9-91D5-4316AA21270A}" type="presParOf" srcId="{19D11876-6F17-424D-BACB-47A96D3DF1F7}" destId="{5131CFDF-27E5-4DFE-839B-CB5ED272495E}" srcOrd="7" destOrd="0" presId="urn:microsoft.com/office/officeart/2005/8/layout/chevron1"/>
    <dgm:cxn modelId="{BFA08A15-670E-46CF-8325-B8881B0FCE8F}" type="presParOf" srcId="{19D11876-6F17-424D-BACB-47A96D3DF1F7}" destId="{08D4D8F1-6210-43CD-9D6D-E2B207FF2C23}" srcOrd="8" destOrd="0" presId="urn:microsoft.com/office/officeart/2005/8/layout/chevron1"/>
    <dgm:cxn modelId="{2992BC84-F82D-43E1-9A17-2DC17BB8EFE8}" type="presParOf" srcId="{19D11876-6F17-424D-BACB-47A96D3DF1F7}" destId="{E5BC56AB-137A-4BCC-ACC9-026E73F6772B}" srcOrd="9" destOrd="0" presId="urn:microsoft.com/office/officeart/2005/8/layout/chevron1"/>
    <dgm:cxn modelId="{B5D02B94-F7EC-4AEA-9BDE-7BD120167CFA}" type="presParOf" srcId="{19D11876-6F17-424D-BACB-47A96D3DF1F7}" destId="{3A07515E-7050-4DDA-AFBB-EDDA4F2854E7}" srcOrd="10" destOrd="0" presId="urn:microsoft.com/office/officeart/2005/8/layout/chevron1"/>
    <dgm:cxn modelId="{374AA5B5-96A3-416F-ABDF-F8F628780F0B}" type="presParOf" srcId="{19D11876-6F17-424D-BACB-47A96D3DF1F7}" destId="{8B871D5A-3B86-4F5C-917F-8D2A1E7453BD}" srcOrd="11" destOrd="0" presId="urn:microsoft.com/office/officeart/2005/8/layout/chevron1"/>
    <dgm:cxn modelId="{A33528D1-FAE0-41DD-9521-96D44D85D81D}" type="presParOf" srcId="{19D11876-6F17-424D-BACB-47A96D3DF1F7}" destId="{7662BA69-4BAE-4FDC-9403-FDE2EEB73A5F}" srcOrd="12" destOrd="0" presId="urn:microsoft.com/office/officeart/2005/8/layout/chevron1"/>
    <dgm:cxn modelId="{F2D79608-032C-4E99-82C2-848C881C71CB}" type="presParOf" srcId="{19D11876-6F17-424D-BACB-47A96D3DF1F7}" destId="{DC46FCCB-9CB2-4CF8-97DC-3107152C6FA6}" srcOrd="13" destOrd="0" presId="urn:microsoft.com/office/officeart/2005/8/layout/chevron1"/>
    <dgm:cxn modelId="{614477F8-C5E8-4E2D-8688-3704BDD04FD1}" type="presParOf" srcId="{19D11876-6F17-424D-BACB-47A96D3DF1F7}" destId="{6AA2FB66-E4AC-4BB6-A23B-A128E702F3BD}" srcOrd="14" destOrd="0" presId="urn:microsoft.com/office/officeart/2005/8/layout/chevron1"/>
    <dgm:cxn modelId="{1672A081-5C40-429C-8763-3F9407E7C45A}" type="presParOf" srcId="{19D11876-6F17-424D-BACB-47A96D3DF1F7}" destId="{859FCA16-63AC-4AFC-911B-61CB0DC0F735}" srcOrd="15" destOrd="0" presId="urn:microsoft.com/office/officeart/2005/8/layout/chevron1"/>
    <dgm:cxn modelId="{A062BCF4-138A-4B73-AB7C-E3BE07F13EAC}" type="presParOf" srcId="{19D11876-6F17-424D-BACB-47A96D3DF1F7}" destId="{CC7E943C-5B99-4E6C-A20B-FB7FC34C73F8}" srcOrd="1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046349-62F7-432E-B8F0-E00DDBF13256}" type="doc">
      <dgm:prSet loTypeId="urn:microsoft.com/office/officeart/2005/8/layout/chevron1" loCatId="process" qsTypeId="urn:microsoft.com/office/officeart/2005/8/quickstyle/simple1" qsCatId="simple" csTypeId="urn:microsoft.com/office/officeart/2005/8/colors/accent1_2" csCatId="accent1" phldr="1"/>
      <dgm:spPr/>
    </dgm:pt>
    <dgm:pt modelId="{E1562295-F7B7-4EFF-9135-7EC4AAC899B3}">
      <dgm:prSet phldrT="[Text]" custT="1"/>
      <dgm:spPr/>
      <dgm:t>
        <a:bodyPr/>
        <a:lstStyle/>
        <a:p>
          <a:r>
            <a:rPr lang="en-US" sz="1400" dirty="0"/>
            <a:t>1.Prefill</a:t>
          </a:r>
        </a:p>
      </dgm:t>
    </dgm:pt>
    <dgm:pt modelId="{5BB9F75F-A65B-4F77-A0F8-F47C755CCF29}" type="parTrans" cxnId="{184CB7D9-BB00-4A62-81FE-A9CAA3226A01}">
      <dgm:prSet/>
      <dgm:spPr/>
      <dgm:t>
        <a:bodyPr/>
        <a:lstStyle/>
        <a:p>
          <a:endParaRPr lang="en-US" sz="5400"/>
        </a:p>
      </dgm:t>
    </dgm:pt>
    <dgm:pt modelId="{76D79678-0460-454C-A35F-E923ADD787AA}" type="sibTrans" cxnId="{184CB7D9-BB00-4A62-81FE-A9CAA3226A01}">
      <dgm:prSet/>
      <dgm:spPr/>
      <dgm:t>
        <a:bodyPr/>
        <a:lstStyle/>
        <a:p>
          <a:endParaRPr lang="en-US" sz="5400"/>
        </a:p>
      </dgm:t>
    </dgm:pt>
    <dgm:pt modelId="{E0D30344-939B-4B50-8F94-866DF243B2F7}">
      <dgm:prSet phldrT="[Text]" custT="1"/>
      <dgm:spPr/>
      <dgm:t>
        <a:bodyPr/>
        <a:lstStyle/>
        <a:p>
          <a:r>
            <a:rPr lang="en-US" sz="1400" dirty="0" smtClean="0"/>
            <a:t>Codelists, HCLs (edit, change Identifiers)</a:t>
          </a:r>
          <a:endParaRPr lang="en-US" sz="1400" dirty="0"/>
        </a:p>
      </dgm:t>
    </dgm:pt>
    <dgm:pt modelId="{9D795A23-24D7-4EBE-B923-A3539D159624}" type="parTrans" cxnId="{4FFA3608-BF13-4BCB-B4B2-3F4E8F37812F}">
      <dgm:prSet/>
      <dgm:spPr/>
      <dgm:t>
        <a:bodyPr/>
        <a:lstStyle/>
        <a:p>
          <a:endParaRPr lang="en-US" sz="5400"/>
        </a:p>
      </dgm:t>
    </dgm:pt>
    <dgm:pt modelId="{15F7724E-3207-4719-B034-2158214F3A38}" type="sibTrans" cxnId="{4FFA3608-BF13-4BCB-B4B2-3F4E8F37812F}">
      <dgm:prSet/>
      <dgm:spPr/>
      <dgm:t>
        <a:bodyPr/>
        <a:lstStyle/>
        <a:p>
          <a:endParaRPr lang="en-US" sz="5400"/>
        </a:p>
      </dgm:t>
    </dgm:pt>
    <dgm:pt modelId="{F93CB5D6-FFB9-45DF-85D1-4A43A3B3706E}">
      <dgm:prSet phldrT="[Text]" custT="1"/>
      <dgm:spPr/>
      <dgm:t>
        <a:bodyPr/>
        <a:lstStyle/>
        <a:p>
          <a:r>
            <a:rPr lang="en-US" sz="1400" dirty="0"/>
            <a:t>7.Generate SDMX</a:t>
          </a:r>
        </a:p>
      </dgm:t>
    </dgm:pt>
    <dgm:pt modelId="{D43C181C-4FAC-4F9F-A26C-05BDA1E460FE}" type="parTrans" cxnId="{5559C55A-84FA-4D62-A38D-BB616E5D8D41}">
      <dgm:prSet/>
      <dgm:spPr/>
      <dgm:t>
        <a:bodyPr/>
        <a:lstStyle/>
        <a:p>
          <a:endParaRPr lang="en-US" sz="4800"/>
        </a:p>
      </dgm:t>
    </dgm:pt>
    <dgm:pt modelId="{B8165244-73CB-4D83-A32B-0EED6E6031FA}" type="sibTrans" cxnId="{5559C55A-84FA-4D62-A38D-BB616E5D8D41}">
      <dgm:prSet/>
      <dgm:spPr/>
      <dgm:t>
        <a:bodyPr/>
        <a:lstStyle/>
        <a:p>
          <a:endParaRPr lang="en-US" sz="4800"/>
        </a:p>
      </dgm:t>
    </dgm:pt>
    <dgm:pt modelId="{A156CCBC-2190-4B3B-AA5B-926932676E0A}">
      <dgm:prSet phldrT="[Text]" custT="1"/>
      <dgm:spPr/>
      <dgm:t>
        <a:bodyPr/>
        <a:lstStyle/>
        <a:p>
          <a:r>
            <a:rPr lang="en-US" sz="1400" dirty="0" smtClean="0"/>
            <a:t>Update artefact identifiers </a:t>
          </a:r>
          <a:endParaRPr lang="en-US" sz="1400" dirty="0"/>
        </a:p>
      </dgm:t>
    </dgm:pt>
    <dgm:pt modelId="{40761BE0-8DAF-4C50-BED9-DE52888F05F6}" type="parTrans" cxnId="{42FBC066-9342-419E-9ADB-06F02107ACD6}">
      <dgm:prSet/>
      <dgm:spPr/>
      <dgm:t>
        <a:bodyPr/>
        <a:lstStyle/>
        <a:p>
          <a:endParaRPr lang="en-US" sz="1400"/>
        </a:p>
      </dgm:t>
    </dgm:pt>
    <dgm:pt modelId="{0E370449-3C0D-462F-8E7B-05E873B0397F}" type="sibTrans" cxnId="{42FBC066-9342-419E-9ADB-06F02107ACD6}">
      <dgm:prSet/>
      <dgm:spPr/>
      <dgm:t>
        <a:bodyPr/>
        <a:lstStyle/>
        <a:p>
          <a:endParaRPr lang="en-US" sz="1400"/>
        </a:p>
      </dgm:t>
    </dgm:pt>
    <dgm:pt modelId="{35FCA027-20E0-4C22-8FA3-FCB642C0C051}">
      <dgm:prSet phldrT="[Text]" custT="1"/>
      <dgm:spPr/>
      <dgm:t>
        <a:bodyPr/>
        <a:lstStyle/>
        <a:p>
          <a:r>
            <a:rPr lang="en-US" sz="1400" dirty="0" smtClean="0"/>
            <a:t>DSD (change identifier)</a:t>
          </a:r>
          <a:endParaRPr lang="en-US" sz="1400" dirty="0"/>
        </a:p>
      </dgm:t>
    </dgm:pt>
    <dgm:pt modelId="{3E3B6578-A123-46D4-A0FD-BB258650647E}" type="parTrans" cxnId="{5107774F-7F93-4A2F-BF40-6515B440D504}">
      <dgm:prSet/>
      <dgm:spPr/>
      <dgm:t>
        <a:bodyPr/>
        <a:lstStyle/>
        <a:p>
          <a:endParaRPr lang="en-US" sz="1600"/>
        </a:p>
      </dgm:t>
    </dgm:pt>
    <dgm:pt modelId="{5500A8D2-2DA0-4230-82E7-93E3534670CD}" type="sibTrans" cxnId="{5107774F-7F93-4A2F-BF40-6515B440D504}">
      <dgm:prSet/>
      <dgm:spPr/>
      <dgm:t>
        <a:bodyPr/>
        <a:lstStyle/>
        <a:p>
          <a:endParaRPr lang="en-US" sz="1600"/>
        </a:p>
      </dgm:t>
    </dgm:pt>
    <dgm:pt modelId="{19D11876-6F17-424D-BACB-47A96D3DF1F7}" type="pres">
      <dgm:prSet presAssocID="{F9046349-62F7-432E-B8F0-E00DDBF13256}" presName="Name0" presStyleCnt="0">
        <dgm:presLayoutVars>
          <dgm:dir/>
          <dgm:animLvl val="lvl"/>
          <dgm:resizeHandles val="exact"/>
        </dgm:presLayoutVars>
      </dgm:prSet>
      <dgm:spPr/>
    </dgm:pt>
    <dgm:pt modelId="{898F294B-C69B-4765-8B71-3FCD29A9BD4D}" type="pres">
      <dgm:prSet presAssocID="{E1562295-F7B7-4EFF-9135-7EC4AAC899B3}" presName="parTxOnly" presStyleLbl="node1" presStyleIdx="0" presStyleCnt="5" custScaleX="109726">
        <dgm:presLayoutVars>
          <dgm:chMax val="0"/>
          <dgm:chPref val="0"/>
          <dgm:bulletEnabled val="1"/>
        </dgm:presLayoutVars>
      </dgm:prSet>
      <dgm:spPr/>
      <dgm:t>
        <a:bodyPr/>
        <a:lstStyle/>
        <a:p>
          <a:endParaRPr lang="en-US"/>
        </a:p>
      </dgm:t>
    </dgm:pt>
    <dgm:pt modelId="{B45D67BA-99D6-4D19-A494-EE22F606F710}" type="pres">
      <dgm:prSet presAssocID="{76D79678-0460-454C-A35F-E923ADD787AA}" presName="parTxOnlySpace" presStyleCnt="0"/>
      <dgm:spPr/>
    </dgm:pt>
    <dgm:pt modelId="{3A07515E-7050-4DDA-AFBB-EDDA4F2854E7}" type="pres">
      <dgm:prSet presAssocID="{E0D30344-939B-4B50-8F94-866DF243B2F7}" presName="parTxOnly" presStyleLbl="node1" presStyleIdx="1" presStyleCnt="5">
        <dgm:presLayoutVars>
          <dgm:chMax val="0"/>
          <dgm:chPref val="0"/>
          <dgm:bulletEnabled val="1"/>
        </dgm:presLayoutVars>
      </dgm:prSet>
      <dgm:spPr/>
      <dgm:t>
        <a:bodyPr/>
        <a:lstStyle/>
        <a:p>
          <a:endParaRPr lang="en-US"/>
        </a:p>
      </dgm:t>
    </dgm:pt>
    <dgm:pt modelId="{8B871D5A-3B86-4F5C-917F-8D2A1E7453BD}" type="pres">
      <dgm:prSet presAssocID="{15F7724E-3207-4719-B034-2158214F3A38}" presName="parTxOnlySpace" presStyleCnt="0"/>
      <dgm:spPr/>
    </dgm:pt>
    <dgm:pt modelId="{3BEBA7DE-EE3D-47FE-AA84-5FDC98E37219}" type="pres">
      <dgm:prSet presAssocID="{35FCA027-20E0-4C22-8FA3-FCB642C0C051}" presName="parTxOnly" presStyleLbl="node1" presStyleIdx="2" presStyleCnt="5">
        <dgm:presLayoutVars>
          <dgm:chMax val="0"/>
          <dgm:chPref val="0"/>
          <dgm:bulletEnabled val="1"/>
        </dgm:presLayoutVars>
      </dgm:prSet>
      <dgm:spPr/>
      <dgm:t>
        <a:bodyPr/>
        <a:lstStyle/>
        <a:p>
          <a:endParaRPr lang="en-US"/>
        </a:p>
      </dgm:t>
    </dgm:pt>
    <dgm:pt modelId="{9C0C5E4C-AEE6-45F6-AAA8-2A5B826268E2}" type="pres">
      <dgm:prSet presAssocID="{5500A8D2-2DA0-4230-82E7-93E3534670CD}" presName="parTxOnlySpace" presStyleCnt="0"/>
      <dgm:spPr/>
    </dgm:pt>
    <dgm:pt modelId="{D38AA053-A835-4969-B8C4-D06D038D399B}" type="pres">
      <dgm:prSet presAssocID="{A156CCBC-2190-4B3B-AA5B-926932676E0A}" presName="parTxOnly" presStyleLbl="node1" presStyleIdx="3" presStyleCnt="5">
        <dgm:presLayoutVars>
          <dgm:chMax val="0"/>
          <dgm:chPref val="0"/>
          <dgm:bulletEnabled val="1"/>
        </dgm:presLayoutVars>
      </dgm:prSet>
      <dgm:spPr/>
      <dgm:t>
        <a:bodyPr/>
        <a:lstStyle/>
        <a:p>
          <a:endParaRPr lang="en-US"/>
        </a:p>
      </dgm:t>
    </dgm:pt>
    <dgm:pt modelId="{9D88053C-FB7B-410C-94A4-A8190A3C50C1}" type="pres">
      <dgm:prSet presAssocID="{0E370449-3C0D-462F-8E7B-05E873B0397F}" presName="parTxOnlySpace" presStyleCnt="0"/>
      <dgm:spPr/>
    </dgm:pt>
    <dgm:pt modelId="{CC7E943C-5B99-4E6C-A20B-FB7FC34C73F8}" type="pres">
      <dgm:prSet presAssocID="{F93CB5D6-FFB9-45DF-85D1-4A43A3B3706E}" presName="parTxOnly" presStyleLbl="node1" presStyleIdx="4" presStyleCnt="5">
        <dgm:presLayoutVars>
          <dgm:chMax val="0"/>
          <dgm:chPref val="0"/>
          <dgm:bulletEnabled val="1"/>
        </dgm:presLayoutVars>
      </dgm:prSet>
      <dgm:spPr/>
      <dgm:t>
        <a:bodyPr/>
        <a:lstStyle/>
        <a:p>
          <a:endParaRPr lang="en-US"/>
        </a:p>
      </dgm:t>
    </dgm:pt>
  </dgm:ptLst>
  <dgm:cxnLst>
    <dgm:cxn modelId="{184CB7D9-BB00-4A62-81FE-A9CAA3226A01}" srcId="{F9046349-62F7-432E-B8F0-E00DDBF13256}" destId="{E1562295-F7B7-4EFF-9135-7EC4AAC899B3}" srcOrd="0" destOrd="0" parTransId="{5BB9F75F-A65B-4F77-A0F8-F47C755CCF29}" sibTransId="{76D79678-0460-454C-A35F-E923ADD787AA}"/>
    <dgm:cxn modelId="{09226881-8F0D-4A9F-A507-BAD659FB3B65}" type="presOf" srcId="{F93CB5D6-FFB9-45DF-85D1-4A43A3B3706E}" destId="{CC7E943C-5B99-4E6C-A20B-FB7FC34C73F8}" srcOrd="0" destOrd="0" presId="urn:microsoft.com/office/officeart/2005/8/layout/chevron1"/>
    <dgm:cxn modelId="{F2B4CFE0-1F00-485D-A0F6-2AE0BD5E1ABD}" type="presOf" srcId="{A156CCBC-2190-4B3B-AA5B-926932676E0A}" destId="{D38AA053-A835-4969-B8C4-D06D038D399B}" srcOrd="0" destOrd="0" presId="urn:microsoft.com/office/officeart/2005/8/layout/chevron1"/>
    <dgm:cxn modelId="{5107774F-7F93-4A2F-BF40-6515B440D504}" srcId="{F9046349-62F7-432E-B8F0-E00DDBF13256}" destId="{35FCA027-20E0-4C22-8FA3-FCB642C0C051}" srcOrd="2" destOrd="0" parTransId="{3E3B6578-A123-46D4-A0FD-BB258650647E}" sibTransId="{5500A8D2-2DA0-4230-82E7-93E3534670CD}"/>
    <dgm:cxn modelId="{723FE56F-FFB7-488B-8D74-3B8AE71E0CC8}" type="presOf" srcId="{35FCA027-20E0-4C22-8FA3-FCB642C0C051}" destId="{3BEBA7DE-EE3D-47FE-AA84-5FDC98E37219}" srcOrd="0" destOrd="0" presId="urn:microsoft.com/office/officeart/2005/8/layout/chevron1"/>
    <dgm:cxn modelId="{42FBC066-9342-419E-9ADB-06F02107ACD6}" srcId="{F9046349-62F7-432E-B8F0-E00DDBF13256}" destId="{A156CCBC-2190-4B3B-AA5B-926932676E0A}" srcOrd="3" destOrd="0" parTransId="{40761BE0-8DAF-4C50-BED9-DE52888F05F6}" sibTransId="{0E370449-3C0D-462F-8E7B-05E873B0397F}"/>
    <dgm:cxn modelId="{5559C55A-84FA-4D62-A38D-BB616E5D8D41}" srcId="{F9046349-62F7-432E-B8F0-E00DDBF13256}" destId="{F93CB5D6-FFB9-45DF-85D1-4A43A3B3706E}" srcOrd="4" destOrd="0" parTransId="{D43C181C-4FAC-4F9F-A26C-05BDA1E460FE}" sibTransId="{B8165244-73CB-4D83-A32B-0EED6E6031FA}"/>
    <dgm:cxn modelId="{0E0BF7C9-179E-45AA-A0D2-32E71F430749}" type="presOf" srcId="{F9046349-62F7-432E-B8F0-E00DDBF13256}" destId="{19D11876-6F17-424D-BACB-47A96D3DF1F7}" srcOrd="0" destOrd="0" presId="urn:microsoft.com/office/officeart/2005/8/layout/chevron1"/>
    <dgm:cxn modelId="{EF260A53-4FF6-42EC-AC94-ECA90AB8A5D2}" type="presOf" srcId="{E0D30344-939B-4B50-8F94-866DF243B2F7}" destId="{3A07515E-7050-4DDA-AFBB-EDDA4F2854E7}" srcOrd="0" destOrd="0" presId="urn:microsoft.com/office/officeart/2005/8/layout/chevron1"/>
    <dgm:cxn modelId="{83C6E31D-DA29-4107-B0C8-30554155D151}" type="presOf" srcId="{E1562295-F7B7-4EFF-9135-7EC4AAC899B3}" destId="{898F294B-C69B-4765-8B71-3FCD29A9BD4D}" srcOrd="0" destOrd="0" presId="urn:microsoft.com/office/officeart/2005/8/layout/chevron1"/>
    <dgm:cxn modelId="{4FFA3608-BF13-4BCB-B4B2-3F4E8F37812F}" srcId="{F9046349-62F7-432E-B8F0-E00DDBF13256}" destId="{E0D30344-939B-4B50-8F94-866DF243B2F7}" srcOrd="1" destOrd="0" parTransId="{9D795A23-24D7-4EBE-B923-A3539D159624}" sibTransId="{15F7724E-3207-4719-B034-2158214F3A38}"/>
    <dgm:cxn modelId="{14E8AD83-3514-401E-B9BC-39BFF80D95AF}" type="presParOf" srcId="{19D11876-6F17-424D-BACB-47A96D3DF1F7}" destId="{898F294B-C69B-4765-8B71-3FCD29A9BD4D}" srcOrd="0" destOrd="0" presId="urn:microsoft.com/office/officeart/2005/8/layout/chevron1"/>
    <dgm:cxn modelId="{3E898130-8526-462C-BE45-CA515C7833BC}" type="presParOf" srcId="{19D11876-6F17-424D-BACB-47A96D3DF1F7}" destId="{B45D67BA-99D6-4D19-A494-EE22F606F710}" srcOrd="1" destOrd="0" presId="urn:microsoft.com/office/officeart/2005/8/layout/chevron1"/>
    <dgm:cxn modelId="{B5D02B94-F7EC-4AEA-9BDE-7BD120167CFA}" type="presParOf" srcId="{19D11876-6F17-424D-BACB-47A96D3DF1F7}" destId="{3A07515E-7050-4DDA-AFBB-EDDA4F2854E7}" srcOrd="2" destOrd="0" presId="urn:microsoft.com/office/officeart/2005/8/layout/chevron1"/>
    <dgm:cxn modelId="{374AA5B5-96A3-416F-ABDF-F8F628780F0B}" type="presParOf" srcId="{19D11876-6F17-424D-BACB-47A96D3DF1F7}" destId="{8B871D5A-3B86-4F5C-917F-8D2A1E7453BD}" srcOrd="3" destOrd="0" presId="urn:microsoft.com/office/officeart/2005/8/layout/chevron1"/>
    <dgm:cxn modelId="{1F8A9317-6AF3-40A4-BD3E-A4252D79E047}" type="presParOf" srcId="{19D11876-6F17-424D-BACB-47A96D3DF1F7}" destId="{3BEBA7DE-EE3D-47FE-AA84-5FDC98E37219}" srcOrd="4" destOrd="0" presId="urn:microsoft.com/office/officeart/2005/8/layout/chevron1"/>
    <dgm:cxn modelId="{13CA4D4D-CB58-4BC6-AAB9-16BAA1E0E937}" type="presParOf" srcId="{19D11876-6F17-424D-BACB-47A96D3DF1F7}" destId="{9C0C5E4C-AEE6-45F6-AAA8-2A5B826268E2}" srcOrd="5" destOrd="0" presId="urn:microsoft.com/office/officeart/2005/8/layout/chevron1"/>
    <dgm:cxn modelId="{5BCAFA92-44B4-4B96-A3BA-8F7EB5878ADA}" type="presParOf" srcId="{19D11876-6F17-424D-BACB-47A96D3DF1F7}" destId="{D38AA053-A835-4969-B8C4-D06D038D399B}" srcOrd="6" destOrd="0" presId="urn:microsoft.com/office/officeart/2005/8/layout/chevron1"/>
    <dgm:cxn modelId="{98151455-B96B-444F-8B8F-24482C0F8088}" type="presParOf" srcId="{19D11876-6F17-424D-BACB-47A96D3DF1F7}" destId="{9D88053C-FB7B-410C-94A4-A8190A3C50C1}" srcOrd="7" destOrd="0" presId="urn:microsoft.com/office/officeart/2005/8/layout/chevron1"/>
    <dgm:cxn modelId="{A062BCF4-138A-4B73-AB7C-E3BE07F13EAC}" type="presParOf" srcId="{19D11876-6F17-424D-BACB-47A96D3DF1F7}" destId="{CC7E943C-5B99-4E6C-A20B-FB7FC34C73F8}"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046349-62F7-432E-B8F0-E00DDBF13256}" type="doc">
      <dgm:prSet loTypeId="urn:microsoft.com/office/officeart/2005/8/layout/chevron1" loCatId="process" qsTypeId="urn:microsoft.com/office/officeart/2005/8/quickstyle/simple1" qsCatId="simple" csTypeId="urn:microsoft.com/office/officeart/2005/8/colors/accent1_2" csCatId="accent1" phldr="1"/>
      <dgm:spPr/>
    </dgm:pt>
    <dgm:pt modelId="{E1562295-F7B7-4EFF-9135-7EC4AAC899B3}">
      <dgm:prSet phldrT="[Text]" custT="1"/>
      <dgm:spPr/>
      <dgm:t>
        <a:bodyPr/>
        <a:lstStyle/>
        <a:p>
          <a:r>
            <a:rPr lang="en-US" sz="2400" dirty="0"/>
            <a:t>1.Prefill</a:t>
          </a:r>
        </a:p>
      </dgm:t>
    </dgm:pt>
    <dgm:pt modelId="{5BB9F75F-A65B-4F77-A0F8-F47C755CCF29}" type="parTrans" cxnId="{184CB7D9-BB00-4A62-81FE-A9CAA3226A01}">
      <dgm:prSet/>
      <dgm:spPr/>
      <dgm:t>
        <a:bodyPr/>
        <a:lstStyle/>
        <a:p>
          <a:endParaRPr lang="en-US" sz="6600"/>
        </a:p>
      </dgm:t>
    </dgm:pt>
    <dgm:pt modelId="{76D79678-0460-454C-A35F-E923ADD787AA}" type="sibTrans" cxnId="{184CB7D9-BB00-4A62-81FE-A9CAA3226A01}">
      <dgm:prSet/>
      <dgm:spPr/>
      <dgm:t>
        <a:bodyPr/>
        <a:lstStyle/>
        <a:p>
          <a:endParaRPr lang="en-US" sz="6600"/>
        </a:p>
      </dgm:t>
    </dgm:pt>
    <dgm:pt modelId="{E0D30344-939B-4B50-8F94-866DF243B2F7}">
      <dgm:prSet phldrT="[Text]" custT="1"/>
      <dgm:spPr/>
      <dgm:t>
        <a:bodyPr/>
        <a:lstStyle/>
        <a:p>
          <a:r>
            <a:rPr lang="en-US" sz="2400" dirty="0" err="1" smtClean="0"/>
            <a:t>Codelists</a:t>
          </a:r>
          <a:r>
            <a:rPr lang="en-US" sz="2400" dirty="0" smtClean="0"/>
            <a:t> (edit)</a:t>
          </a:r>
          <a:endParaRPr lang="en-US" sz="2400" dirty="0"/>
        </a:p>
      </dgm:t>
    </dgm:pt>
    <dgm:pt modelId="{9D795A23-24D7-4EBE-B923-A3539D159624}" type="parTrans" cxnId="{4FFA3608-BF13-4BCB-B4B2-3F4E8F37812F}">
      <dgm:prSet/>
      <dgm:spPr/>
      <dgm:t>
        <a:bodyPr/>
        <a:lstStyle/>
        <a:p>
          <a:endParaRPr lang="en-US" sz="6600"/>
        </a:p>
      </dgm:t>
    </dgm:pt>
    <dgm:pt modelId="{15F7724E-3207-4719-B034-2158214F3A38}" type="sibTrans" cxnId="{4FFA3608-BF13-4BCB-B4B2-3F4E8F37812F}">
      <dgm:prSet/>
      <dgm:spPr/>
      <dgm:t>
        <a:bodyPr/>
        <a:lstStyle/>
        <a:p>
          <a:endParaRPr lang="en-US" sz="6600"/>
        </a:p>
      </dgm:t>
    </dgm:pt>
    <dgm:pt modelId="{F93CB5D6-FFB9-45DF-85D1-4A43A3B3706E}">
      <dgm:prSet phldrT="[Text]" custT="1"/>
      <dgm:spPr/>
      <dgm:t>
        <a:bodyPr/>
        <a:lstStyle/>
        <a:p>
          <a:r>
            <a:rPr lang="en-US" sz="2400" dirty="0"/>
            <a:t>7.Generate SDMX</a:t>
          </a:r>
        </a:p>
      </dgm:t>
    </dgm:pt>
    <dgm:pt modelId="{D43C181C-4FAC-4F9F-A26C-05BDA1E460FE}" type="parTrans" cxnId="{5559C55A-84FA-4D62-A38D-BB616E5D8D41}">
      <dgm:prSet/>
      <dgm:spPr/>
      <dgm:t>
        <a:bodyPr/>
        <a:lstStyle/>
        <a:p>
          <a:endParaRPr lang="en-US" sz="6000"/>
        </a:p>
      </dgm:t>
    </dgm:pt>
    <dgm:pt modelId="{B8165244-73CB-4D83-A32B-0EED6E6031FA}" type="sibTrans" cxnId="{5559C55A-84FA-4D62-A38D-BB616E5D8D41}">
      <dgm:prSet/>
      <dgm:spPr/>
      <dgm:t>
        <a:bodyPr/>
        <a:lstStyle/>
        <a:p>
          <a:endParaRPr lang="en-US" sz="6000"/>
        </a:p>
      </dgm:t>
    </dgm:pt>
    <dgm:pt modelId="{78E4B68F-2F37-4C5A-920D-91D3E9F72FEE}">
      <dgm:prSet phldrT="[Text]" custT="1"/>
      <dgm:spPr/>
      <dgm:t>
        <a:bodyPr/>
        <a:lstStyle/>
        <a:p>
          <a:r>
            <a:rPr lang="en-US" sz="2400" dirty="0" smtClean="0"/>
            <a:t>Check HCLs</a:t>
          </a:r>
          <a:endParaRPr lang="en-US" sz="2400" dirty="0"/>
        </a:p>
      </dgm:t>
    </dgm:pt>
    <dgm:pt modelId="{F924B1C1-7BB0-48F6-9103-030FCCB5DE1E}" type="parTrans" cxnId="{67DE4AEF-3D86-4DFE-A3C3-D3BF16A622A9}">
      <dgm:prSet/>
      <dgm:spPr/>
      <dgm:t>
        <a:bodyPr/>
        <a:lstStyle/>
        <a:p>
          <a:endParaRPr lang="en-US"/>
        </a:p>
      </dgm:t>
    </dgm:pt>
    <dgm:pt modelId="{7BA046DD-21A1-49D9-BC34-C3D52C4E87B7}" type="sibTrans" cxnId="{67DE4AEF-3D86-4DFE-A3C3-D3BF16A622A9}">
      <dgm:prSet/>
      <dgm:spPr/>
      <dgm:t>
        <a:bodyPr/>
        <a:lstStyle/>
        <a:p>
          <a:endParaRPr lang="en-US"/>
        </a:p>
      </dgm:t>
    </dgm:pt>
    <dgm:pt modelId="{19D11876-6F17-424D-BACB-47A96D3DF1F7}" type="pres">
      <dgm:prSet presAssocID="{F9046349-62F7-432E-B8F0-E00DDBF13256}" presName="Name0" presStyleCnt="0">
        <dgm:presLayoutVars>
          <dgm:dir/>
          <dgm:animLvl val="lvl"/>
          <dgm:resizeHandles val="exact"/>
        </dgm:presLayoutVars>
      </dgm:prSet>
      <dgm:spPr/>
    </dgm:pt>
    <dgm:pt modelId="{898F294B-C69B-4765-8B71-3FCD29A9BD4D}" type="pres">
      <dgm:prSet presAssocID="{E1562295-F7B7-4EFF-9135-7EC4AAC899B3}" presName="parTxOnly" presStyleLbl="node1" presStyleIdx="0" presStyleCnt="4" custScaleX="109726">
        <dgm:presLayoutVars>
          <dgm:chMax val="0"/>
          <dgm:chPref val="0"/>
          <dgm:bulletEnabled val="1"/>
        </dgm:presLayoutVars>
      </dgm:prSet>
      <dgm:spPr/>
      <dgm:t>
        <a:bodyPr/>
        <a:lstStyle/>
        <a:p>
          <a:endParaRPr lang="en-US"/>
        </a:p>
      </dgm:t>
    </dgm:pt>
    <dgm:pt modelId="{B45D67BA-99D6-4D19-A494-EE22F606F710}" type="pres">
      <dgm:prSet presAssocID="{76D79678-0460-454C-A35F-E923ADD787AA}" presName="parTxOnlySpace" presStyleCnt="0"/>
      <dgm:spPr/>
    </dgm:pt>
    <dgm:pt modelId="{3A07515E-7050-4DDA-AFBB-EDDA4F2854E7}" type="pres">
      <dgm:prSet presAssocID="{E0D30344-939B-4B50-8F94-866DF243B2F7}" presName="parTxOnly" presStyleLbl="node1" presStyleIdx="1" presStyleCnt="4">
        <dgm:presLayoutVars>
          <dgm:chMax val="0"/>
          <dgm:chPref val="0"/>
          <dgm:bulletEnabled val="1"/>
        </dgm:presLayoutVars>
      </dgm:prSet>
      <dgm:spPr/>
      <dgm:t>
        <a:bodyPr/>
        <a:lstStyle/>
        <a:p>
          <a:endParaRPr lang="en-US"/>
        </a:p>
      </dgm:t>
    </dgm:pt>
    <dgm:pt modelId="{8B871D5A-3B86-4F5C-917F-8D2A1E7453BD}" type="pres">
      <dgm:prSet presAssocID="{15F7724E-3207-4719-B034-2158214F3A38}" presName="parTxOnlySpace" presStyleCnt="0"/>
      <dgm:spPr/>
    </dgm:pt>
    <dgm:pt modelId="{39F9E2CE-10AF-4199-A9E3-F36F19D5ADDB}" type="pres">
      <dgm:prSet presAssocID="{78E4B68F-2F37-4C5A-920D-91D3E9F72FEE}" presName="parTxOnly" presStyleLbl="node1" presStyleIdx="2" presStyleCnt="4">
        <dgm:presLayoutVars>
          <dgm:chMax val="0"/>
          <dgm:chPref val="0"/>
          <dgm:bulletEnabled val="1"/>
        </dgm:presLayoutVars>
      </dgm:prSet>
      <dgm:spPr/>
      <dgm:t>
        <a:bodyPr/>
        <a:lstStyle/>
        <a:p>
          <a:endParaRPr lang="en-US"/>
        </a:p>
      </dgm:t>
    </dgm:pt>
    <dgm:pt modelId="{3CA57F67-48D3-40BF-BF21-BFA0AF4AAAC8}" type="pres">
      <dgm:prSet presAssocID="{7BA046DD-21A1-49D9-BC34-C3D52C4E87B7}" presName="parTxOnlySpace" presStyleCnt="0"/>
      <dgm:spPr/>
    </dgm:pt>
    <dgm:pt modelId="{CC7E943C-5B99-4E6C-A20B-FB7FC34C73F8}" type="pres">
      <dgm:prSet presAssocID="{F93CB5D6-FFB9-45DF-85D1-4A43A3B3706E}" presName="parTxOnly" presStyleLbl="node1" presStyleIdx="3" presStyleCnt="4">
        <dgm:presLayoutVars>
          <dgm:chMax val="0"/>
          <dgm:chPref val="0"/>
          <dgm:bulletEnabled val="1"/>
        </dgm:presLayoutVars>
      </dgm:prSet>
      <dgm:spPr/>
      <dgm:t>
        <a:bodyPr/>
        <a:lstStyle/>
        <a:p>
          <a:endParaRPr lang="en-US"/>
        </a:p>
      </dgm:t>
    </dgm:pt>
  </dgm:ptLst>
  <dgm:cxnLst>
    <dgm:cxn modelId="{184CB7D9-BB00-4A62-81FE-A9CAA3226A01}" srcId="{F9046349-62F7-432E-B8F0-E00DDBF13256}" destId="{E1562295-F7B7-4EFF-9135-7EC4AAC899B3}" srcOrd="0" destOrd="0" parTransId="{5BB9F75F-A65B-4F77-A0F8-F47C755CCF29}" sibTransId="{76D79678-0460-454C-A35F-E923ADD787AA}"/>
    <dgm:cxn modelId="{09226881-8F0D-4A9F-A507-BAD659FB3B65}" type="presOf" srcId="{F93CB5D6-FFB9-45DF-85D1-4A43A3B3706E}" destId="{CC7E943C-5B99-4E6C-A20B-FB7FC34C73F8}" srcOrd="0" destOrd="0" presId="urn:microsoft.com/office/officeart/2005/8/layout/chevron1"/>
    <dgm:cxn modelId="{5559C55A-84FA-4D62-A38D-BB616E5D8D41}" srcId="{F9046349-62F7-432E-B8F0-E00DDBF13256}" destId="{F93CB5D6-FFB9-45DF-85D1-4A43A3B3706E}" srcOrd="3" destOrd="0" parTransId="{D43C181C-4FAC-4F9F-A26C-05BDA1E460FE}" sibTransId="{B8165244-73CB-4D83-A32B-0EED6E6031FA}"/>
    <dgm:cxn modelId="{0E0BF7C9-179E-45AA-A0D2-32E71F430749}" type="presOf" srcId="{F9046349-62F7-432E-B8F0-E00DDBF13256}" destId="{19D11876-6F17-424D-BACB-47A96D3DF1F7}" srcOrd="0" destOrd="0" presId="urn:microsoft.com/office/officeart/2005/8/layout/chevron1"/>
    <dgm:cxn modelId="{84A86C99-E48F-4E1E-8661-01E072BE9419}" type="presOf" srcId="{78E4B68F-2F37-4C5A-920D-91D3E9F72FEE}" destId="{39F9E2CE-10AF-4199-A9E3-F36F19D5ADDB}" srcOrd="0" destOrd="0" presId="urn:microsoft.com/office/officeart/2005/8/layout/chevron1"/>
    <dgm:cxn modelId="{EF260A53-4FF6-42EC-AC94-ECA90AB8A5D2}" type="presOf" srcId="{E0D30344-939B-4B50-8F94-866DF243B2F7}" destId="{3A07515E-7050-4DDA-AFBB-EDDA4F2854E7}" srcOrd="0" destOrd="0" presId="urn:microsoft.com/office/officeart/2005/8/layout/chevron1"/>
    <dgm:cxn modelId="{83C6E31D-DA29-4107-B0C8-30554155D151}" type="presOf" srcId="{E1562295-F7B7-4EFF-9135-7EC4AAC899B3}" destId="{898F294B-C69B-4765-8B71-3FCD29A9BD4D}" srcOrd="0" destOrd="0" presId="urn:microsoft.com/office/officeart/2005/8/layout/chevron1"/>
    <dgm:cxn modelId="{67DE4AEF-3D86-4DFE-A3C3-D3BF16A622A9}" srcId="{F9046349-62F7-432E-B8F0-E00DDBF13256}" destId="{78E4B68F-2F37-4C5A-920D-91D3E9F72FEE}" srcOrd="2" destOrd="0" parTransId="{F924B1C1-7BB0-48F6-9103-030FCCB5DE1E}" sibTransId="{7BA046DD-21A1-49D9-BC34-C3D52C4E87B7}"/>
    <dgm:cxn modelId="{4FFA3608-BF13-4BCB-B4B2-3F4E8F37812F}" srcId="{F9046349-62F7-432E-B8F0-E00DDBF13256}" destId="{E0D30344-939B-4B50-8F94-866DF243B2F7}" srcOrd="1" destOrd="0" parTransId="{9D795A23-24D7-4EBE-B923-A3539D159624}" sibTransId="{15F7724E-3207-4719-B034-2158214F3A38}"/>
    <dgm:cxn modelId="{14E8AD83-3514-401E-B9BC-39BFF80D95AF}" type="presParOf" srcId="{19D11876-6F17-424D-BACB-47A96D3DF1F7}" destId="{898F294B-C69B-4765-8B71-3FCD29A9BD4D}" srcOrd="0" destOrd="0" presId="urn:microsoft.com/office/officeart/2005/8/layout/chevron1"/>
    <dgm:cxn modelId="{3E898130-8526-462C-BE45-CA515C7833BC}" type="presParOf" srcId="{19D11876-6F17-424D-BACB-47A96D3DF1F7}" destId="{B45D67BA-99D6-4D19-A494-EE22F606F710}" srcOrd="1" destOrd="0" presId="urn:microsoft.com/office/officeart/2005/8/layout/chevron1"/>
    <dgm:cxn modelId="{B5D02B94-F7EC-4AEA-9BDE-7BD120167CFA}" type="presParOf" srcId="{19D11876-6F17-424D-BACB-47A96D3DF1F7}" destId="{3A07515E-7050-4DDA-AFBB-EDDA4F2854E7}" srcOrd="2" destOrd="0" presId="urn:microsoft.com/office/officeart/2005/8/layout/chevron1"/>
    <dgm:cxn modelId="{374AA5B5-96A3-416F-ABDF-F8F628780F0B}" type="presParOf" srcId="{19D11876-6F17-424D-BACB-47A96D3DF1F7}" destId="{8B871D5A-3B86-4F5C-917F-8D2A1E7453BD}" srcOrd="3" destOrd="0" presId="urn:microsoft.com/office/officeart/2005/8/layout/chevron1"/>
    <dgm:cxn modelId="{BB67577B-E9F7-4952-9692-EA8DBCEF0AA0}" type="presParOf" srcId="{19D11876-6F17-424D-BACB-47A96D3DF1F7}" destId="{39F9E2CE-10AF-4199-A9E3-F36F19D5ADDB}" srcOrd="4" destOrd="0" presId="urn:microsoft.com/office/officeart/2005/8/layout/chevron1"/>
    <dgm:cxn modelId="{D9694B30-91B5-4377-83AC-0BB1E16F6BD6}" type="presParOf" srcId="{19D11876-6F17-424D-BACB-47A96D3DF1F7}" destId="{3CA57F67-48D3-40BF-BF21-BFA0AF4AAAC8}" srcOrd="5" destOrd="0" presId="urn:microsoft.com/office/officeart/2005/8/layout/chevron1"/>
    <dgm:cxn modelId="{A062BCF4-138A-4B73-AB7C-E3BE07F13EAC}" type="presParOf" srcId="{19D11876-6F17-424D-BACB-47A96D3DF1F7}" destId="{CC7E943C-5B99-4E6C-A20B-FB7FC34C73F8}"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F150F-0411-49DD-8AC7-13B69B973642}">
      <dsp:nvSpPr>
        <dsp:cNvPr id="0" name=""/>
        <dsp:cNvSpPr/>
      </dsp:nvSpPr>
      <dsp:spPr>
        <a:xfrm>
          <a:off x="3207" y="0"/>
          <a:ext cx="3908154" cy="9975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Copy </a:t>
          </a:r>
          <a:r>
            <a:rPr lang="en-US" sz="2400" b="1" kern="1200" dirty="0" smtClean="0"/>
            <a:t>New CL Template </a:t>
          </a:r>
          <a:r>
            <a:rPr lang="en-US" sz="2400" b="0" kern="1200" dirty="0" smtClean="0"/>
            <a:t>for each Codelist</a:t>
          </a:r>
          <a:endParaRPr lang="en-US" sz="2400" b="0" kern="1200" dirty="0"/>
        </a:p>
      </dsp:txBody>
      <dsp:txXfrm>
        <a:off x="501970" y="0"/>
        <a:ext cx="2910628" cy="997526"/>
      </dsp:txXfrm>
    </dsp:sp>
    <dsp:sp modelId="{3A07515E-7050-4DDA-AFBB-EDDA4F2854E7}">
      <dsp:nvSpPr>
        <dsp:cNvPr id="0" name=""/>
        <dsp:cNvSpPr/>
      </dsp:nvSpPr>
      <dsp:spPr>
        <a:xfrm>
          <a:off x="3520546" y="0"/>
          <a:ext cx="3908154" cy="9975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Fill </a:t>
          </a:r>
          <a:r>
            <a:rPr lang="en-US" sz="2400" kern="1200" dirty="0" err="1" smtClean="0"/>
            <a:t>Codelists</a:t>
          </a:r>
          <a:endParaRPr lang="en-US" sz="2400" kern="1200" dirty="0"/>
        </a:p>
      </dsp:txBody>
      <dsp:txXfrm>
        <a:off x="4019309" y="0"/>
        <a:ext cx="2910628" cy="997526"/>
      </dsp:txXfrm>
    </dsp:sp>
    <dsp:sp modelId="{CC7E943C-5B99-4E6C-A20B-FB7FC34C73F8}">
      <dsp:nvSpPr>
        <dsp:cNvPr id="0" name=""/>
        <dsp:cNvSpPr/>
      </dsp:nvSpPr>
      <dsp:spPr>
        <a:xfrm>
          <a:off x="6907993" y="0"/>
          <a:ext cx="3908154" cy="9975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7.Generate </a:t>
          </a:r>
          <a:r>
            <a:rPr lang="en-US" sz="2400" kern="1200" dirty="0" smtClean="0"/>
            <a:t>SDMX (</a:t>
          </a:r>
          <a:r>
            <a:rPr lang="en-US" sz="2400" kern="1200" dirty="0" err="1" smtClean="0"/>
            <a:t>Codelists</a:t>
          </a:r>
          <a:r>
            <a:rPr lang="en-US" sz="2400" kern="1200" dirty="0" smtClean="0"/>
            <a:t>)</a:t>
          </a:r>
          <a:endParaRPr lang="en-US" sz="2400" kern="1200" dirty="0"/>
        </a:p>
      </dsp:txBody>
      <dsp:txXfrm>
        <a:off x="7406756" y="0"/>
        <a:ext cx="2910628" cy="9975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F150F-0411-49DD-8AC7-13B69B973642}">
      <dsp:nvSpPr>
        <dsp:cNvPr id="0" name=""/>
        <dsp:cNvSpPr/>
      </dsp:nvSpPr>
      <dsp:spPr>
        <a:xfrm>
          <a:off x="3207" y="0"/>
          <a:ext cx="3908154" cy="9975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Copy </a:t>
          </a:r>
          <a:r>
            <a:rPr lang="en-US" sz="2400" b="1" kern="1200" dirty="0" smtClean="0"/>
            <a:t>New HCL Template </a:t>
          </a:r>
          <a:r>
            <a:rPr lang="en-US" sz="2400" b="0" kern="1200" dirty="0" smtClean="0"/>
            <a:t>for each Codelist</a:t>
          </a:r>
          <a:endParaRPr lang="en-US" sz="2400" b="0" kern="1200" dirty="0"/>
        </a:p>
      </dsp:txBody>
      <dsp:txXfrm>
        <a:off x="501970" y="0"/>
        <a:ext cx="2910628" cy="997526"/>
      </dsp:txXfrm>
    </dsp:sp>
    <dsp:sp modelId="{3A07515E-7050-4DDA-AFBB-EDDA4F2854E7}">
      <dsp:nvSpPr>
        <dsp:cNvPr id="0" name=""/>
        <dsp:cNvSpPr/>
      </dsp:nvSpPr>
      <dsp:spPr>
        <a:xfrm>
          <a:off x="3437420" y="0"/>
          <a:ext cx="3908154" cy="9975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Fill Hierarchical Codelists</a:t>
          </a:r>
          <a:endParaRPr lang="en-US" sz="2400" kern="1200" dirty="0"/>
        </a:p>
      </dsp:txBody>
      <dsp:txXfrm>
        <a:off x="3936183" y="0"/>
        <a:ext cx="2910628" cy="997526"/>
      </dsp:txXfrm>
    </dsp:sp>
    <dsp:sp modelId="{CC7E943C-5B99-4E6C-A20B-FB7FC34C73F8}">
      <dsp:nvSpPr>
        <dsp:cNvPr id="0" name=""/>
        <dsp:cNvSpPr/>
      </dsp:nvSpPr>
      <dsp:spPr>
        <a:xfrm>
          <a:off x="6907993" y="0"/>
          <a:ext cx="3908154" cy="99752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7.Generate </a:t>
          </a:r>
          <a:r>
            <a:rPr lang="en-US" sz="2400" kern="1200" dirty="0" smtClean="0"/>
            <a:t>SDMX (HCLs)</a:t>
          </a:r>
          <a:endParaRPr lang="en-US" sz="2400" kern="1200" dirty="0"/>
        </a:p>
      </dsp:txBody>
      <dsp:txXfrm>
        <a:off x="7406756" y="0"/>
        <a:ext cx="2910628" cy="9975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F294B-C69B-4765-8B71-3FCD29A9BD4D}">
      <dsp:nvSpPr>
        <dsp:cNvPr id="0" name=""/>
        <dsp:cNvSpPr/>
      </dsp:nvSpPr>
      <dsp:spPr>
        <a:xfrm>
          <a:off x="1740" y="875002"/>
          <a:ext cx="1447508" cy="527680"/>
        </a:xfrm>
        <a:prstGeom prst="chevron">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a:t>2.Decompose indicators</a:t>
          </a:r>
        </a:p>
      </dsp:txBody>
      <dsp:txXfrm>
        <a:off x="265580" y="875002"/>
        <a:ext cx="919828" cy="527680"/>
      </dsp:txXfrm>
    </dsp:sp>
    <dsp:sp modelId="{15A22A56-27F4-49E6-811F-765CDBF66437}">
      <dsp:nvSpPr>
        <dsp:cNvPr id="0" name=""/>
        <dsp:cNvSpPr/>
      </dsp:nvSpPr>
      <dsp:spPr>
        <a:xfrm>
          <a:off x="1317328"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a:t>3.Concept Scheme</a:t>
          </a:r>
        </a:p>
      </dsp:txBody>
      <dsp:txXfrm>
        <a:off x="1581168" y="875002"/>
        <a:ext cx="791522" cy="527680"/>
      </dsp:txXfrm>
    </dsp:sp>
    <dsp:sp modelId="{70AA1FA7-D9C0-469C-A8F4-479E3B1B0DAE}">
      <dsp:nvSpPr>
        <dsp:cNvPr id="0" name=""/>
        <dsp:cNvSpPr/>
      </dsp:nvSpPr>
      <dsp:spPr>
        <a:xfrm>
          <a:off x="2504610"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a:t>4.DSD-Concept Matrix</a:t>
          </a:r>
        </a:p>
      </dsp:txBody>
      <dsp:txXfrm>
        <a:off x="2768450" y="875002"/>
        <a:ext cx="791522" cy="527680"/>
      </dsp:txXfrm>
    </dsp:sp>
    <dsp:sp modelId="{871D47C1-8C4F-47D0-BD4A-A1F1F552FCDB}">
      <dsp:nvSpPr>
        <dsp:cNvPr id="0" name=""/>
        <dsp:cNvSpPr/>
      </dsp:nvSpPr>
      <dsp:spPr>
        <a:xfrm>
          <a:off x="3691892"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a:t>5.DSDs</a:t>
          </a:r>
        </a:p>
      </dsp:txBody>
      <dsp:txXfrm>
        <a:off x="3955732" y="875002"/>
        <a:ext cx="791522" cy="527680"/>
      </dsp:txXfrm>
    </dsp:sp>
    <dsp:sp modelId="{08D4D8F1-6210-43CD-9D6D-E2B207FF2C23}">
      <dsp:nvSpPr>
        <dsp:cNvPr id="0" name=""/>
        <dsp:cNvSpPr/>
      </dsp:nvSpPr>
      <dsp:spPr>
        <a:xfrm>
          <a:off x="4879175"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a:t>6.Dataflows</a:t>
          </a:r>
        </a:p>
      </dsp:txBody>
      <dsp:txXfrm>
        <a:off x="5143015" y="875002"/>
        <a:ext cx="791522" cy="527680"/>
      </dsp:txXfrm>
    </dsp:sp>
    <dsp:sp modelId="{3A07515E-7050-4DDA-AFBB-EDDA4F2854E7}">
      <dsp:nvSpPr>
        <dsp:cNvPr id="0" name=""/>
        <dsp:cNvSpPr/>
      </dsp:nvSpPr>
      <dsp:spPr>
        <a:xfrm>
          <a:off x="6066457"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a:t>Codelists</a:t>
          </a:r>
        </a:p>
      </dsp:txBody>
      <dsp:txXfrm>
        <a:off x="6330297" y="875002"/>
        <a:ext cx="791522" cy="527680"/>
      </dsp:txXfrm>
    </dsp:sp>
    <dsp:sp modelId="{7662BA69-4BAE-4FDC-9403-FDE2EEB73A5F}">
      <dsp:nvSpPr>
        <dsp:cNvPr id="0" name=""/>
        <dsp:cNvSpPr/>
      </dsp:nvSpPr>
      <dsp:spPr>
        <a:xfrm>
          <a:off x="7253739"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HCLs</a:t>
          </a:r>
          <a:endParaRPr lang="en-US" sz="1200" kern="1200" dirty="0"/>
        </a:p>
      </dsp:txBody>
      <dsp:txXfrm>
        <a:off x="7517579" y="875002"/>
        <a:ext cx="791522" cy="527680"/>
      </dsp:txXfrm>
    </dsp:sp>
    <dsp:sp modelId="{6AA2FB66-E4AC-4BB6-A23B-A128E702F3BD}">
      <dsp:nvSpPr>
        <dsp:cNvPr id="0" name=""/>
        <dsp:cNvSpPr/>
      </dsp:nvSpPr>
      <dsp:spPr>
        <a:xfrm>
          <a:off x="8441021"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a:t>Constraints</a:t>
          </a:r>
        </a:p>
      </dsp:txBody>
      <dsp:txXfrm>
        <a:off x="8704861" y="875002"/>
        <a:ext cx="791522" cy="527680"/>
      </dsp:txXfrm>
    </dsp:sp>
    <dsp:sp modelId="{CC7E943C-5B99-4E6C-A20B-FB7FC34C73F8}">
      <dsp:nvSpPr>
        <dsp:cNvPr id="0" name=""/>
        <dsp:cNvSpPr/>
      </dsp:nvSpPr>
      <dsp:spPr>
        <a:xfrm>
          <a:off x="9628304" y="875002"/>
          <a:ext cx="1319202" cy="52768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a:t>7.Generate </a:t>
          </a:r>
          <a:r>
            <a:rPr lang="en-US" sz="1200" kern="1200" dirty="0" smtClean="0"/>
            <a:t>SDMX (all artefacts)</a:t>
          </a:r>
          <a:endParaRPr lang="en-US" sz="1200" kern="1200" dirty="0"/>
        </a:p>
      </dsp:txBody>
      <dsp:txXfrm>
        <a:off x="9892144" y="875002"/>
        <a:ext cx="791522" cy="527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F294B-C69B-4765-8B71-3FCD29A9BD4D}">
      <dsp:nvSpPr>
        <dsp:cNvPr id="0" name=""/>
        <dsp:cNvSpPr/>
      </dsp:nvSpPr>
      <dsp:spPr>
        <a:xfrm>
          <a:off x="5468" y="255626"/>
          <a:ext cx="2230208" cy="8130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a:t>1.Prefill</a:t>
          </a:r>
        </a:p>
      </dsp:txBody>
      <dsp:txXfrm>
        <a:off x="411973" y="255626"/>
        <a:ext cx="1417198" cy="813010"/>
      </dsp:txXfrm>
    </dsp:sp>
    <dsp:sp modelId="{3A07515E-7050-4DDA-AFBB-EDDA4F2854E7}">
      <dsp:nvSpPr>
        <dsp:cNvPr id="0" name=""/>
        <dsp:cNvSpPr/>
      </dsp:nvSpPr>
      <dsp:spPr>
        <a:xfrm>
          <a:off x="2032424" y="255626"/>
          <a:ext cx="2032525" cy="8130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Codelists, HCLs (edit, change Identifiers)</a:t>
          </a:r>
          <a:endParaRPr lang="en-US" sz="1400" kern="1200" dirty="0"/>
        </a:p>
      </dsp:txBody>
      <dsp:txXfrm>
        <a:off x="2438929" y="255626"/>
        <a:ext cx="1219515" cy="813010"/>
      </dsp:txXfrm>
    </dsp:sp>
    <dsp:sp modelId="{3BEBA7DE-EE3D-47FE-AA84-5FDC98E37219}">
      <dsp:nvSpPr>
        <dsp:cNvPr id="0" name=""/>
        <dsp:cNvSpPr/>
      </dsp:nvSpPr>
      <dsp:spPr>
        <a:xfrm>
          <a:off x="3861697" y="255626"/>
          <a:ext cx="2032525" cy="8130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DSD (change identifier)</a:t>
          </a:r>
          <a:endParaRPr lang="en-US" sz="1400" kern="1200" dirty="0"/>
        </a:p>
      </dsp:txBody>
      <dsp:txXfrm>
        <a:off x="4268202" y="255626"/>
        <a:ext cx="1219515" cy="813010"/>
      </dsp:txXfrm>
    </dsp:sp>
    <dsp:sp modelId="{D38AA053-A835-4969-B8C4-D06D038D399B}">
      <dsp:nvSpPr>
        <dsp:cNvPr id="0" name=""/>
        <dsp:cNvSpPr/>
      </dsp:nvSpPr>
      <dsp:spPr>
        <a:xfrm>
          <a:off x="5690970" y="255626"/>
          <a:ext cx="2032525" cy="8130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smtClean="0"/>
            <a:t>Update artefact identifiers </a:t>
          </a:r>
          <a:endParaRPr lang="en-US" sz="1400" kern="1200" dirty="0"/>
        </a:p>
      </dsp:txBody>
      <dsp:txXfrm>
        <a:off x="6097475" y="255626"/>
        <a:ext cx="1219515" cy="813010"/>
      </dsp:txXfrm>
    </dsp:sp>
    <dsp:sp modelId="{CC7E943C-5B99-4E6C-A20B-FB7FC34C73F8}">
      <dsp:nvSpPr>
        <dsp:cNvPr id="0" name=""/>
        <dsp:cNvSpPr/>
      </dsp:nvSpPr>
      <dsp:spPr>
        <a:xfrm>
          <a:off x="7520243" y="255626"/>
          <a:ext cx="2032525" cy="81301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kern="1200" dirty="0"/>
            <a:t>7.Generate SDMX</a:t>
          </a:r>
        </a:p>
      </dsp:txBody>
      <dsp:txXfrm>
        <a:off x="7926748" y="255626"/>
        <a:ext cx="1219515" cy="8130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F294B-C69B-4765-8B71-3FCD29A9BD4D}">
      <dsp:nvSpPr>
        <dsp:cNvPr id="0" name=""/>
        <dsp:cNvSpPr/>
      </dsp:nvSpPr>
      <dsp:spPr>
        <a:xfrm>
          <a:off x="2799" y="204783"/>
          <a:ext cx="2593392" cy="94540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1.Prefill</a:t>
          </a:r>
        </a:p>
      </dsp:txBody>
      <dsp:txXfrm>
        <a:off x="475502" y="204783"/>
        <a:ext cx="1647986" cy="945406"/>
      </dsp:txXfrm>
    </dsp:sp>
    <dsp:sp modelId="{3A07515E-7050-4DDA-AFBB-EDDA4F2854E7}">
      <dsp:nvSpPr>
        <dsp:cNvPr id="0" name=""/>
        <dsp:cNvSpPr/>
      </dsp:nvSpPr>
      <dsp:spPr>
        <a:xfrm>
          <a:off x="2359840" y="204783"/>
          <a:ext cx="2363517" cy="94540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err="1" smtClean="0"/>
            <a:t>Codelists</a:t>
          </a:r>
          <a:r>
            <a:rPr lang="en-US" sz="2400" kern="1200" dirty="0" smtClean="0"/>
            <a:t> (edit)</a:t>
          </a:r>
          <a:endParaRPr lang="en-US" sz="2400" kern="1200" dirty="0"/>
        </a:p>
      </dsp:txBody>
      <dsp:txXfrm>
        <a:off x="2832543" y="204783"/>
        <a:ext cx="1418111" cy="945406"/>
      </dsp:txXfrm>
    </dsp:sp>
    <dsp:sp modelId="{39F9E2CE-10AF-4199-A9E3-F36F19D5ADDB}">
      <dsp:nvSpPr>
        <dsp:cNvPr id="0" name=""/>
        <dsp:cNvSpPr/>
      </dsp:nvSpPr>
      <dsp:spPr>
        <a:xfrm>
          <a:off x="4487005" y="204783"/>
          <a:ext cx="2363517" cy="94540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Check HCLs</a:t>
          </a:r>
          <a:endParaRPr lang="en-US" sz="2400" kern="1200" dirty="0"/>
        </a:p>
      </dsp:txBody>
      <dsp:txXfrm>
        <a:off x="4959708" y="204783"/>
        <a:ext cx="1418111" cy="945406"/>
      </dsp:txXfrm>
    </dsp:sp>
    <dsp:sp modelId="{CC7E943C-5B99-4E6C-A20B-FB7FC34C73F8}">
      <dsp:nvSpPr>
        <dsp:cNvPr id="0" name=""/>
        <dsp:cNvSpPr/>
      </dsp:nvSpPr>
      <dsp:spPr>
        <a:xfrm>
          <a:off x="6614171" y="204783"/>
          <a:ext cx="2363517" cy="94540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a:t>7.Generate SDMX</a:t>
          </a:r>
        </a:p>
      </dsp:txBody>
      <dsp:txXfrm>
        <a:off x="7086874" y="204783"/>
        <a:ext cx="1418111" cy="94540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e-D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e-DE"/>
          </a:p>
        </p:txBody>
      </p:sp>
      <p:sp>
        <p:nvSpPr>
          <p:cNvPr id="4" name="Date Placeholder 3"/>
          <p:cNvSpPr>
            <a:spLocks noGrp="1"/>
          </p:cNvSpPr>
          <p:nvPr>
            <p:ph type="dt" sz="half" idx="10"/>
          </p:nvPr>
        </p:nvSpPr>
        <p:spPr/>
        <p:txBody>
          <a:bodyPr/>
          <a:lstStyle/>
          <a:p>
            <a:fld id="{92318C2D-4A4F-4C4D-AEA4-5E6CBF993B13}" type="datetimeFigureOut">
              <a:rPr lang="de-DE" smtClean="0"/>
              <a:t>25.05.2022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281633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92318C2D-4A4F-4C4D-AEA4-5E6CBF993B13}" type="datetimeFigureOut">
              <a:rPr lang="de-DE" smtClean="0"/>
              <a:t>25.05.2022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332497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92318C2D-4A4F-4C4D-AEA4-5E6CBF993B13}" type="datetimeFigureOut">
              <a:rPr lang="de-DE" smtClean="0"/>
              <a:t>25.05.2022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1541908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92318C2D-4A4F-4C4D-AEA4-5E6CBF993B13}" type="datetimeFigureOut">
              <a:rPr lang="de-DE" smtClean="0"/>
              <a:t>25.05.2022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37179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e-D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318C2D-4A4F-4C4D-AEA4-5E6CBF993B13}" type="datetimeFigureOut">
              <a:rPr lang="de-DE" smtClean="0"/>
              <a:t>25.05.2022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2285224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e Placeholder 4"/>
          <p:cNvSpPr>
            <a:spLocks noGrp="1"/>
          </p:cNvSpPr>
          <p:nvPr>
            <p:ph type="dt" sz="half" idx="10"/>
          </p:nvPr>
        </p:nvSpPr>
        <p:spPr/>
        <p:txBody>
          <a:bodyPr/>
          <a:lstStyle/>
          <a:p>
            <a:fld id="{92318C2D-4A4F-4C4D-AEA4-5E6CBF993B13}" type="datetimeFigureOut">
              <a:rPr lang="de-DE" smtClean="0"/>
              <a:t>25.05.2022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3916997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de-D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e Placeholder 6"/>
          <p:cNvSpPr>
            <a:spLocks noGrp="1"/>
          </p:cNvSpPr>
          <p:nvPr>
            <p:ph type="dt" sz="half" idx="10"/>
          </p:nvPr>
        </p:nvSpPr>
        <p:spPr/>
        <p:txBody>
          <a:bodyPr/>
          <a:lstStyle/>
          <a:p>
            <a:fld id="{92318C2D-4A4F-4C4D-AEA4-5E6CBF993B13}" type="datetimeFigureOut">
              <a:rPr lang="de-DE" smtClean="0"/>
              <a:t>25.05.2022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60546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Date Placeholder 2"/>
          <p:cNvSpPr>
            <a:spLocks noGrp="1"/>
          </p:cNvSpPr>
          <p:nvPr>
            <p:ph type="dt" sz="half" idx="10"/>
          </p:nvPr>
        </p:nvSpPr>
        <p:spPr/>
        <p:txBody>
          <a:bodyPr/>
          <a:lstStyle/>
          <a:p>
            <a:fld id="{92318C2D-4A4F-4C4D-AEA4-5E6CBF993B13}" type="datetimeFigureOut">
              <a:rPr lang="de-DE" smtClean="0"/>
              <a:t>25.05.2022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372381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18C2D-4A4F-4C4D-AEA4-5E6CBF993B13}" type="datetimeFigureOut">
              <a:rPr lang="de-DE" smtClean="0"/>
              <a:t>25.05.2022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3228794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D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318C2D-4A4F-4C4D-AEA4-5E6CBF993B13}" type="datetimeFigureOut">
              <a:rPr lang="de-DE" smtClean="0"/>
              <a:t>25.05.2022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939882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D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318C2D-4A4F-4C4D-AEA4-5E6CBF993B13}" type="datetimeFigureOut">
              <a:rPr lang="de-DE" smtClean="0"/>
              <a:t>25.05.2022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8FA75B4-EE9B-4CF4-B17D-3A432397FE5B}" type="slidenum">
              <a:rPr lang="de-DE" smtClean="0"/>
              <a:t>‹#›</a:t>
            </a:fld>
            <a:endParaRPr lang="de-DE"/>
          </a:p>
        </p:txBody>
      </p:sp>
    </p:spTree>
    <p:extLst>
      <p:ext uri="{BB962C8B-B14F-4D97-AF65-F5344CB8AC3E}">
        <p14:creationId xmlns:p14="http://schemas.microsoft.com/office/powerpoint/2010/main" val="323606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de-D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18C2D-4A4F-4C4D-AEA4-5E6CBF993B13}" type="datetimeFigureOut">
              <a:rPr lang="de-DE" smtClean="0"/>
              <a:t>25.05.2022</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FA75B4-EE9B-4CF4-B17D-3A432397FE5B}" type="slidenum">
              <a:rPr lang="de-DE" smtClean="0"/>
              <a:t>‹#›</a:t>
            </a:fld>
            <a:endParaRPr lang="de-DE"/>
          </a:p>
        </p:txBody>
      </p:sp>
    </p:spTree>
    <p:extLst>
      <p:ext uri="{BB962C8B-B14F-4D97-AF65-F5344CB8AC3E}">
        <p14:creationId xmlns:p14="http://schemas.microsoft.com/office/powerpoint/2010/main" val="823042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hyperlink" Target="https://registry.sdmx.org/ws/public/sdmxapi/rest/schema/datastructure/IAEG-SDGs/SDG/1.0/?format=sdmx-2.1&amp;references=all" TargetMode="Externa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dmx.org/wp-content/uploads/Guidelines-on-the-use-of-SDMX-Annotation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gitlab.com/sis-cc/sdmx-tool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dmx.org/wp-content/uploads/Modelling-statistical-domains-in-SDMX-v2-201806.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dmx.org/wp-content/uploads/SDMX_Glossary_Version_2_0_October_2018.docx" TargetMode="External"/><Relationship Id="rId2" Type="http://schemas.openxmlformats.org/officeDocument/2006/relationships/hyperlink" Target="https://en.wikipedia.org/wiki/List_of_ISO_639-1_codes" TargetMode="External"/><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22.xml.rels><?xml version="1.0" encoding="UTF-8" standalone="yes"?>
<Relationships xmlns="http://schemas.openxmlformats.org/package/2006/relationships"><Relationship Id="rId2" Type="http://schemas.openxmlformats.org/officeDocument/2006/relationships/slide" Target="slide3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jsonformatter.org/json-edito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n.wikipedia.org/wiki/List_of_ISO_639-1_code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https://en.wikipedia.org/wiki/List_of_ISO_639-1_codes" TargetMode="Externa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gitlab.com/sis-cc/sdmx-tools/sdmx-matrix-generator/-/issues" TargetMode="External"/><Relationship Id="rId2" Type="http://schemas.openxmlformats.org/officeDocument/2006/relationships/hyperlink" Target="mailto:david.barraclough@oecd.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dmx.org/wp-content/uploads/Modelling-statistical-domains-in-SDMX-v2-201806.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itlab.com/sis-cc/sdmx-tools/sdmx-matrix-generator/-/blob/master/Modelling-statistical-domains-in-SDMX-using_SISCC_Matrix_Gen.docx"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cap="all" dirty="0"/>
              <a:t>SDMX Matrix Generator User </a:t>
            </a:r>
            <a:r>
              <a:rPr lang="en-US" cap="all" dirty="0" smtClean="0"/>
              <a:t>Guide</a:t>
            </a:r>
            <a:endParaRPr lang="de-DE" dirty="0"/>
          </a:p>
        </p:txBody>
      </p:sp>
      <p:sp>
        <p:nvSpPr>
          <p:cNvPr id="3" name="Subtitle 2"/>
          <p:cNvSpPr>
            <a:spLocks noGrp="1"/>
          </p:cNvSpPr>
          <p:nvPr>
            <p:ph type="subTitle" idx="1"/>
          </p:nvPr>
        </p:nvSpPr>
        <p:spPr/>
        <p:txBody>
          <a:bodyPr/>
          <a:lstStyle/>
          <a:p>
            <a:endParaRPr lang="en-GB" dirty="0" smtClean="0"/>
          </a:p>
        </p:txBody>
      </p:sp>
    </p:spTree>
    <p:extLst>
      <p:ext uri="{BB962C8B-B14F-4D97-AF65-F5344CB8AC3E}">
        <p14:creationId xmlns:p14="http://schemas.microsoft.com/office/powerpoint/2010/main" val="761026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rmAutofit/>
          </a:bodyPr>
          <a:lstStyle/>
          <a:p>
            <a:r>
              <a:rPr lang="en-US" sz="4000" b="1" dirty="0" smtClean="0"/>
              <a:t>Prefilling/</a:t>
            </a:r>
            <a:r>
              <a:rPr lang="en-US" sz="4000" b="1" dirty="0" err="1" smtClean="0"/>
              <a:t>Customising</a:t>
            </a:r>
            <a:r>
              <a:rPr lang="en-US" sz="4000" b="1" dirty="0" smtClean="0"/>
              <a:t> </a:t>
            </a:r>
            <a:r>
              <a:rPr lang="en-US" sz="4000" b="1" dirty="0"/>
              <a:t>a DSD</a:t>
            </a:r>
            <a:endParaRPr lang="de-DE" sz="4000" b="1" dirty="0"/>
          </a:p>
        </p:txBody>
      </p:sp>
      <p:sp>
        <p:nvSpPr>
          <p:cNvPr id="3" name="Content Placeholder 2"/>
          <p:cNvSpPr>
            <a:spLocks noGrp="1"/>
          </p:cNvSpPr>
          <p:nvPr>
            <p:ph idx="1"/>
          </p:nvPr>
        </p:nvSpPr>
        <p:spPr>
          <a:xfrm>
            <a:off x="838200" y="1039092"/>
            <a:ext cx="10515600" cy="4351338"/>
          </a:xfrm>
        </p:spPr>
        <p:txBody>
          <a:bodyPr>
            <a:normAutofit lnSpcReduction="10000"/>
          </a:bodyPr>
          <a:lstStyle/>
          <a:p>
            <a:pPr marL="0" indent="0">
              <a:buNone/>
            </a:pPr>
            <a:r>
              <a:rPr lang="en-US" sz="2000" dirty="0" smtClean="0"/>
              <a:t>To customize a DSD do the following:</a:t>
            </a:r>
          </a:p>
          <a:p>
            <a:pPr marL="514350" indent="-514350">
              <a:buFont typeface="+mj-lt"/>
              <a:buAutoNum type="arabicPeriod"/>
            </a:pPr>
            <a:r>
              <a:rPr lang="en-US" sz="2000" dirty="0" smtClean="0"/>
              <a:t>Use the </a:t>
            </a:r>
            <a:r>
              <a:rPr lang="en-US" sz="2000" b="1" dirty="0" smtClean="0"/>
              <a:t>1.Prefill</a:t>
            </a:r>
            <a:r>
              <a:rPr lang="en-US" sz="2000" dirty="0" smtClean="0"/>
              <a:t> worksheet to populate the matrix generator with the DSD. If the DSD is stored in a system with an SDMX REST API such as the Global Registry, put a query in the </a:t>
            </a:r>
            <a:r>
              <a:rPr lang="en-US" sz="2000" b="1" dirty="0" smtClean="0"/>
              <a:t>REST API URL </a:t>
            </a:r>
            <a:r>
              <a:rPr lang="en-US" sz="2000" dirty="0" smtClean="0"/>
              <a:t>box such as </a:t>
            </a:r>
            <a:r>
              <a:rPr lang="de-DE" sz="2000" dirty="0">
                <a:hlinkClick r:id="rId2"/>
              </a:rPr>
              <a:t>https://registry.sdmx.org/ws/public/sdmxapi/rest/schema/datastructure/IAEG-SDGs/SDG/1.0/?</a:t>
            </a:r>
            <a:r>
              <a:rPr lang="de-DE" sz="2000" dirty="0" smtClean="0">
                <a:hlinkClick r:id="rId2"/>
              </a:rPr>
              <a:t>format=sdmx-2.1&amp;references=all</a:t>
            </a:r>
            <a:r>
              <a:rPr lang="de-DE" sz="2000" dirty="0" smtClean="0"/>
              <a:t> and </a:t>
            </a:r>
            <a:r>
              <a:rPr lang="de-DE" sz="2000" dirty="0" err="1" smtClean="0"/>
              <a:t>click</a:t>
            </a:r>
            <a:r>
              <a:rPr lang="de-DE" sz="2000" dirty="0" smtClean="0"/>
              <a:t> </a:t>
            </a:r>
            <a:r>
              <a:rPr lang="de-DE" sz="2000" b="1" dirty="0" err="1" smtClean="0"/>
              <a:t>Prefill</a:t>
            </a:r>
            <a:r>
              <a:rPr lang="de-DE" sz="2000" b="1" dirty="0" smtClean="0"/>
              <a:t> </a:t>
            </a:r>
            <a:r>
              <a:rPr lang="de-DE" sz="2000" b="1" dirty="0" err="1" smtClean="0"/>
              <a:t>from</a:t>
            </a:r>
            <a:r>
              <a:rPr lang="de-DE" sz="2000" b="1" dirty="0" smtClean="0"/>
              <a:t> REST API…</a:t>
            </a:r>
            <a:endParaRPr lang="en-US" sz="2000" b="1" dirty="0"/>
          </a:p>
          <a:p>
            <a:pPr marL="457200" lvl="1" indent="0">
              <a:buNone/>
            </a:pPr>
            <a:r>
              <a:rPr lang="en-US" sz="1600" b="1" dirty="0" smtClean="0"/>
              <a:t>Note: </a:t>
            </a:r>
            <a:r>
              <a:rPr lang="en-US" sz="1600" dirty="0" smtClean="0"/>
              <a:t>If codelists are prefilled they are created as worksheets and the Concept Scheme references are only the Codelist Id. If codelists are not prefilled, no codelist worksheets are created and the Concept Scheme uses the 3-part identifier.</a:t>
            </a:r>
          </a:p>
          <a:p>
            <a:pPr marL="514350" indent="-514350">
              <a:buFont typeface="+mj-lt"/>
              <a:buAutoNum type="arabicPeriod"/>
            </a:pPr>
            <a:r>
              <a:rPr lang="en-US" sz="2000" dirty="0" smtClean="0"/>
              <a:t>Edit the required </a:t>
            </a:r>
            <a:r>
              <a:rPr lang="en-US" sz="2000" b="1" dirty="0" smtClean="0"/>
              <a:t>CL_... HCL…</a:t>
            </a:r>
            <a:r>
              <a:rPr lang="en-US" sz="2000" dirty="0" smtClean="0"/>
              <a:t> worksheets (if they are loaded) to add new codes, and make any other changes to artefacts</a:t>
            </a:r>
          </a:p>
          <a:p>
            <a:pPr marL="514350" indent="-514350">
              <a:buFont typeface="+mj-lt"/>
              <a:buAutoNum type="arabicPeriod"/>
            </a:pPr>
            <a:r>
              <a:rPr lang="en-US" sz="2000" dirty="0" smtClean="0"/>
              <a:t>Change the Codelist and DSD identifiers (</a:t>
            </a:r>
            <a:r>
              <a:rPr lang="en-US" sz="2000" b="1" dirty="0" smtClean="0"/>
              <a:t>Id</a:t>
            </a:r>
            <a:r>
              <a:rPr lang="en-US" sz="2000" dirty="0" smtClean="0"/>
              <a:t>, </a:t>
            </a:r>
            <a:r>
              <a:rPr lang="en-US" sz="2000" b="1" dirty="0" smtClean="0"/>
              <a:t>Agency</a:t>
            </a:r>
            <a:r>
              <a:rPr lang="en-US" sz="2000" dirty="0" smtClean="0"/>
              <a:t>, </a:t>
            </a:r>
            <a:r>
              <a:rPr lang="en-US" sz="2000" b="1" dirty="0" smtClean="0"/>
              <a:t>Version</a:t>
            </a:r>
            <a:r>
              <a:rPr lang="en-US" sz="2000" dirty="0" smtClean="0"/>
              <a:t> and </a:t>
            </a:r>
            <a:r>
              <a:rPr lang="en-US" sz="2000" b="1" dirty="0" err="1" smtClean="0"/>
              <a:t>isFinal</a:t>
            </a:r>
            <a:r>
              <a:rPr lang="en-US" sz="2000" dirty="0" smtClean="0"/>
              <a:t> fields) to reflect the version change, and maintenance agency change (if you were not the original owner)</a:t>
            </a:r>
          </a:p>
          <a:p>
            <a:pPr marL="514350" indent="-514350">
              <a:buFont typeface="+mj-lt"/>
              <a:buAutoNum type="arabicPeriod"/>
            </a:pPr>
            <a:r>
              <a:rPr lang="en-GB" sz="2000" dirty="0"/>
              <a:t>Go to </a:t>
            </a:r>
            <a:r>
              <a:rPr lang="en-GB" sz="2000" b="1" dirty="0"/>
              <a:t>7. Generate SDMX </a:t>
            </a:r>
            <a:r>
              <a:rPr lang="en-GB" sz="2000" dirty="0"/>
              <a:t>and </a:t>
            </a:r>
            <a:r>
              <a:rPr lang="en-GB" sz="2000" dirty="0" smtClean="0"/>
              <a:t>generate all artefacts required by choosing them in </a:t>
            </a:r>
            <a:r>
              <a:rPr lang="en-GB" sz="2000" dirty="0"/>
              <a:t>the </a:t>
            </a:r>
            <a:r>
              <a:rPr lang="en-GB" sz="2000" b="1" dirty="0"/>
              <a:t>Generate?</a:t>
            </a:r>
            <a:r>
              <a:rPr lang="en-GB" sz="2000" dirty="0"/>
              <a:t> </a:t>
            </a:r>
            <a:r>
              <a:rPr lang="en-GB" sz="2000" dirty="0" smtClean="0"/>
              <a:t>Section</a:t>
            </a:r>
            <a:endParaRPr lang="en-GB" sz="2000" b="1" dirty="0"/>
          </a:p>
          <a:p>
            <a:pPr marL="0" indent="0">
              <a:buNone/>
            </a:pPr>
            <a:endParaRPr lang="en-US" sz="2000" dirty="0" smtClean="0"/>
          </a:p>
          <a:p>
            <a:pPr marL="514350" indent="-514350">
              <a:buFont typeface="+mj-lt"/>
              <a:buAutoNum type="arabicPeriod"/>
            </a:pPr>
            <a:endParaRPr lang="en-US" sz="2000" dirty="0" smtClean="0"/>
          </a:p>
          <a:p>
            <a:pPr marL="0" indent="0">
              <a:buNone/>
            </a:pPr>
            <a:endParaRPr lang="de-DE" sz="2000" dirty="0"/>
          </a:p>
          <a:p>
            <a:pPr marL="0" indent="0">
              <a:buNone/>
            </a:pPr>
            <a:endParaRPr lang="de-DE" sz="2000" dirty="0"/>
          </a:p>
        </p:txBody>
      </p:sp>
      <p:graphicFrame>
        <p:nvGraphicFramePr>
          <p:cNvPr id="5" name="Diagram 3"/>
          <p:cNvGraphicFramePr/>
          <p:nvPr>
            <p:extLst>
              <p:ext uri="{D42A27DB-BD31-4B8C-83A1-F6EECF244321}">
                <p14:modId xmlns:p14="http://schemas.microsoft.com/office/powerpoint/2010/main" val="1917123888"/>
              </p:ext>
            </p:extLst>
          </p:nvPr>
        </p:nvGraphicFramePr>
        <p:xfrm>
          <a:off x="1996453" y="4987636"/>
          <a:ext cx="9558237" cy="1324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79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Adding a new Code to a Codelist</a:t>
            </a:r>
            <a:endParaRPr lang="de-DE" sz="4000" b="1" dirty="0"/>
          </a:p>
        </p:txBody>
      </p:sp>
      <p:sp>
        <p:nvSpPr>
          <p:cNvPr id="3" name="Content Placeholder 2"/>
          <p:cNvSpPr>
            <a:spLocks noGrp="1"/>
          </p:cNvSpPr>
          <p:nvPr>
            <p:ph idx="1"/>
          </p:nvPr>
        </p:nvSpPr>
        <p:spPr/>
        <p:txBody>
          <a:bodyPr>
            <a:normAutofit/>
          </a:bodyPr>
          <a:lstStyle/>
          <a:p>
            <a:pPr marL="0" indent="0">
              <a:buNone/>
            </a:pPr>
            <a:r>
              <a:rPr lang="en-US" sz="2000" dirty="0" smtClean="0"/>
              <a:t>To add </a:t>
            </a:r>
            <a:r>
              <a:rPr lang="en-US" sz="2000" dirty="0"/>
              <a:t>a new code to a Codelist the </a:t>
            </a:r>
            <a:r>
              <a:rPr lang="en-US" sz="2000" dirty="0" smtClean="0"/>
              <a:t>worksheets do the following:</a:t>
            </a:r>
          </a:p>
          <a:p>
            <a:pPr marL="514350" indent="-514350">
              <a:buFont typeface="+mj-lt"/>
              <a:buAutoNum type="arabicPeriod"/>
            </a:pPr>
            <a:r>
              <a:rPr lang="en-US" sz="2000" dirty="0" smtClean="0"/>
              <a:t>Use the 1.Prefill worksheet to load SDMX-ML including the codelist you want to change</a:t>
            </a:r>
          </a:p>
          <a:p>
            <a:pPr marL="514350" indent="-514350">
              <a:buFont typeface="+mj-lt"/>
              <a:buAutoNum type="arabicPeriod"/>
            </a:pPr>
            <a:r>
              <a:rPr lang="en-US" sz="2000" dirty="0" smtClean="0"/>
              <a:t>Edit the required CL_... worksheet to add a new code</a:t>
            </a:r>
          </a:p>
          <a:p>
            <a:pPr marL="514350" indent="-514350">
              <a:buFont typeface="+mj-lt"/>
              <a:buAutoNum type="arabicPeriod"/>
            </a:pPr>
            <a:r>
              <a:rPr lang="en-US" sz="2000" dirty="0"/>
              <a:t>Change the Codelist </a:t>
            </a:r>
            <a:r>
              <a:rPr lang="en-US" sz="2000" dirty="0" smtClean="0"/>
              <a:t>(</a:t>
            </a:r>
            <a:r>
              <a:rPr lang="en-US" sz="2000" b="1" dirty="0"/>
              <a:t>Id</a:t>
            </a:r>
            <a:r>
              <a:rPr lang="en-US" sz="2000" dirty="0"/>
              <a:t>, </a:t>
            </a:r>
            <a:r>
              <a:rPr lang="en-US" sz="2000" b="1" dirty="0"/>
              <a:t>Agency</a:t>
            </a:r>
            <a:r>
              <a:rPr lang="en-US" sz="2000" dirty="0"/>
              <a:t>, </a:t>
            </a:r>
            <a:r>
              <a:rPr lang="en-US" sz="2000" b="1" dirty="0"/>
              <a:t>Version</a:t>
            </a:r>
            <a:r>
              <a:rPr lang="en-US" sz="2000" dirty="0"/>
              <a:t> and </a:t>
            </a:r>
            <a:r>
              <a:rPr lang="en-US" sz="2000" b="1" dirty="0" err="1"/>
              <a:t>isFinal</a:t>
            </a:r>
            <a:r>
              <a:rPr lang="en-US" sz="2000" dirty="0"/>
              <a:t> fields) to reflect the version change, and maintenance </a:t>
            </a:r>
            <a:r>
              <a:rPr lang="en-US" sz="2000" dirty="0" smtClean="0"/>
              <a:t>agency change </a:t>
            </a:r>
            <a:r>
              <a:rPr lang="en-US" sz="2000" dirty="0"/>
              <a:t>(if you were not the original owner</a:t>
            </a:r>
            <a:r>
              <a:rPr lang="en-US" sz="2000" dirty="0" smtClean="0"/>
              <a:t>)</a:t>
            </a:r>
          </a:p>
          <a:p>
            <a:pPr marL="514350" indent="-514350">
              <a:buFont typeface="+mj-lt"/>
              <a:buAutoNum type="arabicPeriod"/>
            </a:pPr>
            <a:r>
              <a:rPr lang="en-US" sz="2000" dirty="0" smtClean="0"/>
              <a:t>If there is a Hierarchical Codelist (HCL) that references the Codelist, check that for changes</a:t>
            </a:r>
            <a:endParaRPr lang="en-US" sz="2000" dirty="0"/>
          </a:p>
          <a:p>
            <a:pPr marL="514350" indent="-514350">
              <a:buFont typeface="+mj-lt"/>
              <a:buAutoNum type="arabicPeriod"/>
            </a:pPr>
            <a:r>
              <a:rPr lang="en-GB" sz="2000" dirty="0" smtClean="0"/>
              <a:t>Go </a:t>
            </a:r>
            <a:r>
              <a:rPr lang="en-GB" sz="2000" dirty="0"/>
              <a:t>to </a:t>
            </a:r>
            <a:r>
              <a:rPr lang="en-GB" sz="2000" b="1" dirty="0"/>
              <a:t>7. Generate SDMX </a:t>
            </a:r>
            <a:r>
              <a:rPr lang="en-GB" sz="2000" dirty="0"/>
              <a:t>and enable </a:t>
            </a:r>
            <a:r>
              <a:rPr lang="en-GB" sz="2000" dirty="0" err="1"/>
              <a:t>Codelists</a:t>
            </a:r>
            <a:r>
              <a:rPr lang="en-GB" sz="2000" dirty="0"/>
              <a:t> in the Generate? Section, disable other artefacts, and </a:t>
            </a:r>
            <a:r>
              <a:rPr lang="en-GB" sz="2000" b="1" dirty="0"/>
              <a:t>Generate SDMX Artefacts</a:t>
            </a:r>
          </a:p>
          <a:p>
            <a:pPr marL="0" indent="0">
              <a:buNone/>
            </a:pPr>
            <a:endParaRPr lang="en-US" sz="2000" dirty="0" smtClean="0"/>
          </a:p>
          <a:p>
            <a:pPr marL="514350" indent="-514350">
              <a:buFont typeface="+mj-lt"/>
              <a:buAutoNum type="arabicPeriod"/>
            </a:pPr>
            <a:endParaRPr lang="en-US" sz="2000" dirty="0" smtClean="0"/>
          </a:p>
          <a:p>
            <a:pPr marL="0" indent="0">
              <a:buNone/>
            </a:pPr>
            <a:endParaRPr lang="de-DE" sz="2000" dirty="0"/>
          </a:p>
          <a:p>
            <a:pPr marL="0" indent="0">
              <a:buNone/>
            </a:pPr>
            <a:endParaRPr lang="de-DE" sz="2000" dirty="0"/>
          </a:p>
        </p:txBody>
      </p:sp>
      <p:graphicFrame>
        <p:nvGraphicFramePr>
          <p:cNvPr id="5" name="Diagram 3"/>
          <p:cNvGraphicFramePr/>
          <p:nvPr>
            <p:extLst>
              <p:ext uri="{D42A27DB-BD31-4B8C-83A1-F6EECF244321}">
                <p14:modId xmlns:p14="http://schemas.microsoft.com/office/powerpoint/2010/main" val="2760156913"/>
              </p:ext>
            </p:extLst>
          </p:nvPr>
        </p:nvGraphicFramePr>
        <p:xfrm>
          <a:off x="1759556" y="4956926"/>
          <a:ext cx="8980488" cy="135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4354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Creating a DSD using existing Codelists</a:t>
            </a:r>
            <a:endParaRPr lang="de-DE" sz="4000" b="1" dirty="0"/>
          </a:p>
        </p:txBody>
      </p:sp>
      <p:sp>
        <p:nvSpPr>
          <p:cNvPr id="3" name="Content Placeholder 2"/>
          <p:cNvSpPr>
            <a:spLocks noGrp="1"/>
          </p:cNvSpPr>
          <p:nvPr>
            <p:ph idx="1"/>
          </p:nvPr>
        </p:nvSpPr>
        <p:spPr/>
        <p:txBody>
          <a:bodyPr>
            <a:normAutofit/>
          </a:bodyPr>
          <a:lstStyle/>
          <a:p>
            <a:pPr marL="0" indent="0">
              <a:buNone/>
            </a:pPr>
            <a:r>
              <a:rPr lang="en-US" sz="2000" dirty="0" smtClean="0"/>
              <a:t>To create a Concept Scheme and/or DSD that references a Codelist(s) that already exists in the target registry:</a:t>
            </a:r>
          </a:p>
          <a:p>
            <a:pPr marL="514350" indent="-514350">
              <a:buFont typeface="+mj-lt"/>
              <a:buAutoNum type="arabicPeriod"/>
            </a:pPr>
            <a:r>
              <a:rPr lang="en-US" sz="2000" dirty="0" smtClean="0"/>
              <a:t>In the </a:t>
            </a:r>
            <a:r>
              <a:rPr lang="en-US" sz="2000" b="1" dirty="0" smtClean="0"/>
              <a:t>3. Concept Scheme </a:t>
            </a:r>
            <a:r>
              <a:rPr lang="en-US" sz="2000" dirty="0" smtClean="0"/>
              <a:t>worksheet, use the full identifier to refer to the Codelist:</a:t>
            </a:r>
          </a:p>
          <a:p>
            <a:pPr marL="457200" lvl="1" indent="0">
              <a:buNone/>
            </a:pPr>
            <a:r>
              <a:rPr lang="en-US" sz="1600" dirty="0" smtClean="0">
                <a:solidFill>
                  <a:srgbClr val="0070C0"/>
                </a:solidFill>
              </a:rPr>
              <a:t>&lt;</a:t>
            </a:r>
            <a:r>
              <a:rPr lang="en-US" sz="1600" dirty="0" err="1">
                <a:solidFill>
                  <a:srgbClr val="0070C0"/>
                </a:solidFill>
              </a:rPr>
              <a:t>AgencyId</a:t>
            </a:r>
            <a:r>
              <a:rPr lang="en-US" sz="1600" dirty="0">
                <a:solidFill>
                  <a:srgbClr val="0070C0"/>
                </a:solidFill>
              </a:rPr>
              <a:t>&gt;</a:t>
            </a:r>
            <a:r>
              <a:rPr lang="en-US" sz="1600" dirty="0"/>
              <a:t>:</a:t>
            </a:r>
            <a:r>
              <a:rPr lang="en-US" sz="1600" dirty="0">
                <a:solidFill>
                  <a:srgbClr val="FF0000"/>
                </a:solidFill>
              </a:rPr>
              <a:t>&lt;Id&gt;</a:t>
            </a:r>
            <a:r>
              <a:rPr lang="en-US" sz="1600" dirty="0"/>
              <a:t>(</a:t>
            </a:r>
            <a:r>
              <a:rPr lang="en-US" sz="1600" dirty="0">
                <a:solidFill>
                  <a:schemeClr val="accent6">
                    <a:lumMod val="75000"/>
                  </a:schemeClr>
                </a:solidFill>
              </a:rPr>
              <a:t>&lt;Version</a:t>
            </a:r>
            <a:r>
              <a:rPr lang="en-US" sz="1600" dirty="0" smtClean="0">
                <a:solidFill>
                  <a:schemeClr val="accent6">
                    <a:lumMod val="75000"/>
                  </a:schemeClr>
                </a:solidFill>
              </a:rPr>
              <a:t>&gt;)</a:t>
            </a:r>
          </a:p>
          <a:p>
            <a:pPr marL="457200" lvl="1" indent="0">
              <a:buNone/>
            </a:pPr>
            <a:r>
              <a:rPr lang="en-US" sz="1600" dirty="0" smtClean="0"/>
              <a:t>e.g</a:t>
            </a:r>
            <a:r>
              <a:rPr lang="en-US" sz="1600" dirty="0"/>
              <a:t>. </a:t>
            </a:r>
            <a:r>
              <a:rPr lang="en-US" sz="1600" dirty="0">
                <a:solidFill>
                  <a:srgbClr val="0070C0"/>
                </a:solidFill>
              </a:rPr>
              <a:t>OECD</a:t>
            </a:r>
            <a:r>
              <a:rPr lang="en-US" sz="1600" dirty="0"/>
              <a:t>:</a:t>
            </a:r>
            <a:r>
              <a:rPr lang="en-US" sz="1600" dirty="0">
                <a:solidFill>
                  <a:srgbClr val="FF0000"/>
                </a:solidFill>
              </a:rPr>
              <a:t>CL_AREA</a:t>
            </a:r>
            <a:r>
              <a:rPr lang="en-US" sz="1600" dirty="0"/>
              <a:t>(</a:t>
            </a:r>
            <a:r>
              <a:rPr lang="en-US" sz="1600" dirty="0">
                <a:solidFill>
                  <a:schemeClr val="accent6">
                    <a:lumMod val="75000"/>
                  </a:schemeClr>
                </a:solidFill>
              </a:rPr>
              <a:t>1.0</a:t>
            </a:r>
            <a:r>
              <a:rPr lang="en-US" sz="1600" dirty="0"/>
              <a:t>)</a:t>
            </a:r>
          </a:p>
          <a:p>
            <a:pPr marL="514350" indent="-514350">
              <a:buFont typeface="+mj-lt"/>
              <a:buAutoNum type="arabicPeriod"/>
            </a:pPr>
            <a:r>
              <a:rPr lang="en-GB" sz="2000" dirty="0" smtClean="0"/>
              <a:t>You do not need to create CL_... Worksheets for these Codelists. </a:t>
            </a:r>
            <a:r>
              <a:rPr lang="en-GB" sz="2000" b="1" u="sng" smtClean="0"/>
              <a:t>However, </a:t>
            </a:r>
            <a:r>
              <a:rPr lang="en-GB" sz="2000" b="1" u="sng" dirty="0" smtClean="0"/>
              <a:t>if you need to define Constraints for Concepts that use this Codelist, you must add the Codelist worksheet</a:t>
            </a:r>
          </a:p>
          <a:p>
            <a:pPr marL="514350" indent="-514350">
              <a:buFont typeface="+mj-lt"/>
              <a:buAutoNum type="arabicPeriod"/>
            </a:pPr>
            <a:r>
              <a:rPr lang="en-GB" sz="2000" dirty="0" smtClean="0"/>
              <a:t>Using the full identifier for the Codelist doesn’t change anything else in the matrix generator</a:t>
            </a:r>
          </a:p>
          <a:p>
            <a:pPr marL="0" indent="0">
              <a:buNone/>
            </a:pPr>
            <a:endParaRPr lang="en-GB" sz="2000" dirty="0" smtClean="0"/>
          </a:p>
          <a:p>
            <a:pPr marL="0" indent="0">
              <a:buNone/>
            </a:pPr>
            <a:r>
              <a:rPr lang="en-GB" sz="2000" dirty="0" smtClean="0"/>
              <a:t>The concepts can be a mixture of existing codelist references (as above) and CL_ codelists that are defined in the matrix generator.</a:t>
            </a:r>
          </a:p>
          <a:p>
            <a:pPr marL="0" indent="0">
              <a:buNone/>
            </a:pPr>
            <a:endParaRPr lang="en-GB" sz="2000" dirty="0" smtClean="0"/>
          </a:p>
          <a:p>
            <a:pPr marL="0" indent="0">
              <a:buNone/>
            </a:pPr>
            <a:endParaRPr lang="en-US" sz="2000" dirty="0" smtClean="0"/>
          </a:p>
          <a:p>
            <a:pPr marL="514350" indent="-514350">
              <a:buFont typeface="+mj-lt"/>
              <a:buAutoNum type="arabicPeriod"/>
            </a:pPr>
            <a:endParaRPr lang="en-US" sz="2000" dirty="0" smtClean="0"/>
          </a:p>
          <a:p>
            <a:pPr marL="0" indent="0">
              <a:buNone/>
            </a:pPr>
            <a:endParaRPr lang="de-DE" sz="2000" dirty="0"/>
          </a:p>
          <a:p>
            <a:pPr marL="0" indent="0">
              <a:buNone/>
            </a:pPr>
            <a:endParaRPr lang="de-DE" sz="2000" dirty="0"/>
          </a:p>
        </p:txBody>
      </p:sp>
    </p:spTree>
    <p:extLst>
      <p:ext uri="{BB962C8B-B14F-4D97-AF65-F5344CB8AC3E}">
        <p14:creationId xmlns:p14="http://schemas.microsoft.com/office/powerpoint/2010/main" val="3131001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Ordering Concepts and Dimensions</a:t>
            </a:r>
            <a:endParaRPr lang="de-DE" sz="4000" b="1" dirty="0"/>
          </a:p>
        </p:txBody>
      </p:sp>
      <p:sp>
        <p:nvSpPr>
          <p:cNvPr id="3" name="Content Placeholder 2"/>
          <p:cNvSpPr>
            <a:spLocks noGrp="1"/>
          </p:cNvSpPr>
          <p:nvPr>
            <p:ph idx="1"/>
          </p:nvPr>
        </p:nvSpPr>
        <p:spPr/>
        <p:txBody>
          <a:bodyPr>
            <a:normAutofit/>
          </a:bodyPr>
          <a:lstStyle/>
          <a:p>
            <a:pPr marL="0" indent="0">
              <a:buNone/>
            </a:pPr>
            <a:r>
              <a:rPr lang="en-US" sz="2000" dirty="0" smtClean="0"/>
              <a:t>A Concept Scheme’s concepts are generated in the </a:t>
            </a:r>
            <a:r>
              <a:rPr lang="en-US" sz="2000" dirty="0"/>
              <a:t>order that they appear in the </a:t>
            </a:r>
            <a:r>
              <a:rPr lang="en-US" sz="2000" b="1" dirty="0"/>
              <a:t>Concept Scheme </a:t>
            </a:r>
            <a:r>
              <a:rPr lang="en-US" sz="2000" dirty="0" smtClean="0"/>
              <a:t>worksheet.</a:t>
            </a:r>
          </a:p>
          <a:p>
            <a:pPr marL="0" indent="0">
              <a:buNone/>
            </a:pPr>
            <a:r>
              <a:rPr lang="en-US" sz="2000" dirty="0" smtClean="0"/>
              <a:t>A DSD’s concepts are generated in the DSD’s SDMX-ML in the left-to-right order that they appear in the </a:t>
            </a:r>
            <a:r>
              <a:rPr lang="en-US" sz="2000" b="1" dirty="0" smtClean="0"/>
              <a:t>DSD-Concept Matrix </a:t>
            </a:r>
            <a:r>
              <a:rPr lang="en-US" sz="2000" dirty="0" smtClean="0"/>
              <a:t>worksheet (usually the same order that they appear in the </a:t>
            </a:r>
            <a:r>
              <a:rPr lang="en-US" sz="2000" b="1" dirty="0" smtClean="0"/>
              <a:t>Concept Scheme </a:t>
            </a:r>
            <a:r>
              <a:rPr lang="en-US" sz="2000" dirty="0" smtClean="0"/>
              <a:t>worksheet but they may get out of sync).</a:t>
            </a:r>
          </a:p>
          <a:p>
            <a:pPr marL="0" indent="0">
              <a:buNone/>
            </a:pPr>
            <a:r>
              <a:rPr lang="en-US" sz="2000" dirty="0" smtClean="0"/>
              <a:t>The DSDs dimensions order may be explicitly defined with the </a:t>
            </a:r>
            <a:r>
              <a:rPr lang="en-US" sz="2000" b="1" dirty="0" smtClean="0"/>
              <a:t>Concept Scheme</a:t>
            </a:r>
            <a:r>
              <a:rPr lang="en-US" sz="2000" dirty="0" smtClean="0"/>
              <a:t> worksheet’s </a:t>
            </a:r>
            <a:r>
              <a:rPr lang="en-US" sz="2000" b="1" dirty="0" smtClean="0"/>
              <a:t>Position </a:t>
            </a:r>
            <a:r>
              <a:rPr lang="en-US" sz="2000" dirty="0" smtClean="0"/>
              <a:t>column. If one Position value is specified, all dimensions must have a Position value. On generation, the dimensions in the </a:t>
            </a:r>
            <a:r>
              <a:rPr lang="en-US" sz="2000" b="1" dirty="0" smtClean="0"/>
              <a:t>DSD-Concept Matrix</a:t>
            </a:r>
            <a:r>
              <a:rPr lang="en-US" sz="2000" dirty="0" smtClean="0"/>
              <a:t> worksheet are reordered according to the Position values to ensure that the DSD concept order is consistent in the workbook. </a:t>
            </a:r>
          </a:p>
          <a:p>
            <a:pPr marL="0" indent="0">
              <a:buNone/>
            </a:pPr>
            <a:r>
              <a:rPr lang="en-US" sz="2000" dirty="0" smtClean="0"/>
              <a:t>Note that use of the </a:t>
            </a:r>
            <a:r>
              <a:rPr lang="en-US" sz="2000" b="1" dirty="0" smtClean="0"/>
              <a:t>Position</a:t>
            </a:r>
            <a:r>
              <a:rPr lang="en-US" sz="2000" dirty="0" smtClean="0"/>
              <a:t> column does not alter the order of the Concept Scheme’s concepts.</a:t>
            </a:r>
          </a:p>
          <a:p>
            <a:pPr marL="0" indent="0">
              <a:buNone/>
            </a:pPr>
            <a:endParaRPr lang="en-US" sz="2000" dirty="0" smtClean="0"/>
          </a:p>
          <a:p>
            <a:pPr marL="0" indent="0">
              <a:buNone/>
            </a:pPr>
            <a:endParaRPr lang="de-DE" sz="2000" dirty="0"/>
          </a:p>
          <a:p>
            <a:pPr marL="0" indent="0">
              <a:buNone/>
            </a:pPr>
            <a:endParaRPr lang="de-DE" sz="2000" dirty="0"/>
          </a:p>
        </p:txBody>
      </p:sp>
    </p:spTree>
    <p:extLst>
      <p:ext uri="{BB962C8B-B14F-4D97-AF65-F5344CB8AC3E}">
        <p14:creationId xmlns:p14="http://schemas.microsoft.com/office/powerpoint/2010/main" val="1839502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Creating a Reporting Template (1)</a:t>
            </a:r>
            <a:endParaRPr lang="de-DE" sz="4000" b="1" dirty="0"/>
          </a:p>
        </p:txBody>
      </p:sp>
      <p:sp>
        <p:nvSpPr>
          <p:cNvPr id="3" name="Content Placeholder 2"/>
          <p:cNvSpPr>
            <a:spLocks noGrp="1"/>
          </p:cNvSpPr>
          <p:nvPr>
            <p:ph idx="1"/>
          </p:nvPr>
        </p:nvSpPr>
        <p:spPr>
          <a:xfrm>
            <a:off x="838200" y="1825624"/>
            <a:ext cx="10515600" cy="4816245"/>
          </a:xfrm>
        </p:spPr>
        <p:txBody>
          <a:bodyPr>
            <a:normAutofit fontScale="92500" lnSpcReduction="20000"/>
          </a:bodyPr>
          <a:lstStyle/>
          <a:p>
            <a:pPr marL="0" indent="0">
              <a:buNone/>
            </a:pPr>
            <a:r>
              <a:rPr lang="en-US" sz="1600" dirty="0" smtClean="0"/>
              <a:t>A </a:t>
            </a:r>
            <a:r>
              <a:rPr lang="en-US" sz="1600" dirty="0"/>
              <a:t>simple “</a:t>
            </a:r>
            <a:r>
              <a:rPr lang="en-US" sz="1600" b="1" dirty="0"/>
              <a:t>Reporting template</a:t>
            </a:r>
            <a:r>
              <a:rPr lang="en-US" sz="1600" dirty="0"/>
              <a:t>” </a:t>
            </a:r>
            <a:r>
              <a:rPr lang="en-US" sz="1600" dirty="0" smtClean="0"/>
              <a:t>Excel questionnaire can be generated from the structure of a Dataflow. The reporting template can be sent to data reporters, and the filled reported template can be transformed to SDMX-CSV with an included python script. </a:t>
            </a:r>
          </a:p>
          <a:p>
            <a:pPr marL="0" indent="0">
              <a:buNone/>
            </a:pPr>
            <a:r>
              <a:rPr lang="en-US" sz="1600" dirty="0" smtClean="0"/>
              <a:t>The reporting template workbook consists of:</a:t>
            </a:r>
          </a:p>
          <a:p>
            <a:r>
              <a:rPr lang="en-US" sz="1600" dirty="0" smtClean="0"/>
              <a:t>A Guidelines worksheet. The content comes from </a:t>
            </a:r>
            <a:r>
              <a:rPr lang="en-US" sz="1600" dirty="0"/>
              <a:t>a </a:t>
            </a:r>
            <a:r>
              <a:rPr lang="en-US" sz="1600" dirty="0" smtClean="0"/>
              <a:t>workbook called “reportingtemplate_guidelines.xlsx” in the output folder</a:t>
            </a:r>
          </a:p>
          <a:p>
            <a:r>
              <a:rPr lang="en-US" sz="1600" dirty="0" smtClean="0"/>
              <a:t>A Reporting template worksheet with:</a:t>
            </a:r>
          </a:p>
          <a:p>
            <a:pPr lvl="1"/>
            <a:r>
              <a:rPr lang="en-US" sz="1200" dirty="0" smtClean="0"/>
              <a:t>Hidden header information (rows 1 to 3) for it to be processed with the included SDMX-CSV python script</a:t>
            </a:r>
          </a:p>
          <a:p>
            <a:pPr lvl="1"/>
            <a:r>
              <a:rPr lang="en-US" sz="1200" dirty="0" smtClean="0"/>
              <a:t>A column for each Dataflow concept</a:t>
            </a:r>
          </a:p>
          <a:p>
            <a:pPr lvl="1"/>
            <a:r>
              <a:rPr lang="en-US" sz="1200" dirty="0" smtClean="0"/>
              <a:t>A row for each observation</a:t>
            </a:r>
          </a:p>
          <a:p>
            <a:pPr lvl="1"/>
            <a:r>
              <a:rPr lang="en-US" sz="1200" dirty="0" smtClean="0"/>
              <a:t>Data validation on the cells according to their type and codelist constraints</a:t>
            </a:r>
          </a:p>
          <a:p>
            <a:r>
              <a:rPr lang="en-US" sz="1600" dirty="0" smtClean="0"/>
              <a:t>Codelist worksheets</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smtClean="0"/>
          </a:p>
          <a:p>
            <a:pPr marL="0" indent="0">
              <a:buNone/>
            </a:pPr>
            <a:r>
              <a:rPr lang="en-US" sz="1600" dirty="0" smtClean="0"/>
              <a:t>Continued…</a:t>
            </a:r>
            <a:endParaRPr lang="de-DE" sz="1600" dirty="0"/>
          </a:p>
          <a:p>
            <a:pPr marL="0" indent="0">
              <a:buNone/>
            </a:pPr>
            <a:endParaRPr lang="de-DE" sz="1600" dirty="0"/>
          </a:p>
        </p:txBody>
      </p:sp>
      <p:pic>
        <p:nvPicPr>
          <p:cNvPr id="4" name="Picture 3"/>
          <p:cNvPicPr>
            <a:picLocks noChangeAspect="1"/>
          </p:cNvPicPr>
          <p:nvPr/>
        </p:nvPicPr>
        <p:blipFill>
          <a:blip r:embed="rId2"/>
          <a:stretch>
            <a:fillRect/>
          </a:stretch>
        </p:blipFill>
        <p:spPr>
          <a:xfrm>
            <a:off x="904702" y="4208804"/>
            <a:ext cx="11202016" cy="1739841"/>
          </a:xfrm>
          <a:prstGeom prst="rect">
            <a:avLst/>
          </a:prstGeom>
        </p:spPr>
      </p:pic>
    </p:spTree>
    <p:extLst>
      <p:ext uri="{BB962C8B-B14F-4D97-AF65-F5344CB8AC3E}">
        <p14:creationId xmlns:p14="http://schemas.microsoft.com/office/powerpoint/2010/main" val="2588880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Creating a Reporting Template (2)</a:t>
            </a:r>
            <a:endParaRPr lang="de-DE" sz="4000" b="1" dirty="0"/>
          </a:p>
        </p:txBody>
      </p:sp>
      <p:sp>
        <p:nvSpPr>
          <p:cNvPr id="3" name="Content Placeholder 2"/>
          <p:cNvSpPr>
            <a:spLocks noGrp="1"/>
          </p:cNvSpPr>
          <p:nvPr>
            <p:ph idx="1"/>
          </p:nvPr>
        </p:nvSpPr>
        <p:spPr>
          <a:xfrm>
            <a:off x="838199" y="1825624"/>
            <a:ext cx="11273445" cy="4940936"/>
          </a:xfrm>
        </p:spPr>
        <p:txBody>
          <a:bodyPr>
            <a:normAutofit fontScale="92500" lnSpcReduction="10000"/>
          </a:bodyPr>
          <a:lstStyle/>
          <a:p>
            <a:pPr marL="0" indent="0">
              <a:buNone/>
            </a:pPr>
            <a:r>
              <a:rPr lang="en-US" sz="1400" dirty="0" smtClean="0"/>
              <a:t>To create a reporting template (after creating the structure) do the following</a:t>
            </a:r>
          </a:p>
          <a:p>
            <a:pPr marL="457200" indent="-457200">
              <a:buFont typeface="+mj-lt"/>
              <a:buAutoNum type="arabicPeriod"/>
            </a:pPr>
            <a:r>
              <a:rPr lang="en-US" sz="1400" dirty="0" smtClean="0"/>
              <a:t>The text in the reporting template column headers come from the Concept Description fields in </a:t>
            </a:r>
            <a:r>
              <a:rPr lang="en-US" sz="1400" b="1" dirty="0" smtClean="0"/>
              <a:t>3.Concept Scheme</a:t>
            </a:r>
            <a:r>
              <a:rPr lang="en-US" sz="1400" dirty="0" smtClean="0"/>
              <a:t>. Ensure that any concepts to appear in the reporting template have a description</a:t>
            </a:r>
          </a:p>
          <a:p>
            <a:pPr marL="914400" lvl="1" indent="-457200">
              <a:buFont typeface="+mj-lt"/>
              <a:buAutoNum type="alphaLcPeriod"/>
            </a:pPr>
            <a:r>
              <a:rPr lang="en-US" sz="1200" dirty="0" smtClean="0"/>
              <a:t>By default the column header is dark blue. You may change this by providing a different background </a:t>
            </a:r>
            <a:r>
              <a:rPr lang="en-US" sz="1200" dirty="0" err="1" smtClean="0"/>
              <a:t>colour</a:t>
            </a:r>
            <a:r>
              <a:rPr lang="en-US" sz="1200" dirty="0" smtClean="0"/>
              <a:t> in the Description field, e.g.</a:t>
            </a:r>
          </a:p>
          <a:p>
            <a:pPr marL="457200" lvl="1" indent="0">
              <a:buNone/>
            </a:pPr>
            <a:endParaRPr lang="en-US" sz="1200" dirty="0"/>
          </a:p>
          <a:p>
            <a:pPr marL="457200" lvl="1" indent="0">
              <a:buNone/>
            </a:pPr>
            <a:endParaRPr lang="en-US" sz="1200" dirty="0" smtClean="0"/>
          </a:p>
          <a:p>
            <a:pPr marL="457200" indent="-457200">
              <a:buFont typeface="+mj-lt"/>
              <a:buAutoNum type="arabicPeriod"/>
            </a:pPr>
            <a:endParaRPr lang="en-US" sz="1400" dirty="0" smtClean="0"/>
          </a:p>
          <a:p>
            <a:pPr marL="457200" indent="-457200">
              <a:buFont typeface="+mj-lt"/>
              <a:buAutoNum type="arabicPeriod"/>
            </a:pPr>
            <a:endParaRPr lang="en-US" sz="1400" dirty="0"/>
          </a:p>
          <a:p>
            <a:pPr marL="457200" indent="-457200">
              <a:buFont typeface="+mj-lt"/>
              <a:buAutoNum type="arabicPeriod"/>
            </a:pPr>
            <a:endParaRPr lang="en-US" sz="1400" dirty="0" smtClean="0"/>
          </a:p>
          <a:p>
            <a:pPr marL="457200" indent="-457200">
              <a:buFont typeface="+mj-lt"/>
              <a:buAutoNum type="arabicPeriod"/>
            </a:pPr>
            <a:r>
              <a:rPr lang="en-US" sz="1400" dirty="0" smtClean="0"/>
              <a:t>The </a:t>
            </a:r>
            <a:r>
              <a:rPr lang="en-US" sz="1400" b="1" dirty="0" smtClean="0"/>
              <a:t>order</a:t>
            </a:r>
            <a:r>
              <a:rPr lang="en-US" sz="1400" dirty="0" smtClean="0"/>
              <a:t> of the reporting template columns follows the left-to-right order of concepts in </a:t>
            </a:r>
            <a:r>
              <a:rPr lang="en-US" sz="1400" dirty="0"/>
              <a:t>the </a:t>
            </a:r>
            <a:r>
              <a:rPr lang="en-US" sz="1400" b="1" dirty="0"/>
              <a:t>4.DSD-Concept </a:t>
            </a:r>
            <a:r>
              <a:rPr lang="en-US" sz="1400" b="1" dirty="0" smtClean="0"/>
              <a:t>Matrix</a:t>
            </a:r>
            <a:r>
              <a:rPr lang="en-US" sz="1400" dirty="0" smtClean="0"/>
              <a:t> worksheet so change the order of those columns if required </a:t>
            </a:r>
          </a:p>
          <a:p>
            <a:pPr marL="457200" indent="-457200">
              <a:buFont typeface="+mj-lt"/>
              <a:buAutoNum type="arabicPeriod"/>
            </a:pPr>
            <a:r>
              <a:rPr lang="en-US" sz="1400" dirty="0" smtClean="0"/>
              <a:t>In the </a:t>
            </a:r>
            <a:r>
              <a:rPr lang="en-US" sz="1400" b="1" dirty="0" smtClean="0"/>
              <a:t>7. Generate SDMX </a:t>
            </a:r>
            <a:r>
              <a:rPr lang="en-US" sz="1400" dirty="0" smtClean="0"/>
              <a:t>worksheet, select a Dataflow in the </a:t>
            </a:r>
            <a:r>
              <a:rPr lang="en-US" sz="1400" b="1" dirty="0" smtClean="0"/>
              <a:t>Dataflow Id </a:t>
            </a:r>
            <a:r>
              <a:rPr lang="en-US" sz="1400" dirty="0" smtClean="0"/>
              <a:t>dropdown list</a:t>
            </a:r>
          </a:p>
          <a:p>
            <a:pPr marL="514350" indent="-514350">
              <a:buFont typeface="+mj-lt"/>
              <a:buAutoNum type="arabicPeriod"/>
            </a:pPr>
            <a:r>
              <a:rPr lang="en-US" sz="1400" dirty="0" smtClean="0"/>
              <a:t>You may provide a Guidelines worksheet that will be added to the workbook. To do so, create a separate </a:t>
            </a:r>
            <a:r>
              <a:rPr lang="en-US" sz="1400" dirty="0"/>
              <a:t>workbook named “reportingtemplate_guidelines.xlsx</a:t>
            </a:r>
            <a:r>
              <a:rPr lang="en-US" sz="1400" dirty="0" smtClean="0"/>
              <a:t>”, write your guidelines in the first worksheet, and save the workbook in the path specified in the  </a:t>
            </a:r>
            <a:r>
              <a:rPr lang="en-US" sz="1400" b="1" dirty="0" smtClean="0"/>
              <a:t>Output folder</a:t>
            </a:r>
            <a:r>
              <a:rPr lang="en-US" sz="1400" dirty="0" smtClean="0"/>
              <a:t>.</a:t>
            </a:r>
            <a:endParaRPr lang="en-US" sz="1100" b="1" dirty="0"/>
          </a:p>
          <a:p>
            <a:pPr marL="514350" indent="-514350">
              <a:buFont typeface="+mj-lt"/>
              <a:buAutoNum type="arabicPeriod"/>
            </a:pPr>
            <a:r>
              <a:rPr lang="en-GB" sz="1400" dirty="0" smtClean="0"/>
              <a:t>Click </a:t>
            </a:r>
            <a:r>
              <a:rPr lang="en-GB" sz="1400" b="1" dirty="0" smtClean="0"/>
              <a:t>Generate Reporting Template</a:t>
            </a:r>
          </a:p>
          <a:p>
            <a:pPr marL="514350" indent="-514350">
              <a:buFont typeface="+mj-lt"/>
              <a:buAutoNum type="arabicPeriod"/>
            </a:pPr>
            <a:r>
              <a:rPr lang="en-GB" sz="1400" dirty="0" smtClean="0"/>
              <a:t>The workbook will be created in the </a:t>
            </a:r>
            <a:r>
              <a:rPr lang="en-GB" sz="1400" b="1" dirty="0" smtClean="0"/>
              <a:t>Output folder</a:t>
            </a:r>
            <a:r>
              <a:rPr lang="en-GB" sz="1400" dirty="0" smtClean="0"/>
              <a:t>. When finished, you may enter a password to protect the workbook.</a:t>
            </a:r>
          </a:p>
          <a:p>
            <a:pPr marL="514350" indent="-514350">
              <a:buFont typeface="+mj-lt"/>
              <a:buAutoNum type="arabicPeriod"/>
            </a:pPr>
            <a:r>
              <a:rPr lang="en-GB" sz="1400" dirty="0" smtClean="0"/>
              <a:t>You may customise the reporting template after it is generated with style changes, etc.</a:t>
            </a:r>
            <a:endParaRPr lang="en-GB" sz="1400" dirty="0"/>
          </a:p>
          <a:p>
            <a:pPr marL="0" indent="0">
              <a:buNone/>
            </a:pPr>
            <a:r>
              <a:rPr lang="en-US" sz="1400" dirty="0" smtClean="0"/>
              <a:t>A filled-in reporting template can be transformed to SDMX-CSV with the </a:t>
            </a:r>
            <a:r>
              <a:rPr lang="en-US" sz="1400" b="1" dirty="0" smtClean="0"/>
              <a:t>Transform_template_to_sdmxcsv.py</a:t>
            </a:r>
            <a:r>
              <a:rPr lang="en-US" sz="1400" dirty="0" smtClean="0"/>
              <a:t> python script (in the </a:t>
            </a:r>
            <a:r>
              <a:rPr lang="en-US" sz="1400" dirty="0" err="1" smtClean="0"/>
              <a:t>Gitlab</a:t>
            </a:r>
            <a:r>
              <a:rPr lang="en-US" sz="1400" dirty="0" smtClean="0"/>
              <a:t> repo). Example use:</a:t>
            </a:r>
          </a:p>
          <a:p>
            <a:pPr marL="0" indent="0">
              <a:buNone/>
            </a:pPr>
            <a:r>
              <a:rPr lang="en-US" sz="1200" dirty="0" smtClean="0">
                <a:latin typeface="Courier New" panose="02070309020205020404" pitchFamily="49" charset="0"/>
                <a:cs typeface="Courier New" panose="02070309020205020404" pitchFamily="49" charset="0"/>
              </a:rPr>
              <a:t>	</a:t>
            </a:r>
            <a:r>
              <a:rPr lang="en-US" sz="1300" b="1" dirty="0" smtClean="0">
                <a:latin typeface="Courier New" panose="02070309020205020404" pitchFamily="49" charset="0"/>
                <a:cs typeface="Courier New" panose="02070309020205020404" pitchFamily="49" charset="0"/>
              </a:rPr>
              <a:t>Transform_template_to_sdmxcsv.py </a:t>
            </a:r>
            <a:r>
              <a:rPr lang="en-US" sz="1300" dirty="0" smtClean="0">
                <a:latin typeface="Courier New" panose="02070309020205020404" pitchFamily="49" charset="0"/>
                <a:cs typeface="Courier New" panose="02070309020205020404" pitchFamily="49" charset="0"/>
              </a:rPr>
              <a:t>--</a:t>
            </a:r>
            <a:r>
              <a:rPr lang="en-US" sz="1300" dirty="0" err="1" smtClean="0">
                <a:latin typeface="Courier New" panose="02070309020205020404" pitchFamily="49" charset="0"/>
                <a:cs typeface="Courier New" panose="02070309020205020404" pitchFamily="49" charset="0"/>
              </a:rPr>
              <a:t>template_path</a:t>
            </a:r>
            <a:r>
              <a:rPr lang="en-US" sz="1300" dirty="0" smtClean="0">
                <a:latin typeface="Courier New" panose="02070309020205020404" pitchFamily="49" charset="0"/>
                <a:cs typeface="Courier New" panose="02070309020205020404" pitchFamily="49" charset="0"/>
              </a:rPr>
              <a:t>=“reptemplate.xlsx” </a:t>
            </a:r>
            <a:r>
              <a:rPr lang="en-US" sz="1300" dirty="0">
                <a:latin typeface="Courier New" panose="02070309020205020404" pitchFamily="49" charset="0"/>
                <a:cs typeface="Courier New" panose="02070309020205020404" pitchFamily="49" charset="0"/>
              </a:rPr>
              <a:t>--</a:t>
            </a:r>
            <a:r>
              <a:rPr lang="en-US" sz="1300" dirty="0" err="1" smtClean="0">
                <a:latin typeface="Courier New" panose="02070309020205020404" pitchFamily="49" charset="0"/>
                <a:cs typeface="Courier New" panose="02070309020205020404" pitchFamily="49" charset="0"/>
              </a:rPr>
              <a:t>sdmxcsv_path</a:t>
            </a:r>
            <a:r>
              <a:rPr lang="en-US" sz="1300" dirty="0" smtClean="0">
                <a:latin typeface="Courier New" panose="02070309020205020404" pitchFamily="49" charset="0"/>
                <a:cs typeface="Courier New" panose="02070309020205020404" pitchFamily="49" charset="0"/>
              </a:rPr>
              <a:t>=“output.csv”</a:t>
            </a:r>
            <a:endParaRPr lang="de-DE" sz="1300" dirty="0">
              <a:latin typeface="Courier New" panose="02070309020205020404" pitchFamily="49" charset="0"/>
              <a:cs typeface="Courier New" panose="02070309020205020404" pitchFamily="49" charset="0"/>
            </a:endParaRPr>
          </a:p>
          <a:p>
            <a:pPr marL="0" indent="0">
              <a:buNone/>
            </a:pPr>
            <a:endParaRPr lang="de-DE" sz="1400" dirty="0"/>
          </a:p>
        </p:txBody>
      </p:sp>
      <p:pic>
        <p:nvPicPr>
          <p:cNvPr id="5" name="Picture 4"/>
          <p:cNvPicPr>
            <a:picLocks noChangeAspect="1"/>
          </p:cNvPicPr>
          <p:nvPr/>
        </p:nvPicPr>
        <p:blipFill>
          <a:blip r:embed="rId2"/>
          <a:stretch>
            <a:fillRect/>
          </a:stretch>
        </p:blipFill>
        <p:spPr>
          <a:xfrm>
            <a:off x="1371599" y="2751709"/>
            <a:ext cx="9110133" cy="1143725"/>
          </a:xfrm>
          <a:prstGeom prst="rect">
            <a:avLst/>
          </a:prstGeom>
        </p:spPr>
      </p:pic>
    </p:spTree>
    <p:extLst>
      <p:ext uri="{BB962C8B-B14F-4D97-AF65-F5344CB8AC3E}">
        <p14:creationId xmlns:p14="http://schemas.microsoft.com/office/powerpoint/2010/main" val="40469522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Constraining a Dataflow</a:t>
            </a:r>
            <a:endParaRPr lang="en-GB" b="1" dirty="0"/>
          </a:p>
        </p:txBody>
      </p:sp>
      <p:sp>
        <p:nvSpPr>
          <p:cNvPr id="3" name="Content Placeholder 2"/>
          <p:cNvSpPr>
            <a:spLocks noGrp="1"/>
          </p:cNvSpPr>
          <p:nvPr>
            <p:ph idx="1"/>
          </p:nvPr>
        </p:nvSpPr>
        <p:spPr>
          <a:xfrm>
            <a:off x="838200" y="1825625"/>
            <a:ext cx="10866120" cy="3644149"/>
          </a:xfrm>
        </p:spPr>
        <p:txBody>
          <a:bodyPr>
            <a:normAutofit fontScale="70000" lnSpcReduction="20000"/>
          </a:bodyPr>
          <a:lstStyle/>
          <a:p>
            <a:pPr marL="0" indent="0">
              <a:buNone/>
            </a:pPr>
            <a:r>
              <a:rPr lang="en-GB" sz="2400" dirty="0" smtClean="0"/>
              <a:t>The matrix generator allows the creation of </a:t>
            </a:r>
            <a:r>
              <a:rPr lang="en-GB" sz="2400" dirty="0" err="1" smtClean="0"/>
              <a:t>CubeRegion</a:t>
            </a:r>
            <a:r>
              <a:rPr lang="en-GB" sz="2400" dirty="0" smtClean="0"/>
              <a:t> constraints on Dataflows. They are used to limit the component values in a dataset that corresponds to a Dataflow.</a:t>
            </a:r>
          </a:p>
          <a:p>
            <a:pPr marL="0" indent="0">
              <a:buNone/>
            </a:pPr>
            <a:r>
              <a:rPr lang="en-GB" sz="2400" dirty="0" smtClean="0"/>
              <a:t>To constrain a Dataflow do these steps:</a:t>
            </a:r>
          </a:p>
          <a:p>
            <a:pPr marL="514350" indent="-514350">
              <a:buFont typeface="+mj-lt"/>
              <a:buAutoNum type="arabicPeriod"/>
            </a:pPr>
            <a:r>
              <a:rPr lang="en-GB" sz="2400" dirty="0" smtClean="0"/>
              <a:t>Find the Dataflow row to constrain in the </a:t>
            </a:r>
            <a:r>
              <a:rPr lang="en-GB" sz="2400" b="1" dirty="0" smtClean="0"/>
              <a:t>DSD-Concept Matrix</a:t>
            </a:r>
            <a:r>
              <a:rPr lang="en-GB" sz="2400" dirty="0" smtClean="0"/>
              <a:t> worksheet</a:t>
            </a:r>
          </a:p>
          <a:p>
            <a:pPr marL="514350" indent="-514350">
              <a:buFont typeface="+mj-lt"/>
              <a:buAutoNum type="arabicPeriod"/>
            </a:pPr>
            <a:r>
              <a:rPr lang="en-GB" sz="2400" dirty="0" smtClean="0"/>
              <a:t>Along that row, for each concept in the constraint, enter into the concept’s column either:</a:t>
            </a:r>
          </a:p>
          <a:p>
            <a:pPr marL="971550" lvl="1" indent="-514350">
              <a:buFont typeface="+mj-lt"/>
              <a:buAutoNum type="arabicPeriod"/>
            </a:pPr>
            <a:r>
              <a:rPr lang="en-GB" sz="2000" dirty="0" smtClean="0"/>
              <a:t>A single value that appears in the concept’s Codelist, or;</a:t>
            </a:r>
          </a:p>
          <a:p>
            <a:pPr marL="971550" lvl="1" indent="-514350">
              <a:buFont typeface="+mj-lt"/>
              <a:buAutoNum type="arabicPeriod"/>
            </a:pPr>
            <a:r>
              <a:rPr lang="en-GB" sz="2000" dirty="0" smtClean="0"/>
              <a:t>A % symbol that means multiple values are valid</a:t>
            </a:r>
          </a:p>
          <a:p>
            <a:pPr marL="514350" indent="-514350">
              <a:buFont typeface="+mj-lt"/>
              <a:buAutoNum type="arabicPeriod"/>
            </a:pPr>
            <a:r>
              <a:rPr lang="en-GB" sz="2400" u="sng" dirty="0" smtClean="0"/>
              <a:t>For each concept</a:t>
            </a:r>
            <a:r>
              <a:rPr lang="en-GB" sz="2400" dirty="0" smtClean="0"/>
              <a:t> that is constrained to multiple values (with %):</a:t>
            </a:r>
          </a:p>
          <a:p>
            <a:pPr marL="971550" lvl="1" indent="-514350">
              <a:buFont typeface="+mj-lt"/>
              <a:buAutoNum type="arabicPeriod"/>
            </a:pPr>
            <a:r>
              <a:rPr lang="en-GB" sz="2000" dirty="0" smtClean="0"/>
              <a:t>Go to the Codelist for that concept</a:t>
            </a:r>
          </a:p>
          <a:p>
            <a:pPr marL="971550" lvl="1" indent="-514350">
              <a:buFont typeface="+mj-lt"/>
              <a:buAutoNum type="arabicPeriod"/>
            </a:pPr>
            <a:r>
              <a:rPr lang="en-GB" sz="2000" dirty="0" smtClean="0"/>
              <a:t>Find the section called </a:t>
            </a:r>
            <a:r>
              <a:rPr lang="en-GB" sz="2000" b="1" dirty="0" smtClean="0"/>
              <a:t>CONSTRAINTS </a:t>
            </a:r>
            <a:r>
              <a:rPr lang="en-GB" sz="2000" dirty="0" smtClean="0"/>
              <a:t>(towards the right of the worksheet, may be off screen)</a:t>
            </a:r>
          </a:p>
          <a:p>
            <a:pPr marL="971550" lvl="1" indent="-514350">
              <a:buFont typeface="+mj-lt"/>
              <a:buAutoNum type="arabicPeriod"/>
            </a:pPr>
            <a:r>
              <a:rPr lang="en-GB" sz="2000" dirty="0" smtClean="0"/>
              <a:t>To the right of cells </a:t>
            </a:r>
            <a:r>
              <a:rPr lang="en-GB" sz="2000" b="1" dirty="0" smtClean="0"/>
              <a:t>Dataflows-&gt; </a:t>
            </a:r>
            <a:r>
              <a:rPr lang="en-GB" sz="2000" dirty="0" smtClean="0"/>
              <a:t>and </a:t>
            </a:r>
            <a:r>
              <a:rPr lang="en-GB" sz="2000" b="1" dirty="0" smtClean="0"/>
              <a:t>Concepts-&gt;</a:t>
            </a:r>
            <a:r>
              <a:rPr lang="en-GB" sz="2000" dirty="0" smtClean="0"/>
              <a:t> there are corresponding dropdown lists. Select the Dataflow and Concept to constrain (in the same column)</a:t>
            </a:r>
          </a:p>
          <a:p>
            <a:pPr marL="971550" lvl="1" indent="-514350">
              <a:buFont typeface="+mj-lt"/>
              <a:buAutoNum type="arabicPeriod"/>
            </a:pPr>
            <a:r>
              <a:rPr lang="en-GB" sz="2000" dirty="0" smtClean="0"/>
              <a:t>Staying in the same column, enter 1 for every valid code in this Dataflow constraint</a:t>
            </a:r>
          </a:p>
          <a:p>
            <a:pPr marL="0" indent="0">
              <a:buNone/>
            </a:pPr>
            <a:r>
              <a:rPr lang="en-GB" sz="2400" dirty="0" smtClean="0"/>
              <a:t>Here is an example of the </a:t>
            </a:r>
            <a:r>
              <a:rPr lang="en-GB" sz="2400" b="1" dirty="0" smtClean="0"/>
              <a:t>CONSTRAINTS</a:t>
            </a:r>
            <a:r>
              <a:rPr lang="en-GB" sz="2400" dirty="0" smtClean="0"/>
              <a:t> section for the CL_MEASURE Codelist. See slide </a:t>
            </a:r>
            <a:r>
              <a:rPr lang="en-GB" sz="2400" dirty="0" smtClean="0">
                <a:hlinkClick r:id="rId2" action="ppaction://hlinksldjump"/>
              </a:rPr>
              <a:t>Codelist worksheets (CL_...): Constraints</a:t>
            </a:r>
            <a:r>
              <a:rPr lang="en-GB" sz="2400" dirty="0" smtClean="0"/>
              <a:t> for more details.</a:t>
            </a:r>
            <a:endParaRPr lang="en-GB" sz="2400" dirty="0"/>
          </a:p>
          <a:p>
            <a:pPr marL="457200" lvl="1" indent="0">
              <a:buNone/>
            </a:pPr>
            <a:endParaRPr lang="en-GB" sz="2000" dirty="0"/>
          </a:p>
        </p:txBody>
      </p:sp>
      <p:pic>
        <p:nvPicPr>
          <p:cNvPr id="4" name="Picture 3"/>
          <p:cNvPicPr>
            <a:picLocks noChangeAspect="1"/>
          </p:cNvPicPr>
          <p:nvPr/>
        </p:nvPicPr>
        <p:blipFill>
          <a:blip r:embed="rId3"/>
          <a:stretch>
            <a:fillRect/>
          </a:stretch>
        </p:blipFill>
        <p:spPr>
          <a:xfrm>
            <a:off x="756458" y="5643485"/>
            <a:ext cx="10185988" cy="1145116"/>
          </a:xfrm>
          <a:prstGeom prst="rect">
            <a:avLst/>
          </a:prstGeom>
        </p:spPr>
      </p:pic>
    </p:spTree>
    <p:extLst>
      <p:ext uri="{BB962C8B-B14F-4D97-AF65-F5344CB8AC3E}">
        <p14:creationId xmlns:p14="http://schemas.microsoft.com/office/powerpoint/2010/main" val="1569223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3926"/>
            <a:ext cx="10515600" cy="1325563"/>
          </a:xfrm>
        </p:spPr>
        <p:txBody>
          <a:bodyPr>
            <a:normAutofit/>
          </a:bodyPr>
          <a:lstStyle/>
          <a:p>
            <a:r>
              <a:rPr lang="en-GB" b="1" dirty="0" smtClean="0"/>
              <a:t>Driving Presentation and Processing </a:t>
            </a:r>
            <a:br>
              <a:rPr lang="en-GB" b="1" dirty="0" smtClean="0"/>
            </a:br>
            <a:r>
              <a:rPr lang="en-GB" b="1" dirty="0" smtClean="0"/>
              <a:t>by using Annotations</a:t>
            </a:r>
            <a:endParaRPr lang="en-GB" b="1" dirty="0"/>
          </a:p>
        </p:txBody>
      </p:sp>
      <p:sp>
        <p:nvSpPr>
          <p:cNvPr id="3" name="Content Placeholder 2"/>
          <p:cNvSpPr>
            <a:spLocks noGrp="1"/>
          </p:cNvSpPr>
          <p:nvPr>
            <p:ph idx="1"/>
          </p:nvPr>
        </p:nvSpPr>
        <p:spPr>
          <a:xfrm>
            <a:off x="838199" y="1604361"/>
            <a:ext cx="11265131" cy="5153890"/>
          </a:xfrm>
        </p:spPr>
        <p:txBody>
          <a:bodyPr>
            <a:normAutofit fontScale="77500" lnSpcReduction="20000"/>
          </a:bodyPr>
          <a:lstStyle/>
          <a:p>
            <a:pPr marL="0" indent="0">
              <a:buNone/>
            </a:pPr>
            <a:r>
              <a:rPr lang="en-GB" sz="2000" dirty="0" smtClean="0"/>
              <a:t>Annotations are defined differently in the tool:</a:t>
            </a:r>
          </a:p>
          <a:p>
            <a:r>
              <a:rPr lang="en-GB" sz="2000" b="1" dirty="0" smtClean="0"/>
              <a:t>DSDs</a:t>
            </a:r>
            <a:r>
              <a:rPr lang="en-GB" sz="2000" dirty="0" smtClean="0"/>
              <a:t> and </a:t>
            </a:r>
            <a:r>
              <a:rPr lang="en-GB" sz="2000" b="1" dirty="0" smtClean="0"/>
              <a:t>Dataflows</a:t>
            </a:r>
            <a:r>
              <a:rPr lang="en-GB" sz="2000" dirty="0" smtClean="0"/>
              <a:t> worksheets</a:t>
            </a:r>
          </a:p>
          <a:p>
            <a:pPr lvl="1"/>
            <a:r>
              <a:rPr lang="en-GB" sz="1800" dirty="0" smtClean="0"/>
              <a:t>Some common annotations are set-up for use, </a:t>
            </a:r>
            <a:r>
              <a:rPr lang="en-GB" sz="1800" dirty="0"/>
              <a:t>e.g. LAYOUT_ROW</a:t>
            </a:r>
            <a:endParaRPr lang="en-GB" sz="1800" dirty="0" smtClean="0"/>
          </a:p>
          <a:p>
            <a:pPr lvl="1"/>
            <a:r>
              <a:rPr lang="en-GB" sz="1800" dirty="0" smtClean="0"/>
              <a:t>The header row is the </a:t>
            </a:r>
            <a:r>
              <a:rPr lang="en-GB" sz="1800" b="1" dirty="0" err="1" smtClean="0"/>
              <a:t>AnnotationType</a:t>
            </a:r>
            <a:endParaRPr lang="en-GB" sz="1800" b="1" dirty="0" smtClean="0"/>
          </a:p>
          <a:p>
            <a:pPr lvl="1"/>
            <a:r>
              <a:rPr lang="en-GB" sz="1800" dirty="0" smtClean="0"/>
              <a:t>The cell value (for a DSD or Dataflow) is the </a:t>
            </a:r>
            <a:r>
              <a:rPr lang="en-GB" sz="1800" b="1" dirty="0" smtClean="0"/>
              <a:t>AnnotationTitle</a:t>
            </a:r>
          </a:p>
          <a:p>
            <a:pPr lvl="1"/>
            <a:r>
              <a:rPr lang="en-GB" sz="1800" dirty="0" smtClean="0"/>
              <a:t>If the </a:t>
            </a:r>
            <a:r>
              <a:rPr lang="en-GB" sz="1800" b="1" dirty="0" err="1" smtClean="0"/>
              <a:t>AnnotationType</a:t>
            </a:r>
            <a:r>
              <a:rPr lang="en-GB" sz="1800" b="1" dirty="0" smtClean="0"/>
              <a:t> </a:t>
            </a:r>
            <a:r>
              <a:rPr lang="en-GB" sz="1800" dirty="0" smtClean="0"/>
              <a:t>is in the </a:t>
            </a:r>
            <a:r>
              <a:rPr lang="en-GB" sz="1800" dirty="0" smtClean="0">
                <a:hlinkClick r:id="rId2"/>
              </a:rPr>
              <a:t>SDMX Annotation Guideline controlled vocabulary</a:t>
            </a:r>
            <a:r>
              <a:rPr lang="en-GB" sz="1800" dirty="0" smtClean="0"/>
              <a:t> the annotation ID is set to “@SDMX”</a:t>
            </a:r>
          </a:p>
          <a:p>
            <a:pPr lvl="1"/>
            <a:r>
              <a:rPr lang="en-GB" sz="1800" dirty="0" smtClean="0"/>
              <a:t>If the DSD or Dataflow annotation cell value is blank, the annotation is not </a:t>
            </a:r>
            <a:r>
              <a:rPr lang="en-GB" sz="1800" dirty="0" smtClean="0"/>
              <a:t>created</a:t>
            </a:r>
          </a:p>
          <a:p>
            <a:pPr lvl="1"/>
            <a:r>
              <a:rPr lang="en-GB" sz="1800" dirty="0" smtClean="0"/>
              <a:t>If a complex Annotation is required, you may put the column header </a:t>
            </a:r>
            <a:r>
              <a:rPr lang="en-GB" sz="1800" b="1" dirty="0" smtClean="0"/>
              <a:t>ANNOTATION</a:t>
            </a:r>
            <a:r>
              <a:rPr lang="en-GB" sz="1800" dirty="0" smtClean="0"/>
              <a:t> and use the JSON syntax to define the value (as in Codelists)</a:t>
            </a:r>
            <a:endParaRPr lang="en-GB" sz="1800" dirty="0" smtClean="0"/>
          </a:p>
          <a:p>
            <a:r>
              <a:rPr lang="en-GB" sz="2000" b="1" dirty="0" smtClean="0"/>
              <a:t>Codelist </a:t>
            </a:r>
            <a:r>
              <a:rPr lang="en-GB" sz="2000" dirty="0" smtClean="0"/>
              <a:t>worksheets</a:t>
            </a:r>
          </a:p>
          <a:p>
            <a:pPr lvl="1"/>
            <a:r>
              <a:rPr lang="en-GB" sz="1800" dirty="0"/>
              <a:t>The Annotations column </a:t>
            </a:r>
            <a:r>
              <a:rPr lang="en-GB" sz="1800" dirty="0" smtClean="0"/>
              <a:t>is used </a:t>
            </a:r>
            <a:r>
              <a:rPr lang="en-GB" sz="1800" dirty="0"/>
              <a:t>to associate </a:t>
            </a:r>
            <a:r>
              <a:rPr lang="en-GB" sz="1800" dirty="0" smtClean="0"/>
              <a:t>create a collection </a:t>
            </a:r>
            <a:r>
              <a:rPr lang="en-GB" sz="1800" dirty="0"/>
              <a:t>of code-based Annotations. The full SDMX Annotation model is supported, </a:t>
            </a:r>
            <a:r>
              <a:rPr lang="en-GB" sz="1800" dirty="0" smtClean="0"/>
              <a:t>the syntax </a:t>
            </a:r>
            <a:r>
              <a:rPr lang="en-GB" sz="1800" dirty="0"/>
              <a:t>is </a:t>
            </a:r>
            <a:r>
              <a:rPr lang="en-GB" sz="1800" dirty="0" smtClean="0"/>
              <a:t>JSON and </a:t>
            </a:r>
            <a:r>
              <a:rPr lang="en-GB" sz="1800" dirty="0"/>
              <a:t>is: </a:t>
            </a:r>
          </a:p>
          <a:p>
            <a:pPr marL="0" indent="0">
              <a:buNone/>
            </a:pPr>
            <a:r>
              <a:rPr lang="en-GB" sz="2300" dirty="0"/>
              <a:t>	</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Id</a:t>
            </a:r>
            <a:r>
              <a:rPr lang="en-GB" sz="1400" dirty="0">
                <a:latin typeface="Courier New" panose="02070309020205020404" pitchFamily="49" charset="0"/>
                <a:cs typeface="Courier New" panose="02070309020205020404" pitchFamily="49" charset="0"/>
              </a:rPr>
              <a:t>":"</a:t>
            </a:r>
            <a:r>
              <a:rPr lang="en-GB" sz="1400" dirty="0">
                <a:solidFill>
                  <a:schemeClr val="accent6">
                    <a:lumMod val="75000"/>
                  </a:schemeClr>
                </a:solidFill>
                <a:latin typeface="Courier New" panose="02070309020205020404" pitchFamily="49" charset="0"/>
                <a:cs typeface="Courier New" panose="02070309020205020404" pitchFamily="49" charset="0"/>
              </a:rPr>
              <a:t>id1</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Title</a:t>
            </a:r>
            <a:r>
              <a:rPr lang="en-GB" sz="1400" dirty="0">
                <a:latin typeface="Courier New" panose="02070309020205020404" pitchFamily="49" charset="0"/>
                <a:cs typeface="Courier New" panose="02070309020205020404" pitchFamily="49" charset="0"/>
              </a:rPr>
              <a:t>":"</a:t>
            </a:r>
            <a:r>
              <a:rPr lang="en-GB" sz="1400" dirty="0">
                <a:solidFill>
                  <a:schemeClr val="accent6">
                    <a:lumMod val="75000"/>
                  </a:schemeClr>
                </a:solidFill>
                <a:latin typeface="Courier New" panose="02070309020205020404" pitchFamily="49" charset="0"/>
                <a:cs typeface="Courier New" panose="02070309020205020404" pitchFamily="49" charset="0"/>
              </a:rPr>
              <a:t>title1</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Type</a:t>
            </a:r>
            <a:r>
              <a:rPr lang="en-GB" sz="1400" dirty="0">
                <a:latin typeface="Courier New" panose="02070309020205020404" pitchFamily="49" charset="0"/>
                <a:cs typeface="Courier New" panose="02070309020205020404" pitchFamily="49" charset="0"/>
              </a:rPr>
              <a:t>":"</a:t>
            </a:r>
            <a:r>
              <a:rPr lang="en-GB" sz="1400" dirty="0">
                <a:solidFill>
                  <a:schemeClr val="accent6">
                    <a:lumMod val="75000"/>
                  </a:schemeClr>
                </a:solidFill>
                <a:latin typeface="Courier New" panose="02070309020205020404" pitchFamily="49" charset="0"/>
                <a:cs typeface="Courier New" panose="02070309020205020404" pitchFamily="49" charset="0"/>
              </a:rPr>
              <a:t>type1</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URL</a:t>
            </a:r>
            <a:r>
              <a:rPr lang="en-GB" sz="1400" dirty="0">
                <a:latin typeface="Courier New" panose="02070309020205020404" pitchFamily="49" charset="0"/>
                <a:cs typeface="Courier New" panose="02070309020205020404" pitchFamily="49" charset="0"/>
              </a:rPr>
              <a:t>":"</a:t>
            </a:r>
            <a:r>
              <a:rPr lang="en-GB" sz="1400" dirty="0">
                <a:solidFill>
                  <a:schemeClr val="accent6">
                    <a:lumMod val="75000"/>
                  </a:schemeClr>
                </a:solidFill>
                <a:latin typeface="Courier New" panose="02070309020205020404" pitchFamily="49" charset="0"/>
                <a:cs typeface="Courier New" panose="02070309020205020404" pitchFamily="49" charset="0"/>
              </a:rPr>
              <a:t>http://1.org</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Text</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Locale</a:t>
            </a:r>
            <a:r>
              <a:rPr lang="en-GB" sz="1400" dirty="0">
                <a:latin typeface="Courier New" panose="02070309020205020404" pitchFamily="49" charset="0"/>
                <a:cs typeface="Courier New" panose="02070309020205020404" pitchFamily="49" charset="0"/>
              </a:rPr>
              <a:t>":"</a:t>
            </a:r>
            <a:r>
              <a:rPr lang="en-GB" sz="1400" dirty="0" err="1">
                <a:solidFill>
                  <a:schemeClr val="accent6">
                    <a:lumMod val="75000"/>
                  </a:schemeClr>
                </a:solidFill>
                <a:latin typeface="Courier New" panose="02070309020205020404" pitchFamily="49" charset="0"/>
                <a:cs typeface="Courier New" panose="02070309020205020404" pitchFamily="49" charset="0"/>
              </a:rPr>
              <a:t>en</a:t>
            </a:r>
            <a:r>
              <a:rPr lang="en-GB" sz="1400" dirty="0">
                <a:latin typeface="Courier New" panose="02070309020205020404" pitchFamily="49" charset="0"/>
                <a:cs typeface="Courier New" panose="02070309020205020404" pitchFamily="49" charset="0"/>
              </a:rPr>
              <a:t>","</a:t>
            </a:r>
            <a:r>
              <a:rPr lang="en-GB" sz="1400" b="1" dirty="0">
                <a:latin typeface="Courier New" panose="02070309020205020404" pitchFamily="49" charset="0"/>
                <a:cs typeface="Courier New" panose="02070309020205020404" pitchFamily="49" charset="0"/>
              </a:rPr>
              <a:t>Label</a:t>
            </a:r>
            <a:r>
              <a:rPr lang="en-GB" sz="1400" dirty="0">
                <a:latin typeface="Courier New" panose="02070309020205020404" pitchFamily="49" charset="0"/>
                <a:cs typeface="Courier New" panose="02070309020205020404" pitchFamily="49" charset="0"/>
              </a:rPr>
              <a:t>":"</a:t>
            </a:r>
            <a:r>
              <a:rPr lang="en-GB" sz="1400" dirty="0" err="1">
                <a:solidFill>
                  <a:schemeClr val="accent6">
                    <a:lumMod val="75000"/>
                  </a:schemeClr>
                </a:solidFill>
                <a:latin typeface="Courier New" panose="02070309020205020404" pitchFamily="49" charset="0"/>
                <a:cs typeface="Courier New" panose="02070309020205020404" pitchFamily="49" charset="0"/>
              </a:rPr>
              <a:t>textEn</a:t>
            </a:r>
            <a:r>
              <a:rPr lang="en-GB" sz="1400" dirty="0">
                <a:latin typeface="Courier New" panose="02070309020205020404" pitchFamily="49" charset="0"/>
                <a:cs typeface="Courier New" panose="02070309020205020404" pitchFamily="49" charset="0"/>
              </a:rPr>
              <a:t>"}]}] </a:t>
            </a:r>
          </a:p>
          <a:p>
            <a:pPr marL="0" indent="0">
              <a:buNone/>
            </a:pPr>
            <a:r>
              <a:rPr lang="en-GB" sz="2000" dirty="0"/>
              <a:t>	The keywords are in bold, the values (to replace) are in green. </a:t>
            </a:r>
            <a:r>
              <a:rPr lang="en-GB" sz="2000" b="1" dirty="0" smtClean="0"/>
              <a:t>Id</a:t>
            </a:r>
            <a:r>
              <a:rPr lang="en-GB" sz="2000" dirty="0"/>
              <a:t>, </a:t>
            </a:r>
            <a:r>
              <a:rPr lang="en-GB" sz="2000" b="1" dirty="0"/>
              <a:t>Title </a:t>
            </a:r>
            <a:r>
              <a:rPr lang="en-GB" sz="2000" dirty="0"/>
              <a:t>and </a:t>
            </a:r>
            <a:r>
              <a:rPr lang="en-GB" sz="2000" b="1" dirty="0" smtClean="0"/>
              <a:t>URL </a:t>
            </a:r>
            <a:r>
              <a:rPr lang="en-GB" sz="2000" dirty="0" smtClean="0"/>
              <a:t>are optional. </a:t>
            </a:r>
            <a:r>
              <a:rPr lang="en-GB" sz="2000" dirty="0"/>
              <a:t>Here are some examples:</a:t>
            </a:r>
          </a:p>
          <a:p>
            <a:pPr marL="0" indent="0">
              <a:buNone/>
            </a:pPr>
            <a:r>
              <a:rPr lang="en-GB" sz="2000" b="1" dirty="0"/>
              <a:t>	</a:t>
            </a:r>
            <a:r>
              <a:rPr lang="en-GB" sz="2000" dirty="0"/>
              <a:t>Single annotation, single language Text:</a:t>
            </a:r>
          </a:p>
          <a:p>
            <a:pPr marL="0" indent="0">
              <a:buNone/>
            </a:pPr>
            <a:r>
              <a:rPr lang="en-GB" sz="1400" dirty="0"/>
              <a:t>	</a:t>
            </a:r>
            <a:r>
              <a:rPr lang="en-GB" sz="1400" dirty="0" smtClean="0"/>
              <a:t>	</a:t>
            </a:r>
            <a:r>
              <a:rPr lang="en-GB" sz="1400" dirty="0" smtClean="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Type":"</a:t>
            </a:r>
            <a:r>
              <a:rPr lang="en-GB" sz="1400" dirty="0" err="1">
                <a:solidFill>
                  <a:srgbClr val="00B050"/>
                </a:solidFill>
                <a:latin typeface="Courier New" panose="02070309020205020404" pitchFamily="49" charset="0"/>
                <a:cs typeface="Courier New" panose="02070309020205020404" pitchFamily="49" charset="0"/>
              </a:rPr>
              <a:t>CODE_HISTORY</a:t>
            </a:r>
            <a:r>
              <a:rPr lang="en-GB" sz="1400" dirty="0" err="1">
                <a:latin typeface="Courier New" panose="02070309020205020404" pitchFamily="49" charset="0"/>
                <a:cs typeface="Courier New" panose="02070309020205020404" pitchFamily="49" charset="0"/>
              </a:rPr>
              <a:t>","Text</a:t>
            </a:r>
            <a:r>
              <a:rPr lang="en-GB" sz="1400" dirty="0">
                <a:latin typeface="Courier New" panose="02070309020205020404" pitchFamily="49" charset="0"/>
                <a:cs typeface="Courier New" panose="02070309020205020404" pitchFamily="49" charset="0"/>
              </a:rPr>
              <a:t>":[{"Locale":"</a:t>
            </a:r>
            <a:r>
              <a:rPr lang="en-GB" sz="1400" dirty="0">
                <a:solidFill>
                  <a:srgbClr val="00B050"/>
                </a:solidFill>
                <a:latin typeface="Courier New" panose="02070309020205020404" pitchFamily="49" charset="0"/>
                <a:cs typeface="Courier New" panose="02070309020205020404" pitchFamily="49" charset="0"/>
              </a:rPr>
              <a:t>en</a:t>
            </a:r>
            <a:r>
              <a:rPr lang="en-GB" sz="1400" dirty="0">
                <a:latin typeface="Courier New" panose="02070309020205020404" pitchFamily="49" charset="0"/>
                <a:cs typeface="Courier New" panose="02070309020205020404" pitchFamily="49" charset="0"/>
              </a:rPr>
              <a:t>","Label":"</a:t>
            </a:r>
            <a:r>
              <a:rPr lang="en-GB" sz="1400" dirty="0">
                <a:solidFill>
                  <a:srgbClr val="00B050"/>
                </a:solidFill>
                <a:latin typeface="Courier New" panose="02070309020205020404" pitchFamily="49" charset="0"/>
                <a:cs typeface="Courier New" panose="02070309020205020404" pitchFamily="49" charset="0"/>
              </a:rPr>
              <a:t>10053</a:t>
            </a:r>
            <a:r>
              <a:rPr lang="en-GB" sz="1400" dirty="0">
                <a:latin typeface="Courier New" panose="02070309020205020404" pitchFamily="49" charset="0"/>
                <a:cs typeface="Courier New" panose="02070309020205020404" pitchFamily="49" charset="0"/>
              </a:rPr>
              <a:t>"}]}]</a:t>
            </a:r>
          </a:p>
          <a:p>
            <a:pPr marL="0" indent="0">
              <a:buNone/>
            </a:pPr>
            <a:r>
              <a:rPr lang="en-GB" sz="2000" dirty="0"/>
              <a:t>	Single annotation, multiple language Texts:</a:t>
            </a:r>
          </a:p>
          <a:p>
            <a:pPr marL="0" indent="0">
              <a:buNone/>
            </a:pPr>
            <a:r>
              <a:rPr lang="en-GB" sz="1400" dirty="0"/>
              <a:t>	</a:t>
            </a:r>
            <a:r>
              <a:rPr lang="en-GB" sz="1400" dirty="0" smtClean="0"/>
              <a:t>	</a:t>
            </a:r>
            <a:r>
              <a:rPr lang="en-GB" sz="1400" dirty="0" smtClean="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Type":"</a:t>
            </a:r>
            <a:r>
              <a:rPr lang="en-GB" sz="1400" dirty="0" err="1">
                <a:solidFill>
                  <a:srgbClr val="00B050"/>
                </a:solidFill>
                <a:latin typeface="Courier New" panose="02070309020205020404" pitchFamily="49" charset="0"/>
                <a:cs typeface="Courier New" panose="02070309020205020404" pitchFamily="49" charset="0"/>
              </a:rPr>
              <a:t>CODE_HISTORY</a:t>
            </a:r>
            <a:r>
              <a:rPr lang="en-GB" sz="1400" dirty="0" err="1">
                <a:latin typeface="Courier New" panose="02070309020205020404" pitchFamily="49" charset="0"/>
                <a:cs typeface="Courier New" panose="02070309020205020404" pitchFamily="49" charset="0"/>
              </a:rPr>
              <a:t>","Text</a:t>
            </a:r>
            <a:r>
              <a:rPr lang="en-GB" sz="1400" dirty="0">
                <a:latin typeface="Courier New" panose="02070309020205020404" pitchFamily="49" charset="0"/>
                <a:cs typeface="Courier New" panose="02070309020205020404" pitchFamily="49" charset="0"/>
              </a:rPr>
              <a:t>":[{"Locale":"</a:t>
            </a:r>
            <a:r>
              <a:rPr lang="en-GB" sz="1400" dirty="0">
                <a:solidFill>
                  <a:srgbClr val="00B050"/>
                </a:solidFill>
                <a:latin typeface="Courier New" panose="02070309020205020404" pitchFamily="49" charset="0"/>
                <a:cs typeface="Courier New" panose="02070309020205020404" pitchFamily="49" charset="0"/>
              </a:rPr>
              <a:t>en</a:t>
            </a:r>
            <a:r>
              <a:rPr lang="en-GB" sz="1400" dirty="0">
                <a:latin typeface="Courier New" panose="02070309020205020404" pitchFamily="49" charset="0"/>
                <a:cs typeface="Courier New" panose="02070309020205020404" pitchFamily="49" charset="0"/>
              </a:rPr>
              <a:t>","Label":"</a:t>
            </a:r>
            <a:r>
              <a:rPr lang="en-GB" sz="1400" dirty="0">
                <a:solidFill>
                  <a:srgbClr val="00B050"/>
                </a:solidFill>
                <a:latin typeface="Courier New" panose="02070309020205020404" pitchFamily="49" charset="0"/>
                <a:cs typeface="Courier New" panose="02070309020205020404" pitchFamily="49" charset="0"/>
              </a:rPr>
              <a:t>10053</a:t>
            </a:r>
            <a:r>
              <a:rPr lang="en-GB" sz="1400" dirty="0">
                <a:latin typeface="Courier New" panose="02070309020205020404" pitchFamily="49" charset="0"/>
                <a:cs typeface="Courier New" panose="02070309020205020404" pitchFamily="49" charset="0"/>
              </a:rPr>
              <a:t>"},{"Locale":"</a:t>
            </a:r>
            <a:r>
              <a:rPr lang="en-GB" sz="1400" dirty="0">
                <a:solidFill>
                  <a:srgbClr val="00B050"/>
                </a:solidFill>
                <a:latin typeface="Courier New" panose="02070309020205020404" pitchFamily="49" charset="0"/>
                <a:cs typeface="Courier New" panose="02070309020205020404" pitchFamily="49" charset="0"/>
              </a:rPr>
              <a:t>fr</a:t>
            </a:r>
            <a:r>
              <a:rPr lang="en-GB" sz="1400" dirty="0">
                <a:latin typeface="Courier New" panose="02070309020205020404" pitchFamily="49" charset="0"/>
                <a:cs typeface="Courier New" panose="02070309020205020404" pitchFamily="49" charset="0"/>
              </a:rPr>
              <a:t>","Label":"</a:t>
            </a:r>
            <a:r>
              <a:rPr lang="en-GB" sz="1400" dirty="0">
                <a:solidFill>
                  <a:srgbClr val="00B050"/>
                </a:solidFill>
                <a:latin typeface="Courier New" panose="02070309020205020404" pitchFamily="49" charset="0"/>
                <a:cs typeface="Courier New" panose="02070309020205020404" pitchFamily="49" charset="0"/>
              </a:rPr>
              <a:t>20053</a:t>
            </a:r>
            <a:r>
              <a:rPr lang="en-GB" sz="1400" dirty="0">
                <a:latin typeface="Courier New" panose="02070309020205020404" pitchFamily="49" charset="0"/>
                <a:cs typeface="Courier New" panose="02070309020205020404" pitchFamily="49" charset="0"/>
              </a:rPr>
              <a:t>"}]}]</a:t>
            </a:r>
          </a:p>
          <a:p>
            <a:pPr marL="0" indent="0">
              <a:buNone/>
            </a:pPr>
            <a:r>
              <a:rPr lang="en-GB" sz="2000" dirty="0"/>
              <a:t>	Multiple annotations for a code (the separate Annotations are coloured red and blue</a:t>
            </a:r>
            <a:r>
              <a:rPr lang="en-GB" sz="2000" dirty="0" smtClean="0"/>
              <a:t>):</a:t>
            </a:r>
          </a:p>
          <a:p>
            <a:pPr marL="0" indent="0">
              <a:buNone/>
            </a:pPr>
            <a:r>
              <a:rPr lang="en-GB" sz="2000" b="1" dirty="0"/>
              <a:t>	</a:t>
            </a:r>
            <a:r>
              <a:rPr lang="en-GB" sz="1400" dirty="0" smtClean="0">
                <a:latin typeface="Courier New" panose="02070309020205020404" pitchFamily="49" charset="0"/>
                <a:cs typeface="Courier New" panose="02070309020205020404" pitchFamily="49" charset="0"/>
              </a:rPr>
              <a:t>[</a:t>
            </a:r>
            <a:r>
              <a:rPr lang="en-GB" sz="1400" dirty="0" smtClean="0">
                <a:solidFill>
                  <a:srgbClr val="C00000"/>
                </a:solidFill>
                <a:latin typeface="Courier New" panose="02070309020205020404" pitchFamily="49" charset="0"/>
                <a:cs typeface="Courier New" panose="02070309020205020404" pitchFamily="49" charset="0"/>
              </a:rPr>
              <a:t>{"</a:t>
            </a:r>
            <a:r>
              <a:rPr lang="en-GB" sz="1400" dirty="0" err="1">
                <a:solidFill>
                  <a:srgbClr val="C00000"/>
                </a:solidFill>
                <a:latin typeface="Courier New" panose="02070309020205020404" pitchFamily="49" charset="0"/>
                <a:cs typeface="Courier New" panose="02070309020205020404" pitchFamily="49" charset="0"/>
              </a:rPr>
              <a:t>Type":"</a:t>
            </a:r>
            <a:r>
              <a:rPr lang="en-GB" sz="1400" dirty="0" err="1">
                <a:solidFill>
                  <a:srgbClr val="00B050"/>
                </a:solidFill>
                <a:latin typeface="Courier New" panose="02070309020205020404" pitchFamily="49" charset="0"/>
                <a:cs typeface="Courier New" panose="02070309020205020404" pitchFamily="49" charset="0"/>
              </a:rPr>
              <a:t>CODE_HISTORY</a:t>
            </a:r>
            <a:r>
              <a:rPr lang="en-GB" sz="1400" dirty="0" err="1">
                <a:solidFill>
                  <a:srgbClr val="C00000"/>
                </a:solidFill>
                <a:latin typeface="Courier New" panose="02070309020205020404" pitchFamily="49" charset="0"/>
                <a:cs typeface="Courier New" panose="02070309020205020404" pitchFamily="49" charset="0"/>
              </a:rPr>
              <a:t>","Text</a:t>
            </a:r>
            <a:r>
              <a:rPr lang="en-GB" sz="1400" dirty="0">
                <a:solidFill>
                  <a:srgbClr val="C00000"/>
                </a:solidFill>
                <a:latin typeface="Courier New" panose="02070309020205020404" pitchFamily="49" charset="0"/>
                <a:cs typeface="Courier New" panose="02070309020205020404" pitchFamily="49" charset="0"/>
              </a:rPr>
              <a:t>":[{"Locale":"</a:t>
            </a:r>
            <a:r>
              <a:rPr lang="en-GB" sz="1400" dirty="0">
                <a:solidFill>
                  <a:srgbClr val="00B050"/>
                </a:solidFill>
                <a:latin typeface="Courier New" panose="02070309020205020404" pitchFamily="49" charset="0"/>
                <a:cs typeface="Courier New" panose="02070309020205020404" pitchFamily="49" charset="0"/>
              </a:rPr>
              <a:t>en</a:t>
            </a:r>
            <a:r>
              <a:rPr lang="en-GB" sz="1400" dirty="0">
                <a:solidFill>
                  <a:srgbClr val="C00000"/>
                </a:solidFill>
                <a:latin typeface="Courier New" panose="02070309020205020404" pitchFamily="49" charset="0"/>
                <a:cs typeface="Courier New" panose="02070309020205020404" pitchFamily="49" charset="0"/>
              </a:rPr>
              <a:t>","Label":"</a:t>
            </a:r>
            <a:r>
              <a:rPr lang="en-GB" sz="1400" dirty="0">
                <a:solidFill>
                  <a:srgbClr val="00B050"/>
                </a:solidFill>
                <a:latin typeface="Courier New" panose="02070309020205020404" pitchFamily="49" charset="0"/>
                <a:cs typeface="Courier New" panose="02070309020205020404" pitchFamily="49" charset="0"/>
              </a:rPr>
              <a:t>10053</a:t>
            </a:r>
            <a:r>
              <a:rPr lang="en-GB" sz="1400" dirty="0">
                <a:solidFill>
                  <a:srgbClr val="C00000"/>
                </a:solidFill>
                <a:latin typeface="Courier New" panose="02070309020205020404" pitchFamily="49" charset="0"/>
                <a:cs typeface="Courier New" panose="02070309020205020404" pitchFamily="49" charset="0"/>
              </a:rPr>
              <a:t>"}]}</a:t>
            </a:r>
            <a:r>
              <a:rPr lang="en-GB" sz="1400" dirty="0">
                <a:latin typeface="Courier New" panose="02070309020205020404" pitchFamily="49" charset="0"/>
                <a:cs typeface="Courier New" panose="02070309020205020404" pitchFamily="49" charset="0"/>
              </a:rPr>
              <a:t>,</a:t>
            </a:r>
            <a:r>
              <a:rPr lang="en-GB" sz="1400" dirty="0">
                <a:solidFill>
                  <a:srgbClr val="0070C0"/>
                </a:solidFill>
                <a:latin typeface="Courier New" panose="02070309020205020404" pitchFamily="49" charset="0"/>
                <a:cs typeface="Courier New" panose="02070309020205020404" pitchFamily="49" charset="0"/>
              </a:rPr>
              <a:t>{"</a:t>
            </a:r>
            <a:r>
              <a:rPr lang="en-GB" sz="1400" dirty="0" err="1">
                <a:solidFill>
                  <a:srgbClr val="0070C0"/>
                </a:solidFill>
                <a:latin typeface="Courier New" panose="02070309020205020404" pitchFamily="49" charset="0"/>
                <a:cs typeface="Courier New" panose="02070309020205020404" pitchFamily="49" charset="0"/>
              </a:rPr>
              <a:t>Type":"</a:t>
            </a:r>
            <a:r>
              <a:rPr lang="en-GB" sz="1400" dirty="0" err="1">
                <a:solidFill>
                  <a:srgbClr val="00B050"/>
                </a:solidFill>
                <a:latin typeface="Courier New" panose="02070309020205020404" pitchFamily="49" charset="0"/>
                <a:cs typeface="Courier New" panose="02070309020205020404" pitchFamily="49" charset="0"/>
              </a:rPr>
              <a:t>ABBREV</a:t>
            </a:r>
            <a:r>
              <a:rPr lang="en-GB" sz="1400" dirty="0" err="1">
                <a:solidFill>
                  <a:srgbClr val="0070C0"/>
                </a:solidFill>
                <a:latin typeface="Courier New" panose="02070309020205020404" pitchFamily="49" charset="0"/>
                <a:cs typeface="Courier New" panose="02070309020205020404" pitchFamily="49" charset="0"/>
              </a:rPr>
              <a:t>","Text</a:t>
            </a:r>
            <a:r>
              <a:rPr lang="en-GB" sz="1400" dirty="0">
                <a:solidFill>
                  <a:srgbClr val="0070C0"/>
                </a:solidFill>
                <a:latin typeface="Courier New" panose="02070309020205020404" pitchFamily="49" charset="0"/>
                <a:cs typeface="Courier New" panose="02070309020205020404" pitchFamily="49" charset="0"/>
              </a:rPr>
              <a:t>":[{"Locale":"</a:t>
            </a:r>
            <a:r>
              <a:rPr lang="en-GB" sz="1400" dirty="0" err="1">
                <a:solidFill>
                  <a:srgbClr val="00B050"/>
                </a:solidFill>
                <a:latin typeface="Courier New" panose="02070309020205020404" pitchFamily="49" charset="0"/>
                <a:cs typeface="Courier New" panose="02070309020205020404" pitchFamily="49" charset="0"/>
              </a:rPr>
              <a:t>en</a:t>
            </a:r>
            <a:r>
              <a:rPr lang="en-GB" sz="1400" dirty="0">
                <a:solidFill>
                  <a:srgbClr val="0070C0"/>
                </a:solidFill>
                <a:latin typeface="Courier New" panose="02070309020205020404" pitchFamily="49" charset="0"/>
                <a:cs typeface="Courier New" panose="02070309020205020404" pitchFamily="49" charset="0"/>
              </a:rPr>
              <a:t>","Label":"</a:t>
            </a:r>
            <a:r>
              <a:rPr lang="en-GB" sz="1400" dirty="0" err="1">
                <a:solidFill>
                  <a:srgbClr val="00B050"/>
                </a:solidFill>
                <a:latin typeface="Courier New" panose="02070309020205020404" pitchFamily="49" charset="0"/>
                <a:cs typeface="Courier New" panose="02070309020205020404" pitchFamily="49" charset="0"/>
              </a:rPr>
              <a:t>Affoltern</a:t>
            </a:r>
            <a:r>
              <a:rPr lang="en-GB" sz="1400" dirty="0" smtClean="0">
                <a:solidFill>
                  <a:srgbClr val="0070C0"/>
                </a:solidFill>
                <a:latin typeface="Courier New" panose="02070309020205020404" pitchFamily="49" charset="0"/>
                <a:cs typeface="Courier New" panose="02070309020205020404" pitchFamily="49" charset="0"/>
              </a:rPr>
              <a:t>"}]}</a:t>
            </a:r>
            <a:r>
              <a:rPr lang="en-GB" sz="1400" dirty="0" smtClean="0">
                <a:latin typeface="Courier New" panose="02070309020205020404" pitchFamily="49" charset="0"/>
                <a:cs typeface="Courier New" panose="02070309020205020404" pitchFamily="49" charset="0"/>
              </a:rPr>
              <a:t>]</a:t>
            </a:r>
            <a:endParaRPr lang="en-GB" sz="1600" dirty="0" smtClean="0"/>
          </a:p>
          <a:p>
            <a:endParaRPr lang="en-GB" sz="2000" dirty="0" smtClean="0"/>
          </a:p>
          <a:p>
            <a:pPr marL="0" indent="0">
              <a:buNone/>
            </a:pPr>
            <a:endParaRPr lang="en-GB" sz="2000" dirty="0"/>
          </a:p>
        </p:txBody>
      </p:sp>
    </p:spTree>
    <p:extLst>
      <p:ext uri="{BB962C8B-B14F-4D97-AF65-F5344CB8AC3E}">
        <p14:creationId xmlns:p14="http://schemas.microsoft.com/office/powerpoint/2010/main" val="1134117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Annex 1: </a:t>
            </a:r>
            <a:br>
              <a:rPr lang="en-US" b="1" dirty="0" smtClean="0"/>
            </a:br>
            <a:r>
              <a:rPr lang="en-US" b="1" dirty="0" smtClean="0"/>
              <a:t>Description </a:t>
            </a:r>
            <a:r>
              <a:rPr lang="en-US" b="1" dirty="0"/>
              <a:t>of each </a:t>
            </a:r>
            <a:r>
              <a:rPr lang="en-US" b="1" dirty="0" smtClean="0"/>
              <a:t>Worksheet</a:t>
            </a:r>
            <a:endParaRPr lang="de-DE" dirty="0"/>
          </a:p>
        </p:txBody>
      </p:sp>
      <p:sp>
        <p:nvSpPr>
          <p:cNvPr id="5" name="Text Placeholder 4"/>
          <p:cNvSpPr>
            <a:spLocks noGrp="1"/>
          </p:cNvSpPr>
          <p:nvPr>
            <p:ph type="body" idx="1"/>
          </p:nvPr>
        </p:nvSpPr>
        <p:spPr/>
        <p:txBody>
          <a:bodyPr/>
          <a:lstStyle/>
          <a:p>
            <a:r>
              <a:rPr lang="en-GB" dirty="0" smtClean="0"/>
              <a:t>This section details how to use each worksheet in the SDMX Matrix Generator</a:t>
            </a:r>
            <a:endParaRPr lang="de-DE" dirty="0"/>
          </a:p>
        </p:txBody>
      </p:sp>
    </p:spTree>
    <p:extLst>
      <p:ext uri="{BB962C8B-B14F-4D97-AF65-F5344CB8AC3E}">
        <p14:creationId xmlns:p14="http://schemas.microsoft.com/office/powerpoint/2010/main" val="8379613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1. Prefill</a:t>
            </a:r>
            <a:endParaRPr lang="de-DE" dirty="0"/>
          </a:p>
        </p:txBody>
      </p:sp>
      <p:sp>
        <p:nvSpPr>
          <p:cNvPr id="5" name="Content Placeholder 4"/>
          <p:cNvSpPr>
            <a:spLocks noGrp="1"/>
          </p:cNvSpPr>
          <p:nvPr>
            <p:ph idx="1"/>
          </p:nvPr>
        </p:nvSpPr>
        <p:spPr/>
        <p:txBody>
          <a:bodyPr>
            <a:normAutofit fontScale="70000" lnSpcReduction="20000"/>
          </a:bodyPr>
          <a:lstStyle/>
          <a:p>
            <a:pPr marL="0" indent="0">
              <a:buNone/>
            </a:pPr>
            <a:r>
              <a:rPr lang="en-US" dirty="0"/>
              <a:t>This step </a:t>
            </a:r>
            <a:r>
              <a:rPr lang="en-US" dirty="0" smtClean="0"/>
              <a:t>is </a:t>
            </a:r>
            <a:r>
              <a:rPr lang="en-US" dirty="0"/>
              <a:t>used to prefill </a:t>
            </a:r>
            <a:r>
              <a:rPr lang="en-US" dirty="0" smtClean="0"/>
              <a:t>the SDMX matrix </a:t>
            </a:r>
            <a:r>
              <a:rPr lang="en-US" dirty="0"/>
              <a:t>generator from existing SDMX-ML. </a:t>
            </a:r>
            <a:r>
              <a:rPr lang="en-US" dirty="0" smtClean="0"/>
              <a:t>It can </a:t>
            </a:r>
            <a:r>
              <a:rPr lang="en-US" dirty="0"/>
              <a:t>be used to update existing SDMX artefacts, </a:t>
            </a:r>
            <a:r>
              <a:rPr lang="en-US" dirty="0" smtClean="0"/>
              <a:t>migrate </a:t>
            </a:r>
            <a:r>
              <a:rPr lang="en-US" dirty="0"/>
              <a:t>from older versions of the matrix </a:t>
            </a:r>
            <a:r>
              <a:rPr lang="en-US" dirty="0" smtClean="0"/>
              <a:t>generator, or to create new structures by copying existing ones. </a:t>
            </a:r>
            <a:r>
              <a:rPr lang="en-US" dirty="0"/>
              <a:t>To </a:t>
            </a:r>
            <a:r>
              <a:rPr lang="en-US" dirty="0" smtClean="0"/>
              <a:t>prefill:</a:t>
            </a:r>
          </a:p>
          <a:p>
            <a:pPr marL="457200" indent="-457200">
              <a:buFont typeface="+mj-lt"/>
              <a:buAutoNum type="arabicPeriod"/>
            </a:pPr>
            <a:r>
              <a:rPr lang="en-US" dirty="0" smtClean="0"/>
              <a:t>Either:</a:t>
            </a:r>
          </a:p>
          <a:p>
            <a:pPr lvl="1"/>
            <a:r>
              <a:rPr lang="en-US" dirty="0" smtClean="0"/>
              <a:t>enter </a:t>
            </a:r>
            <a:r>
              <a:rPr lang="en-US" dirty="0"/>
              <a:t>the </a:t>
            </a:r>
            <a:r>
              <a:rPr lang="en-US" b="1" dirty="0"/>
              <a:t>File path </a:t>
            </a:r>
            <a:r>
              <a:rPr lang="en-US" dirty="0"/>
              <a:t>containing the SDMX-ML </a:t>
            </a:r>
            <a:r>
              <a:rPr lang="en-US" dirty="0" smtClean="0"/>
              <a:t>structures, or:</a:t>
            </a:r>
          </a:p>
          <a:p>
            <a:pPr lvl="1"/>
            <a:r>
              <a:rPr lang="en-US" dirty="0" smtClean="0"/>
              <a:t>enter the REST API URL which should be a valid SDMX Structural Metadata query</a:t>
            </a:r>
          </a:p>
          <a:p>
            <a:pPr marL="514350" indent="-514350">
              <a:buFont typeface="+mj-lt"/>
              <a:buAutoNum type="arabicPeriod"/>
            </a:pPr>
            <a:r>
              <a:rPr lang="en-US" dirty="0" smtClean="0"/>
              <a:t>Click </a:t>
            </a:r>
            <a:r>
              <a:rPr lang="en-US" dirty="0"/>
              <a:t>the button </a:t>
            </a:r>
            <a:r>
              <a:rPr lang="en-US" b="1" dirty="0"/>
              <a:t>Prefill </a:t>
            </a:r>
            <a:r>
              <a:rPr lang="en-US" b="1" dirty="0" smtClean="0"/>
              <a:t>SDMX</a:t>
            </a:r>
            <a:r>
              <a:rPr lang="en-US" dirty="0" smtClean="0"/>
              <a:t>. Note that the Excel workbook is hidden during the Prefill process</a:t>
            </a:r>
            <a:endParaRPr lang="de-DE" dirty="0"/>
          </a:p>
          <a:p>
            <a:pPr marL="0" indent="0">
              <a:buNone/>
            </a:pPr>
            <a:r>
              <a:rPr lang="en-US" b="1" dirty="0" smtClean="0"/>
              <a:t>Notes:</a:t>
            </a:r>
          </a:p>
          <a:p>
            <a:r>
              <a:rPr lang="en-US" dirty="0" smtClean="0"/>
              <a:t>The </a:t>
            </a:r>
            <a:r>
              <a:rPr lang="en-US" b="1" dirty="0" smtClean="0"/>
              <a:t>2.Decompose indicators</a:t>
            </a:r>
            <a:r>
              <a:rPr lang="en-US" dirty="0" smtClean="0"/>
              <a:t>, </a:t>
            </a:r>
            <a:r>
              <a:rPr lang="en-US" b="1" dirty="0" smtClean="0"/>
              <a:t>4.DSD-Concept Matrix</a:t>
            </a:r>
            <a:r>
              <a:rPr lang="en-US" dirty="0" smtClean="0"/>
              <a:t>, and all </a:t>
            </a:r>
            <a:r>
              <a:rPr lang="en-US" b="1" dirty="0" err="1" smtClean="0"/>
              <a:t>Codelists</a:t>
            </a:r>
            <a:r>
              <a:rPr lang="en-US" dirty="0" smtClean="0"/>
              <a:t>, are reset during prefill. </a:t>
            </a:r>
          </a:p>
          <a:p>
            <a:r>
              <a:rPr lang="en-US" dirty="0" smtClean="0"/>
              <a:t>Prefilling </a:t>
            </a:r>
            <a:r>
              <a:rPr lang="en-US" dirty="0"/>
              <a:t>certain artefacts is dependent on others being prefilled. For example, </a:t>
            </a:r>
            <a:endParaRPr lang="en-US" dirty="0" smtClean="0"/>
          </a:p>
          <a:p>
            <a:pPr lvl="1"/>
            <a:r>
              <a:rPr lang="en-US" b="1" dirty="0" smtClean="0"/>
              <a:t>Constraints</a:t>
            </a:r>
            <a:r>
              <a:rPr lang="en-US" dirty="0" smtClean="0"/>
              <a:t> </a:t>
            </a:r>
            <a:r>
              <a:rPr lang="en-US" dirty="0"/>
              <a:t>require compatible </a:t>
            </a:r>
            <a:r>
              <a:rPr lang="en-US" b="1" dirty="0" err="1"/>
              <a:t>Codelists</a:t>
            </a:r>
            <a:r>
              <a:rPr lang="en-US" dirty="0"/>
              <a:t>, </a:t>
            </a:r>
            <a:r>
              <a:rPr lang="en-US" b="1" dirty="0"/>
              <a:t>Dataflows</a:t>
            </a:r>
            <a:r>
              <a:rPr lang="en-US" dirty="0"/>
              <a:t>, and </a:t>
            </a:r>
            <a:r>
              <a:rPr lang="en-US" dirty="0" smtClean="0"/>
              <a:t>a </a:t>
            </a:r>
            <a:r>
              <a:rPr lang="en-US" b="1" dirty="0" smtClean="0"/>
              <a:t>Concept Scheme</a:t>
            </a:r>
          </a:p>
          <a:p>
            <a:pPr lvl="1"/>
            <a:r>
              <a:rPr lang="en-US" b="1" dirty="0" smtClean="0"/>
              <a:t>DSDs </a:t>
            </a:r>
            <a:r>
              <a:rPr lang="en-US" dirty="0"/>
              <a:t>require compatible </a:t>
            </a:r>
            <a:r>
              <a:rPr lang="en-US" b="1" dirty="0" err="1"/>
              <a:t>Codelists</a:t>
            </a:r>
            <a:r>
              <a:rPr lang="en-US" dirty="0"/>
              <a:t> and </a:t>
            </a:r>
            <a:r>
              <a:rPr lang="en-US" dirty="0" smtClean="0"/>
              <a:t>a </a:t>
            </a:r>
            <a:r>
              <a:rPr lang="en-US" b="1" dirty="0" smtClean="0"/>
              <a:t>Concept Scheme</a:t>
            </a:r>
          </a:p>
          <a:p>
            <a:pPr lvl="1"/>
            <a:r>
              <a:rPr lang="en-US" b="1" dirty="0" err="1" smtClean="0"/>
              <a:t>Categorisations</a:t>
            </a:r>
            <a:r>
              <a:rPr lang="en-US" b="1" dirty="0" smtClean="0"/>
              <a:t> </a:t>
            </a:r>
            <a:r>
              <a:rPr lang="en-US" dirty="0"/>
              <a:t>require compatible </a:t>
            </a:r>
            <a:r>
              <a:rPr lang="en-US" b="1" dirty="0"/>
              <a:t>Dataflows</a:t>
            </a:r>
            <a:r>
              <a:rPr lang="en-US" dirty="0"/>
              <a:t>.</a:t>
            </a:r>
            <a:endParaRPr lang="de-DE" dirty="0"/>
          </a:p>
          <a:p>
            <a:r>
              <a:rPr lang="en-US" dirty="0" smtClean="0"/>
              <a:t>When loading from a file, the </a:t>
            </a:r>
            <a:r>
              <a:rPr lang="en-US" dirty="0"/>
              <a:t>XML file </a:t>
            </a:r>
            <a:r>
              <a:rPr lang="en-US" dirty="0" smtClean="0"/>
              <a:t>must not </a:t>
            </a:r>
            <a:r>
              <a:rPr lang="en-US" dirty="0"/>
              <a:t>have reserved namespaces such as XML.</a:t>
            </a:r>
            <a:endParaRPr lang="de-DE" dirty="0"/>
          </a:p>
          <a:p>
            <a:r>
              <a:rPr lang="en-US" dirty="0"/>
              <a:t>The matrix generator supports only one Concept Scheme at a time.</a:t>
            </a:r>
            <a:endParaRPr lang="de-DE" dirty="0"/>
          </a:p>
          <a:p>
            <a:pPr marL="0" indent="0">
              <a:buNone/>
            </a:pPr>
            <a:endParaRPr lang="de-DE" dirty="0"/>
          </a:p>
        </p:txBody>
      </p:sp>
    </p:spTree>
    <p:extLst>
      <p:ext uri="{BB962C8B-B14F-4D97-AF65-F5344CB8AC3E}">
        <p14:creationId xmlns:p14="http://schemas.microsoft.com/office/powerpoint/2010/main" val="1028986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5530"/>
          </a:xfrm>
        </p:spPr>
        <p:txBody>
          <a:bodyPr/>
          <a:lstStyle/>
          <a:p>
            <a:r>
              <a:rPr lang="en-GB" sz="4000" b="1" dirty="0" smtClean="0"/>
              <a:t>Contents</a:t>
            </a:r>
            <a:endParaRPr lang="de-DE" sz="4000" b="1" dirty="0"/>
          </a:p>
        </p:txBody>
      </p:sp>
      <p:sp>
        <p:nvSpPr>
          <p:cNvPr id="3" name="Content Placeholder 2"/>
          <p:cNvSpPr>
            <a:spLocks noGrp="1"/>
          </p:cNvSpPr>
          <p:nvPr>
            <p:ph idx="1"/>
          </p:nvPr>
        </p:nvSpPr>
        <p:spPr>
          <a:xfrm>
            <a:off x="838200" y="1168920"/>
            <a:ext cx="10515600" cy="4566862"/>
          </a:xfrm>
        </p:spPr>
        <p:txBody>
          <a:bodyPr>
            <a:normAutofit/>
          </a:bodyPr>
          <a:lstStyle/>
          <a:p>
            <a:pPr marL="0" indent="0">
              <a:buNone/>
            </a:pPr>
            <a:endParaRPr lang="de-DE" dirty="0" smtClean="0"/>
          </a:p>
          <a:p>
            <a:pPr marL="0" indent="0">
              <a:buNone/>
            </a:pPr>
            <a:r>
              <a:rPr lang="de-DE" sz="3200" dirty="0" smtClean="0"/>
              <a:t>Welcome </a:t>
            </a:r>
            <a:r>
              <a:rPr lang="de-DE" sz="3200" dirty="0" err="1" smtClean="0"/>
              <a:t>to</a:t>
            </a:r>
            <a:r>
              <a:rPr lang="de-DE" sz="3200" dirty="0" smtClean="0"/>
              <a:t> the </a:t>
            </a:r>
            <a:r>
              <a:rPr lang="de-DE" sz="3200" dirty="0" err="1" smtClean="0"/>
              <a:t>user</a:t>
            </a:r>
            <a:r>
              <a:rPr lang="de-DE" sz="3200" dirty="0" smtClean="0"/>
              <a:t> </a:t>
            </a:r>
            <a:r>
              <a:rPr lang="de-DE" sz="3200" dirty="0" err="1" smtClean="0"/>
              <a:t>guide</a:t>
            </a:r>
            <a:r>
              <a:rPr lang="de-DE" sz="3200" dirty="0" smtClean="0"/>
              <a:t> for the SDMX Matrix Generator, an </a:t>
            </a:r>
            <a:r>
              <a:rPr lang="de-DE" sz="3200" dirty="0" smtClean="0">
                <a:hlinkClick r:id="rId2"/>
              </a:rPr>
              <a:t>SIS-CC SDMX Tool</a:t>
            </a:r>
            <a:r>
              <a:rPr lang="de-DE" sz="3200" dirty="0" smtClean="0"/>
              <a:t>.</a:t>
            </a:r>
          </a:p>
          <a:p>
            <a:pPr marL="514350" indent="-514350">
              <a:buFont typeface="+mj-lt"/>
              <a:buAutoNum type="arabicPeriod"/>
            </a:pPr>
            <a:endParaRPr lang="de-DE" dirty="0" smtClean="0"/>
          </a:p>
          <a:p>
            <a:pPr marL="514350" indent="-514350">
              <a:buFont typeface="+mj-lt"/>
              <a:buAutoNum type="arabicPeriod"/>
            </a:pPr>
            <a:r>
              <a:rPr lang="de-DE" dirty="0" err="1" smtClean="0"/>
              <a:t>Introduction</a:t>
            </a:r>
            <a:endParaRPr lang="de-DE" dirty="0" smtClean="0"/>
          </a:p>
          <a:p>
            <a:pPr marL="514350" indent="-514350">
              <a:buFont typeface="+mj-lt"/>
              <a:buAutoNum type="arabicPeriod"/>
            </a:pPr>
            <a:r>
              <a:rPr lang="en-GB" dirty="0"/>
              <a:t>Design </a:t>
            </a:r>
            <a:r>
              <a:rPr lang="en-GB" dirty="0" err="1"/>
              <a:t>prerequisities</a:t>
            </a:r>
            <a:r>
              <a:rPr lang="en-GB" dirty="0"/>
              <a:t>/Tool </a:t>
            </a:r>
            <a:r>
              <a:rPr lang="en-GB" dirty="0" smtClean="0"/>
              <a:t>limitations</a:t>
            </a:r>
          </a:p>
          <a:p>
            <a:pPr marL="514350" indent="-514350">
              <a:buFont typeface="+mj-lt"/>
              <a:buAutoNum type="arabicPeriod"/>
            </a:pPr>
            <a:r>
              <a:rPr lang="en-US" dirty="0"/>
              <a:t>How to do certain tasks with the </a:t>
            </a:r>
            <a:r>
              <a:rPr lang="en-US" dirty="0" smtClean="0"/>
              <a:t>tool</a:t>
            </a:r>
          </a:p>
          <a:p>
            <a:pPr marL="514350" indent="-514350">
              <a:buFont typeface="+mj-lt"/>
              <a:buAutoNum type="arabicPeriod"/>
            </a:pPr>
            <a:r>
              <a:rPr lang="en-US" dirty="0"/>
              <a:t>Annex 1: </a:t>
            </a:r>
            <a:r>
              <a:rPr lang="en-US" dirty="0" smtClean="0"/>
              <a:t>Description </a:t>
            </a:r>
            <a:r>
              <a:rPr lang="en-US" dirty="0"/>
              <a:t>of each </a:t>
            </a:r>
            <a:r>
              <a:rPr lang="en-US" dirty="0" smtClean="0"/>
              <a:t>Worksheet</a:t>
            </a:r>
          </a:p>
          <a:p>
            <a:pPr marL="514350" indent="-514350">
              <a:buFont typeface="+mj-lt"/>
              <a:buAutoNum type="arabicPeriod"/>
            </a:pPr>
            <a:r>
              <a:rPr lang="en-GB" dirty="0"/>
              <a:t>Contact and Support</a:t>
            </a:r>
            <a:endParaRPr lang="en-US" dirty="0" smtClean="0"/>
          </a:p>
          <a:p>
            <a:pPr marL="514350" indent="-514350">
              <a:buFont typeface="+mj-lt"/>
              <a:buAutoNum type="arabicPeriod"/>
            </a:pPr>
            <a:endParaRPr lang="en-GB" dirty="0" smtClean="0"/>
          </a:p>
          <a:p>
            <a:pPr marL="514350" indent="-514350">
              <a:buFont typeface="+mj-lt"/>
              <a:buAutoNum type="arabicPeriod"/>
            </a:pPr>
            <a:endParaRPr lang="de-DE" dirty="0" smtClean="0"/>
          </a:p>
          <a:p>
            <a:pPr marL="514350" indent="-514350">
              <a:buFont typeface="+mj-lt"/>
              <a:buAutoNum type="arabicPeriod"/>
            </a:pPr>
            <a:endParaRPr lang="de-DE" dirty="0"/>
          </a:p>
          <a:p>
            <a:pPr marL="0" indent="0">
              <a:buNone/>
            </a:pPr>
            <a:endParaRPr lang="de-DE" dirty="0"/>
          </a:p>
        </p:txBody>
      </p:sp>
    </p:spTree>
    <p:extLst>
      <p:ext uri="{BB962C8B-B14F-4D97-AF65-F5344CB8AC3E}">
        <p14:creationId xmlns:p14="http://schemas.microsoft.com/office/powerpoint/2010/main" val="3553828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b="1" dirty="0" smtClean="0"/>
              <a:t>2.Decompose </a:t>
            </a:r>
            <a:r>
              <a:rPr lang="en-US" b="1" dirty="0"/>
              <a:t>indicators</a:t>
            </a:r>
            <a:endParaRPr lang="de-DE" b="1" dirty="0"/>
          </a:p>
        </p:txBody>
      </p:sp>
      <p:sp>
        <p:nvSpPr>
          <p:cNvPr id="5" name="Content Placeholder 4"/>
          <p:cNvSpPr>
            <a:spLocks noGrp="1"/>
          </p:cNvSpPr>
          <p:nvPr>
            <p:ph idx="1"/>
          </p:nvPr>
        </p:nvSpPr>
        <p:spPr/>
        <p:txBody>
          <a:bodyPr>
            <a:normAutofit fontScale="55000" lnSpcReduction="20000"/>
          </a:bodyPr>
          <a:lstStyle/>
          <a:p>
            <a:pPr marL="0" indent="0">
              <a:buNone/>
            </a:pPr>
            <a:r>
              <a:rPr lang="en-GB" sz="2900" dirty="0" smtClean="0"/>
              <a:t>This worksheet is used when working from an existing set of indicators that are composed of multiple characteristics. It is optional, but it can help when creating the Concept Scheme, which is the next step. </a:t>
            </a:r>
          </a:p>
          <a:p>
            <a:pPr marL="0" indent="0">
              <a:buNone/>
            </a:pPr>
            <a:r>
              <a:rPr lang="en-GB" sz="2900" dirty="0" smtClean="0"/>
              <a:t>In order to improve operations such as query, filter, search, and connecting other data it is usually better to separate or decompose the characteristics </a:t>
            </a:r>
            <a:r>
              <a:rPr lang="en-GB" sz="2900" dirty="0"/>
              <a:t>of each indicator into orthogonal concepts. </a:t>
            </a:r>
            <a:r>
              <a:rPr lang="en-GB" sz="2900" dirty="0" smtClean="0"/>
              <a:t>The resulting Concepts </a:t>
            </a:r>
            <a:r>
              <a:rPr lang="en-GB" sz="2900" dirty="0"/>
              <a:t>are typically Measure (the entity being measured), the Unit of Measure (a named division of a quantity of the Measure), </a:t>
            </a:r>
            <a:r>
              <a:rPr lang="en-GB" sz="2900" dirty="0" smtClean="0"/>
              <a:t>and possible breakdowns. These are the steps:</a:t>
            </a:r>
          </a:p>
          <a:p>
            <a:pPr marL="514350" indent="-514350">
              <a:buFont typeface="+mj-lt"/>
              <a:buAutoNum type="arabicPeriod"/>
            </a:pPr>
            <a:r>
              <a:rPr lang="en-GB" sz="2900" dirty="0" smtClean="0"/>
              <a:t>List your existing </a:t>
            </a:r>
            <a:r>
              <a:rPr lang="en-GB" sz="2900" dirty="0"/>
              <a:t>indicators </a:t>
            </a:r>
            <a:r>
              <a:rPr lang="en-GB" sz="2900" dirty="0" smtClean="0"/>
              <a:t>vertically in </a:t>
            </a:r>
            <a:r>
              <a:rPr lang="en-GB" sz="2900" dirty="0"/>
              <a:t>the </a:t>
            </a:r>
            <a:r>
              <a:rPr lang="en-GB" sz="2900" b="1" dirty="0"/>
              <a:t>Existing indicators </a:t>
            </a:r>
            <a:r>
              <a:rPr lang="en-GB" sz="2900" dirty="0" smtClean="0"/>
              <a:t>column</a:t>
            </a:r>
          </a:p>
          <a:p>
            <a:pPr marL="514350" indent="-514350">
              <a:buFont typeface="+mj-lt"/>
              <a:buAutoNum type="arabicPeriod"/>
            </a:pPr>
            <a:r>
              <a:rPr lang="en-GB" sz="2900" dirty="0" smtClean="0"/>
              <a:t>Examine each indicator and add its </a:t>
            </a:r>
            <a:r>
              <a:rPr lang="en-GB" sz="2900" dirty="0"/>
              <a:t>orthogonal characteristics (for example, SEX, AGE) </a:t>
            </a:r>
            <a:r>
              <a:rPr lang="en-GB" sz="2900" dirty="0" smtClean="0"/>
              <a:t>as Concepts on the </a:t>
            </a:r>
            <a:r>
              <a:rPr lang="en-GB" sz="2900" b="1" dirty="0" smtClean="0"/>
              <a:t>Concepts-</a:t>
            </a:r>
            <a:r>
              <a:rPr lang="en-GB" sz="2900" b="1" dirty="0"/>
              <a:t>&gt;</a:t>
            </a:r>
            <a:r>
              <a:rPr lang="en-GB" sz="2900" dirty="0"/>
              <a:t> </a:t>
            </a:r>
            <a:r>
              <a:rPr lang="en-GB" sz="2900" dirty="0" smtClean="0"/>
              <a:t>row</a:t>
            </a:r>
          </a:p>
          <a:p>
            <a:pPr marL="514350" indent="-514350">
              <a:buFont typeface="+mj-lt"/>
              <a:buAutoNum type="arabicPeriod"/>
            </a:pPr>
            <a:r>
              <a:rPr lang="en-GB" sz="2900" dirty="0" smtClean="0"/>
              <a:t>In the row of each </a:t>
            </a:r>
            <a:r>
              <a:rPr lang="en-GB" sz="2900" b="1" dirty="0" smtClean="0"/>
              <a:t>Existing indicator</a:t>
            </a:r>
            <a:r>
              <a:rPr lang="en-GB" sz="2900" dirty="0" smtClean="0"/>
              <a:t>, set each relevant Concept to the relevant value following </a:t>
            </a:r>
            <a:r>
              <a:rPr lang="en-GB" sz="2900" dirty="0"/>
              <a:t>the MATRIX LEGEND. In the </a:t>
            </a:r>
            <a:r>
              <a:rPr lang="en-GB" sz="2900" dirty="0" smtClean="0"/>
              <a:t>example provided, all indicators may use any </a:t>
            </a:r>
            <a:r>
              <a:rPr lang="en-GB" sz="2900" dirty="0"/>
              <a:t>REF_AREA (Reference area) </a:t>
            </a:r>
            <a:r>
              <a:rPr lang="en-GB" sz="2900" dirty="0" smtClean="0"/>
              <a:t>therefore </a:t>
            </a:r>
            <a:r>
              <a:rPr lang="en-GB" sz="2900" dirty="0"/>
              <a:t># is </a:t>
            </a:r>
            <a:r>
              <a:rPr lang="en-GB" sz="2900" dirty="0" smtClean="0"/>
              <a:t>entered. </a:t>
            </a:r>
            <a:r>
              <a:rPr lang="en-GB" sz="2900" dirty="0"/>
              <a:t>If only a subset of REF_AREA codes were allowed, the % symbol would have been </a:t>
            </a:r>
            <a:r>
              <a:rPr lang="en-GB" sz="2900" dirty="0" smtClean="0"/>
              <a:t>entered. If only one value of REF_AREA is allowed, then that value would have been entered.</a:t>
            </a:r>
          </a:p>
          <a:p>
            <a:pPr marL="514350" indent="-514350">
              <a:buFont typeface="+mj-lt"/>
              <a:buAutoNum type="arabicPeriod"/>
            </a:pPr>
            <a:r>
              <a:rPr lang="en-GB" sz="2900" dirty="0" smtClean="0"/>
              <a:t>Once the indicators have been </a:t>
            </a:r>
            <a:r>
              <a:rPr lang="en-GB" sz="2900" dirty="0" err="1" smtClean="0"/>
              <a:t>decompsoed</a:t>
            </a:r>
            <a:r>
              <a:rPr lang="en-GB" sz="2900" dirty="0" smtClean="0"/>
              <a:t>, click the button </a:t>
            </a:r>
            <a:r>
              <a:rPr lang="en-GB" sz="2900" b="1" dirty="0" smtClean="0"/>
              <a:t>Update Concept Scheme</a:t>
            </a:r>
            <a:r>
              <a:rPr lang="en-GB" sz="2900" dirty="0" smtClean="0"/>
              <a:t>… which will add the Concepts from this step to the </a:t>
            </a:r>
            <a:r>
              <a:rPr lang="en-GB" sz="2900" b="1" dirty="0" smtClean="0"/>
              <a:t>3.Concept Scheme</a:t>
            </a:r>
            <a:r>
              <a:rPr lang="en-GB" sz="2900" dirty="0" smtClean="0"/>
              <a:t> worksheet and go there.</a:t>
            </a:r>
          </a:p>
          <a:p>
            <a:pPr marL="0" indent="0">
              <a:buNone/>
            </a:pPr>
            <a:r>
              <a:rPr lang="en-GB" sz="2900" dirty="0" smtClean="0"/>
              <a:t>The </a:t>
            </a:r>
            <a:r>
              <a:rPr lang="en-GB" sz="2900" b="1" dirty="0"/>
              <a:t>Source</a:t>
            </a:r>
            <a:r>
              <a:rPr lang="en-GB" sz="2900" dirty="0"/>
              <a:t> column is optional and may contain a handy reference to the original data structure</a:t>
            </a:r>
            <a:r>
              <a:rPr lang="en-GB" sz="2900" dirty="0" smtClean="0"/>
              <a:t>.</a:t>
            </a:r>
          </a:p>
          <a:p>
            <a:pPr marL="0" indent="0">
              <a:buNone/>
            </a:pPr>
            <a:r>
              <a:rPr lang="en-GB" sz="2900" dirty="0" smtClean="0"/>
              <a:t>Note that, because the Decompose indicators information is not an SDMX artefact itself, it is not prefilled.</a:t>
            </a:r>
          </a:p>
          <a:p>
            <a:pPr marL="0" indent="0">
              <a:buNone/>
            </a:pPr>
            <a:r>
              <a:rPr lang="en-GB" sz="2900" dirty="0" smtClean="0"/>
              <a:t>An example is included in the template from the </a:t>
            </a:r>
            <a:r>
              <a:rPr lang="en-GB" sz="2900" dirty="0" smtClean="0">
                <a:hlinkClick r:id="rId2"/>
              </a:rPr>
              <a:t>SDMX Modelling Guidelines </a:t>
            </a:r>
            <a:r>
              <a:rPr lang="en-GB" sz="2900" dirty="0" smtClean="0"/>
              <a:t>which shows a subset of Labour indicators</a:t>
            </a:r>
            <a:endParaRPr lang="de-DE" sz="2900" dirty="0"/>
          </a:p>
          <a:p>
            <a:pPr marL="0" indent="0">
              <a:buNone/>
            </a:pPr>
            <a:endParaRPr lang="de-DE" dirty="0"/>
          </a:p>
        </p:txBody>
      </p:sp>
    </p:spTree>
    <p:extLst>
      <p:ext uri="{BB962C8B-B14F-4D97-AF65-F5344CB8AC3E}">
        <p14:creationId xmlns:p14="http://schemas.microsoft.com/office/powerpoint/2010/main" val="35647290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b="1" dirty="0" smtClean="0"/>
              <a:t>3.Concept Scheme</a:t>
            </a:r>
            <a:endParaRPr lang="de-DE" b="1" dirty="0"/>
          </a:p>
        </p:txBody>
      </p:sp>
      <p:sp>
        <p:nvSpPr>
          <p:cNvPr id="5" name="Content Placeholder 4"/>
          <p:cNvSpPr>
            <a:spLocks noGrp="1"/>
          </p:cNvSpPr>
          <p:nvPr>
            <p:ph idx="1"/>
          </p:nvPr>
        </p:nvSpPr>
        <p:spPr>
          <a:xfrm>
            <a:off x="838200" y="1825625"/>
            <a:ext cx="10515600" cy="4882746"/>
          </a:xfrm>
        </p:spPr>
        <p:txBody>
          <a:bodyPr>
            <a:noAutofit/>
          </a:bodyPr>
          <a:lstStyle/>
          <a:p>
            <a:pPr marL="0" indent="0">
              <a:buNone/>
            </a:pPr>
            <a:r>
              <a:rPr lang="en-GB" sz="1200" dirty="0"/>
              <a:t>This worksheet is used to define a Concept Scheme. It has two sections: The </a:t>
            </a:r>
            <a:r>
              <a:rPr lang="en-GB" sz="1200" b="1" dirty="0"/>
              <a:t>CONCEPT SCHEME ARTEFACT INFORMATION </a:t>
            </a:r>
            <a:r>
              <a:rPr lang="en-GB" sz="1200" dirty="0"/>
              <a:t>which is the "header" information for the Codelist, and the </a:t>
            </a:r>
            <a:r>
              <a:rPr lang="en-GB" sz="1200" b="1" dirty="0"/>
              <a:t>CONCEPTS </a:t>
            </a:r>
            <a:r>
              <a:rPr lang="en-GB" sz="1200" dirty="0"/>
              <a:t>section</a:t>
            </a:r>
            <a:r>
              <a:rPr lang="en-GB" sz="1200" b="1" dirty="0"/>
              <a:t> </a:t>
            </a:r>
            <a:r>
              <a:rPr lang="en-GB" sz="1200" dirty="0"/>
              <a:t>which is used to define each Concept on a row. Required fields are marked with a </a:t>
            </a:r>
            <a:r>
              <a:rPr lang="en-GB" sz="1200" dirty="0" smtClean="0"/>
              <a:t>*</a:t>
            </a:r>
            <a:r>
              <a:rPr lang="en-GB" sz="1200" dirty="0"/>
              <a:t/>
            </a:r>
            <a:br>
              <a:rPr lang="en-GB" sz="1200" dirty="0"/>
            </a:br>
            <a:endParaRPr lang="en-GB" sz="1200" dirty="0" smtClean="0"/>
          </a:p>
          <a:p>
            <a:pPr marL="514350" indent="-514350">
              <a:buFont typeface="+mj-lt"/>
              <a:buAutoNum type="arabicPeriod"/>
            </a:pPr>
            <a:r>
              <a:rPr lang="en-GB" sz="1200" dirty="0"/>
              <a:t>Complete the </a:t>
            </a:r>
            <a:r>
              <a:rPr lang="en-GB" sz="1200" b="1" dirty="0"/>
              <a:t>CONCEPT SCHEME ARTEFACT INFORMATION </a:t>
            </a:r>
            <a:r>
              <a:rPr lang="en-GB" sz="1200" dirty="0" smtClean="0"/>
              <a:t>details (</a:t>
            </a:r>
            <a:r>
              <a:rPr lang="en-GB" sz="1200" b="1" dirty="0" smtClean="0"/>
              <a:t>Agency Id, Version, Id, Is final?</a:t>
            </a:r>
            <a:r>
              <a:rPr lang="en-GB" sz="1200" dirty="0" smtClean="0"/>
              <a:t> The </a:t>
            </a:r>
            <a:r>
              <a:rPr lang="en-GB" sz="1200" dirty="0"/>
              <a:t>localised Name and Description of the Codelist requires a </a:t>
            </a:r>
            <a:r>
              <a:rPr lang="en-GB" sz="1200" b="1" dirty="0"/>
              <a:t>Language</a:t>
            </a:r>
            <a:r>
              <a:rPr lang="en-GB" sz="1200" dirty="0"/>
              <a:t>, </a:t>
            </a:r>
            <a:r>
              <a:rPr lang="en-GB" sz="1200" b="1" dirty="0"/>
              <a:t>Name </a:t>
            </a:r>
            <a:r>
              <a:rPr lang="en-GB" sz="1200" dirty="0"/>
              <a:t>and </a:t>
            </a:r>
            <a:r>
              <a:rPr lang="en-GB" sz="1200" b="1" dirty="0"/>
              <a:t>Description</a:t>
            </a:r>
            <a:r>
              <a:rPr lang="en-GB" sz="1200" dirty="0"/>
              <a:t>. More languages can be added by adding </a:t>
            </a:r>
            <a:r>
              <a:rPr lang="en-GB" sz="1200" dirty="0" smtClean="0"/>
              <a:t>those </a:t>
            </a:r>
            <a:r>
              <a:rPr lang="en-GB" sz="1200" dirty="0"/>
              <a:t>3 fields</a:t>
            </a:r>
            <a:r>
              <a:rPr lang="en-GB" sz="1200" dirty="0" smtClean="0"/>
              <a:t>. The </a:t>
            </a:r>
            <a:r>
              <a:rPr lang="en-GB" sz="1200" b="1" dirty="0"/>
              <a:t>Language </a:t>
            </a:r>
            <a:r>
              <a:rPr lang="en-GB" sz="1200" dirty="0" smtClean="0"/>
              <a:t>drop-down lists </a:t>
            </a:r>
            <a:r>
              <a:rPr lang="en-GB" sz="1200" dirty="0"/>
              <a:t>the ISO 639-1 codes, </a:t>
            </a:r>
            <a:r>
              <a:rPr lang="en-GB" sz="1200" dirty="0" smtClean="0"/>
              <a:t>and the </a:t>
            </a:r>
            <a:r>
              <a:rPr lang="en-GB" sz="1200" u="sng" dirty="0" smtClean="0">
                <a:hlinkClick r:id="rId2"/>
              </a:rPr>
              <a:t>Language</a:t>
            </a:r>
            <a:r>
              <a:rPr lang="en-GB" sz="1200" dirty="0" smtClean="0"/>
              <a:t> link shows their descriptions. </a:t>
            </a:r>
          </a:p>
          <a:p>
            <a:pPr marL="514350" indent="-514350">
              <a:buFont typeface="+mj-lt"/>
              <a:buAutoNum type="arabicPeriod"/>
            </a:pPr>
            <a:r>
              <a:rPr lang="en-GB" sz="1200" dirty="0" smtClean="0"/>
              <a:t>Fill </a:t>
            </a:r>
            <a:r>
              <a:rPr lang="en-GB" sz="1200" dirty="0"/>
              <a:t>the </a:t>
            </a:r>
            <a:r>
              <a:rPr lang="en-GB" sz="1200" b="1" dirty="0"/>
              <a:t>CONCEPTS</a:t>
            </a:r>
            <a:r>
              <a:rPr lang="en-GB" sz="1200" dirty="0"/>
              <a:t> </a:t>
            </a:r>
            <a:r>
              <a:rPr lang="en-GB" sz="1200" dirty="0" smtClean="0"/>
              <a:t>section. </a:t>
            </a:r>
          </a:p>
          <a:p>
            <a:pPr marL="971550" lvl="1" indent="-514350">
              <a:buFont typeface="+mj-lt"/>
              <a:buAutoNum type="arabicPeriod"/>
            </a:pPr>
            <a:r>
              <a:rPr lang="en-GB" sz="1100" dirty="0" smtClean="0"/>
              <a:t>Commonly </a:t>
            </a:r>
            <a:r>
              <a:rPr lang="en-GB" sz="1100" dirty="0"/>
              <a:t>used concepts are already included, remove those that are not required. </a:t>
            </a:r>
            <a:endParaRPr lang="en-GB" sz="1100" dirty="0" smtClean="0"/>
          </a:p>
          <a:p>
            <a:pPr marL="971550" lvl="1" indent="-514350">
              <a:buFont typeface="+mj-lt"/>
              <a:buAutoNum type="arabicPeriod"/>
            </a:pPr>
            <a:r>
              <a:rPr lang="en-GB" sz="1100" dirty="0" smtClean="0"/>
              <a:t>If </a:t>
            </a:r>
            <a:r>
              <a:rPr lang="en-GB" sz="1100" dirty="0"/>
              <a:t>you have completed step </a:t>
            </a:r>
            <a:r>
              <a:rPr lang="en-GB" sz="1100" b="1" dirty="0"/>
              <a:t>2. Decompose indicators</a:t>
            </a:r>
            <a:r>
              <a:rPr lang="en-GB" sz="1100" dirty="0"/>
              <a:t> </a:t>
            </a:r>
            <a:r>
              <a:rPr lang="en-GB" sz="1100" dirty="0" smtClean="0"/>
              <a:t>those Concepts may have been already added, or you </a:t>
            </a:r>
            <a:r>
              <a:rPr lang="en-GB" sz="1100" dirty="0"/>
              <a:t>may use the button on the left to </a:t>
            </a:r>
            <a:r>
              <a:rPr lang="en-GB" sz="1100" dirty="0" smtClean="0"/>
              <a:t>add the </a:t>
            </a:r>
            <a:r>
              <a:rPr lang="en-GB" sz="1100" b="1" dirty="0"/>
              <a:t>CONCEPTS</a:t>
            </a:r>
            <a:r>
              <a:rPr lang="en-GB" sz="1100" dirty="0"/>
              <a:t> section from that worksheet. </a:t>
            </a:r>
            <a:endParaRPr lang="en-GB" sz="1100" dirty="0" smtClean="0"/>
          </a:p>
          <a:p>
            <a:pPr marL="971550" lvl="1" indent="-514350">
              <a:buFont typeface="+mj-lt"/>
              <a:buAutoNum type="arabicPeriod"/>
            </a:pPr>
            <a:r>
              <a:rPr lang="en-GB" sz="1100" dirty="0" smtClean="0"/>
              <a:t>Add </a:t>
            </a:r>
            <a:r>
              <a:rPr lang="en-GB" sz="1100" dirty="0"/>
              <a:t>any additional concepts required; aligning the concept IDs and definitions with the </a:t>
            </a:r>
            <a:r>
              <a:rPr lang="en-GB" sz="1100" u="sng" dirty="0">
                <a:hlinkClick r:id="rId3"/>
              </a:rPr>
              <a:t>SDMX </a:t>
            </a:r>
            <a:r>
              <a:rPr lang="en-GB" sz="1100" u="sng" dirty="0" smtClean="0">
                <a:hlinkClick r:id="rId3"/>
              </a:rPr>
              <a:t>Glossary</a:t>
            </a:r>
            <a:endParaRPr lang="en-GB" sz="1100" dirty="0"/>
          </a:p>
          <a:p>
            <a:pPr marL="971550" lvl="1" indent="-514350">
              <a:buFont typeface="+mj-lt"/>
              <a:buAutoNum type="arabicPeriod"/>
            </a:pPr>
            <a:r>
              <a:rPr lang="en-GB" sz="1100" dirty="0" smtClean="0"/>
              <a:t>Choose whether the Concept is a </a:t>
            </a:r>
            <a:r>
              <a:rPr lang="en-GB" sz="1100" b="1" dirty="0" smtClean="0"/>
              <a:t>Dimension, Attribute, or Measure </a:t>
            </a:r>
            <a:r>
              <a:rPr lang="en-GB" sz="1100" dirty="0" smtClean="0"/>
              <a:t>in the first column. That column contains several types of attribute attachment level and optionality. Attributes may be attached to a </a:t>
            </a:r>
            <a:r>
              <a:rPr lang="en-GB" sz="1100" b="1" dirty="0" smtClean="0"/>
              <a:t>group</a:t>
            </a:r>
            <a:r>
              <a:rPr lang="en-GB" sz="1100" dirty="0" smtClean="0"/>
              <a:t> by:</a:t>
            </a:r>
          </a:p>
          <a:p>
            <a:pPr marL="1428750" lvl="2" indent="-514350">
              <a:buFont typeface="+mj-lt"/>
              <a:buAutoNum type="alphaLcParenR"/>
            </a:pPr>
            <a:r>
              <a:rPr lang="en-GB" sz="1050" dirty="0" smtClean="0"/>
              <a:t>Selecting a </a:t>
            </a:r>
            <a:r>
              <a:rPr lang="en-GB" sz="1050" b="1" dirty="0"/>
              <a:t>g</a:t>
            </a:r>
            <a:r>
              <a:rPr lang="en-GB" sz="1050" b="1" dirty="0" smtClean="0"/>
              <a:t>roup </a:t>
            </a:r>
            <a:r>
              <a:rPr lang="en-GB" sz="1050" dirty="0" smtClean="0"/>
              <a:t>attachment level in column A, and;</a:t>
            </a:r>
          </a:p>
          <a:p>
            <a:pPr marL="1428750" lvl="2" indent="-514350">
              <a:buFont typeface="+mj-lt"/>
              <a:buAutoNum type="alphaLcParenR"/>
            </a:pPr>
            <a:r>
              <a:rPr lang="en-GB" sz="1050" dirty="0" smtClean="0"/>
              <a:t>Defining the group in the column </a:t>
            </a:r>
            <a:r>
              <a:rPr lang="en-GB" sz="1050" b="1" dirty="0" smtClean="0"/>
              <a:t>Group Concepts</a:t>
            </a:r>
            <a:r>
              <a:rPr lang="en-GB" sz="1050" dirty="0" smtClean="0"/>
              <a:t>. The group concepts should be a comma-separated list, e.g. FREQ,MEASURE</a:t>
            </a:r>
          </a:p>
          <a:p>
            <a:pPr marL="971550" lvl="1" indent="-514350">
              <a:buFont typeface="+mj-lt"/>
              <a:buAutoNum type="arabicPeriod"/>
            </a:pPr>
            <a:r>
              <a:rPr lang="en-GB" sz="1100" dirty="0" smtClean="0"/>
              <a:t>To </a:t>
            </a:r>
            <a:r>
              <a:rPr lang="en-GB" sz="1100" dirty="0"/>
              <a:t>include several languages for the Concepts, add </a:t>
            </a:r>
            <a:r>
              <a:rPr lang="en-GB" sz="1100" b="1" dirty="0"/>
              <a:t>Concept Name:&lt;language&gt;</a:t>
            </a:r>
            <a:r>
              <a:rPr lang="en-GB" sz="1100" dirty="0"/>
              <a:t> and </a:t>
            </a:r>
            <a:r>
              <a:rPr lang="en-GB" sz="1100" b="1" dirty="0"/>
              <a:t>Concept Description:&lt;language&gt;</a:t>
            </a:r>
            <a:r>
              <a:rPr lang="en-GB" sz="1100" dirty="0"/>
              <a:t> columns to the Concepts </a:t>
            </a:r>
            <a:r>
              <a:rPr lang="en-GB" sz="1100" dirty="0" smtClean="0"/>
              <a:t>table</a:t>
            </a:r>
          </a:p>
          <a:p>
            <a:pPr marL="971550" lvl="1" indent="-514350">
              <a:buFont typeface="+mj-lt"/>
              <a:buAutoNum type="arabicPeriod"/>
            </a:pPr>
            <a:r>
              <a:rPr lang="en-GB" sz="1100" dirty="0" smtClean="0"/>
              <a:t>For each coded concept, in </a:t>
            </a:r>
            <a:r>
              <a:rPr lang="en-GB" sz="1100" b="1" dirty="0" smtClean="0"/>
              <a:t>Codelist… </a:t>
            </a:r>
            <a:r>
              <a:rPr lang="en-GB" sz="1100" dirty="0" smtClean="0"/>
              <a:t>add either:</a:t>
            </a:r>
          </a:p>
          <a:p>
            <a:pPr marL="1428750" lvl="2" indent="-514350">
              <a:buFont typeface="+mj-lt"/>
              <a:buAutoNum type="alphaLcParenR"/>
            </a:pPr>
            <a:r>
              <a:rPr lang="en-GB" sz="1050" dirty="0" smtClean="0"/>
              <a:t>its Codelist ID, or; </a:t>
            </a:r>
          </a:p>
          <a:p>
            <a:pPr marL="1428750" lvl="2" indent="-514350">
              <a:buFont typeface="+mj-lt"/>
              <a:buAutoNum type="alphaLcParenR"/>
            </a:pPr>
            <a:r>
              <a:rPr lang="en-US" sz="1050" dirty="0" smtClean="0"/>
              <a:t>the </a:t>
            </a:r>
            <a:r>
              <a:rPr lang="en-US" sz="1050" dirty="0"/>
              <a:t>full identifier </a:t>
            </a:r>
            <a:r>
              <a:rPr lang="en-US" sz="1050" dirty="0">
                <a:solidFill>
                  <a:srgbClr val="0070C0"/>
                </a:solidFill>
              </a:rPr>
              <a:t>&lt;</a:t>
            </a:r>
            <a:r>
              <a:rPr lang="en-US" sz="1050" dirty="0" err="1">
                <a:solidFill>
                  <a:srgbClr val="0070C0"/>
                </a:solidFill>
              </a:rPr>
              <a:t>AgencyId</a:t>
            </a:r>
            <a:r>
              <a:rPr lang="en-US" sz="1050" dirty="0">
                <a:solidFill>
                  <a:srgbClr val="0070C0"/>
                </a:solidFill>
              </a:rPr>
              <a:t>&gt;</a:t>
            </a:r>
            <a:r>
              <a:rPr lang="en-US" sz="1050" dirty="0"/>
              <a:t>:</a:t>
            </a:r>
            <a:r>
              <a:rPr lang="en-US" sz="1050" dirty="0">
                <a:solidFill>
                  <a:srgbClr val="FF0000"/>
                </a:solidFill>
              </a:rPr>
              <a:t>&lt;Id&gt;</a:t>
            </a:r>
            <a:r>
              <a:rPr lang="en-US" sz="1050" dirty="0"/>
              <a:t>(</a:t>
            </a:r>
            <a:r>
              <a:rPr lang="en-US" sz="1050" dirty="0">
                <a:solidFill>
                  <a:schemeClr val="accent6">
                    <a:lumMod val="75000"/>
                  </a:schemeClr>
                </a:solidFill>
              </a:rPr>
              <a:t>&lt;Version</a:t>
            </a:r>
            <a:r>
              <a:rPr lang="en-US" sz="1050" dirty="0" smtClean="0">
                <a:solidFill>
                  <a:schemeClr val="accent6">
                    <a:lumMod val="75000"/>
                  </a:schemeClr>
                </a:solidFill>
              </a:rPr>
              <a:t>&gt;). </a:t>
            </a:r>
            <a:r>
              <a:rPr lang="en-US" sz="1050" dirty="0"/>
              <a:t>See slide </a:t>
            </a:r>
            <a:r>
              <a:rPr lang="en-US" sz="1050" dirty="0" smtClean="0">
                <a:solidFill>
                  <a:schemeClr val="accent6">
                    <a:lumMod val="75000"/>
                  </a:schemeClr>
                </a:solidFill>
                <a:hlinkClick r:id="rId4" action="ppaction://hlinksldjump"/>
              </a:rPr>
              <a:t>Create a DSD using existing Codelists</a:t>
            </a:r>
            <a:r>
              <a:rPr lang="en-US" sz="1050" dirty="0" smtClean="0">
                <a:solidFill>
                  <a:schemeClr val="accent6">
                    <a:lumMod val="75000"/>
                  </a:schemeClr>
                </a:solidFill>
              </a:rPr>
              <a:t> </a:t>
            </a:r>
            <a:r>
              <a:rPr lang="en-US" sz="1050" dirty="0"/>
              <a:t>for more details.</a:t>
            </a:r>
            <a:endParaRPr lang="en-GB" sz="1050" dirty="0"/>
          </a:p>
          <a:p>
            <a:pPr marL="971550" lvl="1" indent="-514350">
              <a:buFont typeface="+mj-lt"/>
              <a:buAutoNum type="arabicPeriod"/>
            </a:pPr>
            <a:r>
              <a:rPr lang="en-GB" sz="1100" dirty="0" smtClean="0"/>
              <a:t>For </a:t>
            </a:r>
            <a:r>
              <a:rPr lang="en-GB" sz="1100" dirty="0" err="1"/>
              <a:t>uncoded</a:t>
            </a:r>
            <a:r>
              <a:rPr lang="en-GB" sz="1100" dirty="0"/>
              <a:t> concepts, enter "</a:t>
            </a:r>
            <a:r>
              <a:rPr lang="en-GB" sz="1100" dirty="0" err="1"/>
              <a:t>Uncoded</a:t>
            </a:r>
            <a:r>
              <a:rPr lang="en-GB" sz="1100" dirty="0"/>
              <a:t>" </a:t>
            </a:r>
            <a:r>
              <a:rPr lang="en-GB" sz="1100" dirty="0" smtClean="0"/>
              <a:t>into </a:t>
            </a:r>
            <a:r>
              <a:rPr lang="en-GB" sz="1100" dirty="0"/>
              <a:t>the </a:t>
            </a:r>
            <a:r>
              <a:rPr lang="en-GB" sz="1100" b="1" dirty="0"/>
              <a:t>Code List...</a:t>
            </a:r>
            <a:r>
              <a:rPr lang="en-GB" sz="1100" dirty="0"/>
              <a:t> </a:t>
            </a:r>
            <a:r>
              <a:rPr lang="en-GB" sz="1100" dirty="0" smtClean="0"/>
              <a:t>Column and choose </a:t>
            </a:r>
            <a:r>
              <a:rPr lang="en-GB" sz="1100" dirty="0"/>
              <a:t>the </a:t>
            </a:r>
            <a:r>
              <a:rPr lang="en-GB" sz="1100" dirty="0" smtClean="0"/>
              <a:t>datatype </a:t>
            </a:r>
            <a:r>
              <a:rPr lang="en-GB" sz="1100" dirty="0"/>
              <a:t>from the </a:t>
            </a:r>
            <a:r>
              <a:rPr lang="en-GB" sz="1100" b="1" dirty="0" smtClean="0"/>
              <a:t>Type</a:t>
            </a:r>
            <a:r>
              <a:rPr lang="en-GB" sz="1100" dirty="0" smtClean="0"/>
              <a:t> </a:t>
            </a:r>
            <a:r>
              <a:rPr lang="en-GB" sz="1100" dirty="0"/>
              <a:t>column drop-down </a:t>
            </a:r>
            <a:r>
              <a:rPr lang="en-GB" sz="1100" dirty="0" smtClean="0"/>
              <a:t>list. </a:t>
            </a:r>
          </a:p>
          <a:p>
            <a:pPr marL="971550" lvl="1" indent="-514350">
              <a:buFont typeface="+mj-lt"/>
              <a:buAutoNum type="arabicPeriod"/>
            </a:pPr>
            <a:r>
              <a:rPr lang="en-GB" sz="1100" dirty="0" smtClean="0"/>
              <a:t>Click the button </a:t>
            </a:r>
            <a:r>
              <a:rPr lang="en-GB" sz="1100" b="1" dirty="0" smtClean="0"/>
              <a:t>Update DSD matrix…</a:t>
            </a:r>
            <a:r>
              <a:rPr lang="en-GB" sz="1100" dirty="0" smtClean="0"/>
              <a:t> which will prepare and go to the </a:t>
            </a:r>
            <a:r>
              <a:rPr lang="en-GB" sz="1100" b="1" dirty="0" smtClean="0"/>
              <a:t>4.DSD-Concept Matrix</a:t>
            </a:r>
            <a:r>
              <a:rPr lang="en-GB" sz="1100" dirty="0" smtClean="0"/>
              <a:t>, and generate the </a:t>
            </a:r>
            <a:r>
              <a:rPr lang="en-GB" sz="1100" b="1" dirty="0" smtClean="0"/>
              <a:t>Codelist</a:t>
            </a:r>
            <a:r>
              <a:rPr lang="en-GB" sz="1100" dirty="0" smtClean="0"/>
              <a:t> worksheets.</a:t>
            </a:r>
            <a:endParaRPr lang="en-GB" sz="1100" b="1" dirty="0" smtClean="0"/>
          </a:p>
          <a:p>
            <a:pPr marL="0" indent="0">
              <a:buNone/>
            </a:pPr>
            <a:r>
              <a:rPr lang="en-GB" sz="1200" dirty="0" smtClean="0"/>
              <a:t>Note that by default, the Concept Scheme worksheet concept definitions create the DSD </a:t>
            </a:r>
            <a:r>
              <a:rPr lang="en-GB" sz="1200" dirty="0" err="1" smtClean="0"/>
              <a:t>LocalRepresentations</a:t>
            </a:r>
            <a:r>
              <a:rPr lang="en-GB" sz="1200" dirty="0" smtClean="0"/>
              <a:t>. These can be overridden in the worksheet </a:t>
            </a:r>
            <a:r>
              <a:rPr lang="en-GB" sz="1200" b="1" dirty="0" smtClean="0"/>
              <a:t>5.DSDs</a:t>
            </a:r>
            <a:endParaRPr lang="de-DE" sz="1200" b="1" dirty="0"/>
          </a:p>
        </p:txBody>
      </p:sp>
    </p:spTree>
    <p:extLst>
      <p:ext uri="{BB962C8B-B14F-4D97-AF65-F5344CB8AC3E}">
        <p14:creationId xmlns:p14="http://schemas.microsoft.com/office/powerpoint/2010/main" val="626809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4.DSD-Concept Matrix</a:t>
            </a:r>
            <a:endParaRPr lang="de-DE" dirty="0"/>
          </a:p>
        </p:txBody>
      </p:sp>
      <p:sp>
        <p:nvSpPr>
          <p:cNvPr id="3" name="Content Placeholder 2"/>
          <p:cNvSpPr>
            <a:spLocks noGrp="1"/>
          </p:cNvSpPr>
          <p:nvPr>
            <p:ph idx="1"/>
          </p:nvPr>
        </p:nvSpPr>
        <p:spPr/>
        <p:txBody>
          <a:bodyPr>
            <a:normAutofit fontScale="55000" lnSpcReduction="20000"/>
          </a:bodyPr>
          <a:lstStyle/>
          <a:p>
            <a:pPr marL="0" indent="0">
              <a:buNone/>
            </a:pPr>
            <a:r>
              <a:rPr lang="en-GB" dirty="0" smtClean="0"/>
              <a:t>The DSD-Concept Matrix is used for several things and is required to create DSDs and Dataflows:</a:t>
            </a:r>
          </a:p>
          <a:p>
            <a:r>
              <a:rPr lang="en-GB" dirty="0" smtClean="0"/>
              <a:t>It relates each DSD to a set of Concepts</a:t>
            </a:r>
          </a:p>
          <a:p>
            <a:r>
              <a:rPr lang="en-GB" dirty="0"/>
              <a:t>It relates each Dataflow to a DSD</a:t>
            </a:r>
          </a:p>
          <a:p>
            <a:r>
              <a:rPr lang="en-GB" dirty="0" smtClean="0"/>
              <a:t>It shows if and how each Dataflow is Constrained (though further details are specified in the </a:t>
            </a:r>
            <a:r>
              <a:rPr lang="en-GB" b="1" dirty="0" smtClean="0"/>
              <a:t>Codelist </a:t>
            </a:r>
            <a:r>
              <a:rPr lang="en-GB" dirty="0" smtClean="0"/>
              <a:t>worksheets)</a:t>
            </a:r>
          </a:p>
          <a:p>
            <a:pPr marL="514350" indent="-514350">
              <a:buFont typeface="+mj-lt"/>
              <a:buAutoNum type="arabicPeriod"/>
            </a:pPr>
            <a:r>
              <a:rPr lang="en-GB" dirty="0" smtClean="0"/>
              <a:t>The </a:t>
            </a:r>
            <a:r>
              <a:rPr lang="en-GB" b="1" dirty="0" smtClean="0"/>
              <a:t>Concepts-&gt;</a:t>
            </a:r>
            <a:r>
              <a:rPr lang="en-GB" dirty="0" smtClean="0"/>
              <a:t> columns should be prefilled from the </a:t>
            </a:r>
            <a:r>
              <a:rPr lang="en-GB" b="1" dirty="0" smtClean="0"/>
              <a:t>3.Concept Scheme </a:t>
            </a:r>
            <a:r>
              <a:rPr lang="en-GB" dirty="0" smtClean="0"/>
              <a:t>worksheet with the button </a:t>
            </a:r>
            <a:r>
              <a:rPr lang="en-GB" b="1" dirty="0" smtClean="0"/>
              <a:t>Update DSD Matrix</a:t>
            </a:r>
            <a:r>
              <a:rPr lang="en-GB" dirty="0" smtClean="0"/>
              <a:t>…</a:t>
            </a:r>
          </a:p>
          <a:p>
            <a:pPr marL="514350" indent="-514350">
              <a:buFont typeface="+mj-lt"/>
              <a:buAutoNum type="arabicPeriod"/>
            </a:pPr>
            <a:r>
              <a:rPr lang="en-GB" dirty="0" smtClean="0"/>
              <a:t>Allocate </a:t>
            </a:r>
            <a:r>
              <a:rPr lang="en-GB" dirty="0"/>
              <a:t>Data flows to DSDs by </a:t>
            </a:r>
            <a:r>
              <a:rPr lang="en-GB" dirty="0" smtClean="0"/>
              <a:t>entering a </a:t>
            </a:r>
            <a:r>
              <a:rPr lang="en-GB" b="1" dirty="0"/>
              <a:t>DSD </a:t>
            </a:r>
            <a:r>
              <a:rPr lang="en-GB" b="1" dirty="0" smtClean="0"/>
              <a:t>Id </a:t>
            </a:r>
            <a:r>
              <a:rPr lang="en-GB" dirty="0" smtClean="0"/>
              <a:t>in </a:t>
            </a:r>
            <a:r>
              <a:rPr lang="en-GB" dirty="0"/>
              <a:t>the </a:t>
            </a:r>
            <a:r>
              <a:rPr lang="en-GB" dirty="0" smtClean="0"/>
              <a:t>column</a:t>
            </a:r>
            <a:r>
              <a:rPr lang="en-GB" dirty="0"/>
              <a:t>. </a:t>
            </a:r>
            <a:r>
              <a:rPr lang="en-GB" dirty="0" smtClean="0"/>
              <a:t>Note that all </a:t>
            </a:r>
            <a:r>
              <a:rPr lang="en-GB" dirty="0"/>
              <a:t>Data flows </a:t>
            </a:r>
            <a:r>
              <a:rPr lang="en-GB" dirty="0" smtClean="0"/>
              <a:t>using </a:t>
            </a:r>
            <a:r>
              <a:rPr lang="en-GB" dirty="0"/>
              <a:t>the DSD must use the same Concepts. For guidance and best practice on how to do this, refer to the </a:t>
            </a:r>
            <a:r>
              <a:rPr lang="en-GB" b="1" u="sng" dirty="0"/>
              <a:t>Modelling Statistical Domains in SDMX</a:t>
            </a:r>
            <a:r>
              <a:rPr lang="en-GB" b="1" u="sng" dirty="0" smtClean="0"/>
              <a:t>.</a:t>
            </a:r>
          </a:p>
          <a:p>
            <a:pPr marL="514350" indent="-514350">
              <a:buFont typeface="+mj-lt"/>
              <a:buAutoNum type="arabicPeriod"/>
            </a:pPr>
            <a:r>
              <a:rPr lang="en-GB" dirty="0" smtClean="0"/>
              <a:t>It is possible to change the codelist that a concept uses for certain dataflows. An example is where Geocoding may be at the national level for some Dataflows but at the subnational level for others, and the codes are in separate codelists. To do this, append the codelist ID to the concept ID in the </a:t>
            </a:r>
            <a:r>
              <a:rPr lang="en-GB" b="1" dirty="0" smtClean="0"/>
              <a:t>CONCEPTS-&gt; </a:t>
            </a:r>
            <a:r>
              <a:rPr lang="en-GB" dirty="0" smtClean="0"/>
              <a:t>row. E.g. </a:t>
            </a:r>
            <a:r>
              <a:rPr lang="en-GB" b="1" dirty="0" smtClean="0"/>
              <a:t>REF_AREA:CL_AREA</a:t>
            </a:r>
            <a:r>
              <a:rPr lang="en-GB" dirty="0" smtClean="0"/>
              <a:t> or </a:t>
            </a:r>
            <a:r>
              <a:rPr lang="en-GB" b="1" dirty="0" smtClean="0"/>
              <a:t>REF_AREA:CL_REGION</a:t>
            </a:r>
            <a:r>
              <a:rPr lang="en-GB" dirty="0" smtClean="0"/>
              <a:t>. The codelists must be in the matrix generator file.</a:t>
            </a:r>
            <a:endParaRPr lang="en-GB" b="1" dirty="0" smtClean="0"/>
          </a:p>
          <a:p>
            <a:pPr marL="514350" indent="-514350">
              <a:buFont typeface="+mj-lt"/>
              <a:buAutoNum type="arabicPeriod"/>
            </a:pPr>
            <a:r>
              <a:rPr lang="en-GB" dirty="0" smtClean="0"/>
              <a:t>For </a:t>
            </a:r>
            <a:r>
              <a:rPr lang="en-GB" dirty="0"/>
              <a:t>each Data flow, enter a </a:t>
            </a:r>
            <a:r>
              <a:rPr lang="en-GB" b="1" dirty="0"/>
              <a:t>Data flow Id</a:t>
            </a:r>
            <a:r>
              <a:rPr lang="en-GB" dirty="0"/>
              <a:t> and in that row mark how the Concepts are used for it using the MATRIX LEGEND:</a:t>
            </a:r>
          </a:p>
          <a:p>
            <a:pPr marL="971550" lvl="1" indent="-514350">
              <a:buFont typeface="+mj-lt"/>
              <a:buAutoNum type="arabicPeriod"/>
            </a:pPr>
            <a:r>
              <a:rPr lang="en-GB" dirty="0"/>
              <a:t>If any code is allowed in the </a:t>
            </a:r>
            <a:r>
              <a:rPr lang="en-GB" dirty="0" err="1"/>
              <a:t>Dataflow’s</a:t>
            </a:r>
            <a:r>
              <a:rPr lang="en-GB" dirty="0"/>
              <a:t> Concept put #</a:t>
            </a:r>
          </a:p>
          <a:p>
            <a:pPr marL="971550" lvl="1" indent="-514350">
              <a:buFont typeface="+mj-lt"/>
              <a:buAutoNum type="arabicPeriod"/>
            </a:pPr>
            <a:r>
              <a:rPr lang="en-GB" dirty="0"/>
              <a:t>If a specific code is allowed in the </a:t>
            </a:r>
            <a:r>
              <a:rPr lang="en-GB" dirty="0" err="1"/>
              <a:t>Dataflow’s</a:t>
            </a:r>
            <a:r>
              <a:rPr lang="en-GB" dirty="0"/>
              <a:t> Concept put the code (a </a:t>
            </a:r>
            <a:r>
              <a:rPr lang="en-GB" b="1" dirty="0"/>
              <a:t>Test Dataflow </a:t>
            </a:r>
            <a:r>
              <a:rPr lang="en-GB" dirty="0"/>
              <a:t>example is included where FREQ is set to A:Annual)</a:t>
            </a:r>
          </a:p>
          <a:p>
            <a:pPr marL="971550" lvl="1" indent="-514350">
              <a:buFont typeface="+mj-lt"/>
              <a:buAutoNum type="arabicPeriod"/>
            </a:pPr>
            <a:r>
              <a:rPr lang="en-GB" dirty="0"/>
              <a:t>If some codes are allowed but others are not, put %. Then define the constraint in the concept’s codelist (see </a:t>
            </a:r>
            <a:r>
              <a:rPr lang="en-GB" dirty="0">
                <a:hlinkClick r:id="rId2" action="ppaction://hlinksldjump"/>
              </a:rPr>
              <a:t>Codelist worksheets (CL_...): Constraints</a:t>
            </a:r>
            <a:r>
              <a:rPr lang="en-GB" dirty="0"/>
              <a:t>)</a:t>
            </a:r>
          </a:p>
          <a:p>
            <a:pPr marL="514350" indent="-514350">
              <a:buFont typeface="+mj-lt"/>
              <a:buAutoNum type="arabicPeriod"/>
            </a:pPr>
            <a:r>
              <a:rPr lang="en-GB" dirty="0" smtClean="0"/>
              <a:t>Move </a:t>
            </a:r>
            <a:r>
              <a:rPr lang="en-GB" dirty="0"/>
              <a:t>to the next step by clicking the button </a:t>
            </a:r>
            <a:r>
              <a:rPr lang="en-GB" b="1" dirty="0"/>
              <a:t>Go to </a:t>
            </a:r>
            <a:r>
              <a:rPr lang="en-GB" b="1" dirty="0" smtClean="0"/>
              <a:t>DSDs</a:t>
            </a:r>
            <a:endParaRPr lang="en-GB" dirty="0"/>
          </a:p>
          <a:p>
            <a:pPr marL="0" indent="0">
              <a:buNone/>
            </a:pPr>
            <a:endParaRPr lang="de-DE" dirty="0"/>
          </a:p>
        </p:txBody>
      </p:sp>
    </p:spTree>
    <p:extLst>
      <p:ext uri="{BB962C8B-B14F-4D97-AF65-F5344CB8AC3E}">
        <p14:creationId xmlns:p14="http://schemas.microsoft.com/office/powerpoint/2010/main" val="16066290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5.DSDs</a:t>
            </a:r>
            <a:endParaRPr lang="de-DE" dirty="0"/>
          </a:p>
        </p:txBody>
      </p:sp>
      <p:sp>
        <p:nvSpPr>
          <p:cNvPr id="3" name="Content Placeholder 2"/>
          <p:cNvSpPr>
            <a:spLocks noGrp="1"/>
          </p:cNvSpPr>
          <p:nvPr>
            <p:ph idx="1"/>
          </p:nvPr>
        </p:nvSpPr>
        <p:spPr>
          <a:xfrm>
            <a:off x="838200" y="1825625"/>
            <a:ext cx="10741429" cy="4866120"/>
          </a:xfrm>
        </p:spPr>
        <p:txBody>
          <a:bodyPr>
            <a:normAutofit fontScale="62500" lnSpcReduction="20000"/>
          </a:bodyPr>
          <a:lstStyle/>
          <a:p>
            <a:pPr marL="0" indent="0">
              <a:buNone/>
            </a:pPr>
            <a:r>
              <a:rPr lang="en-GB" dirty="0"/>
              <a:t>This worksheet is used to fully define Data Structure Definitions. </a:t>
            </a:r>
            <a:endParaRPr lang="en-GB" dirty="0" smtClean="0"/>
          </a:p>
          <a:p>
            <a:pPr marL="0" indent="0">
              <a:buNone/>
            </a:pPr>
            <a:r>
              <a:rPr lang="en-GB" dirty="0" smtClean="0"/>
              <a:t>Each </a:t>
            </a:r>
            <a:r>
              <a:rPr lang="en-GB" dirty="0"/>
              <a:t>row defines one DSD, the </a:t>
            </a:r>
            <a:r>
              <a:rPr lang="en-GB" b="1" dirty="0" smtClean="0"/>
              <a:t>Id</a:t>
            </a:r>
            <a:r>
              <a:rPr lang="en-GB" dirty="0" smtClean="0"/>
              <a:t> column </a:t>
            </a:r>
            <a:r>
              <a:rPr lang="en-GB" dirty="0"/>
              <a:t>is pre-filled from the DSD-Concept Matrix. </a:t>
            </a:r>
            <a:endParaRPr lang="en-GB" dirty="0" smtClean="0"/>
          </a:p>
          <a:p>
            <a:pPr marL="0" indent="0">
              <a:buNone/>
            </a:pPr>
            <a:r>
              <a:rPr lang="en-GB" dirty="0"/>
              <a:t>The required fields are marked with a *. </a:t>
            </a:r>
            <a:endParaRPr lang="en-GB" dirty="0" smtClean="0"/>
          </a:p>
          <a:p>
            <a:pPr marL="0" indent="0">
              <a:buNone/>
            </a:pPr>
            <a:r>
              <a:rPr lang="en-GB" dirty="0"/>
              <a:t>To add a name and description language, add new columns for the required </a:t>
            </a:r>
            <a:r>
              <a:rPr lang="en-GB" b="1" dirty="0"/>
              <a:t>Name:&lt;language&gt; </a:t>
            </a:r>
            <a:r>
              <a:rPr lang="en-GB" dirty="0"/>
              <a:t>and </a:t>
            </a:r>
            <a:r>
              <a:rPr lang="en-GB" b="1" dirty="0"/>
              <a:t>Description:&lt;language&gt;</a:t>
            </a:r>
            <a:r>
              <a:rPr lang="en-GB" dirty="0"/>
              <a:t>, where &lt;language&gt; is a code from ISO </a:t>
            </a:r>
            <a:r>
              <a:rPr lang="en-GB" dirty="0" smtClean="0"/>
              <a:t>639-1.</a:t>
            </a:r>
          </a:p>
          <a:p>
            <a:pPr marL="0" indent="0">
              <a:buNone/>
            </a:pPr>
            <a:r>
              <a:rPr lang="en-GB" dirty="0" smtClean="0"/>
              <a:t>The </a:t>
            </a:r>
            <a:r>
              <a:rPr lang="en-GB" dirty="0" err="1" smtClean="0"/>
              <a:t>LocalRepresentation</a:t>
            </a:r>
            <a:r>
              <a:rPr lang="en-GB" dirty="0" smtClean="0"/>
              <a:t> for each DSD is derived from the </a:t>
            </a:r>
            <a:r>
              <a:rPr lang="en-GB" b="1" dirty="0" smtClean="0"/>
              <a:t>3.Concept Scheme</a:t>
            </a:r>
            <a:r>
              <a:rPr lang="en-GB" dirty="0" smtClean="0"/>
              <a:t> worksheet, unless overridden by a Local Representation definition (see next slide)</a:t>
            </a:r>
          </a:p>
          <a:p>
            <a:pPr marL="0" indent="0">
              <a:buNone/>
            </a:pPr>
            <a:r>
              <a:rPr lang="en-GB" dirty="0" smtClean="0"/>
              <a:t>Annotations may be added to the DSDs like so:</a:t>
            </a:r>
            <a:endParaRPr lang="en-GB" dirty="0"/>
          </a:p>
          <a:p>
            <a:r>
              <a:rPr lang="en-GB" dirty="0"/>
              <a:t>Annotations are optional and </a:t>
            </a:r>
            <a:r>
              <a:rPr lang="en-GB" dirty="0" smtClean="0"/>
              <a:t>may be added to </a:t>
            </a:r>
            <a:r>
              <a:rPr lang="en-GB" dirty="0"/>
              <a:t>the </a:t>
            </a:r>
            <a:r>
              <a:rPr lang="en-GB" dirty="0" smtClean="0"/>
              <a:t>columns to the right </a:t>
            </a:r>
            <a:r>
              <a:rPr lang="en-GB" dirty="0"/>
              <a:t>of the </a:t>
            </a:r>
            <a:r>
              <a:rPr lang="en-GB" dirty="0" smtClean="0"/>
              <a:t>last </a:t>
            </a:r>
            <a:r>
              <a:rPr lang="en-GB" b="1" dirty="0" smtClean="0"/>
              <a:t>Description </a:t>
            </a:r>
            <a:r>
              <a:rPr lang="en-GB" dirty="0" smtClean="0"/>
              <a:t>field. </a:t>
            </a:r>
            <a:endParaRPr lang="en-GB" dirty="0"/>
          </a:p>
          <a:p>
            <a:r>
              <a:rPr lang="en-GB" dirty="0"/>
              <a:t>For a </a:t>
            </a:r>
            <a:r>
              <a:rPr lang="en-GB" dirty="0" smtClean="0"/>
              <a:t>DSD </a:t>
            </a:r>
            <a:r>
              <a:rPr lang="en-GB" dirty="0"/>
              <a:t>to use an Annotation, enter a value in the row for the </a:t>
            </a:r>
            <a:r>
              <a:rPr lang="en-GB" dirty="0" smtClean="0"/>
              <a:t>DSD </a:t>
            </a:r>
            <a:r>
              <a:rPr lang="en-GB" dirty="0"/>
              <a:t>underneath the Annotation column, otherwise an Annotation is not generated</a:t>
            </a:r>
          </a:p>
          <a:p>
            <a:r>
              <a:rPr lang="en-GB" dirty="0" smtClean="0"/>
              <a:t>It is recommended to add comments to an Annotation’s header column </a:t>
            </a:r>
            <a:r>
              <a:rPr lang="en-GB" dirty="0"/>
              <a:t>to explain it</a:t>
            </a:r>
          </a:p>
          <a:p>
            <a:r>
              <a:rPr lang="en-GB" dirty="0" smtClean="0"/>
              <a:t>The </a:t>
            </a:r>
            <a:r>
              <a:rPr lang="en-GB" dirty="0"/>
              <a:t>Annotation header is generated as the </a:t>
            </a:r>
            <a:r>
              <a:rPr lang="en-GB" b="1" dirty="0" err="1"/>
              <a:t>AnnotationType</a:t>
            </a:r>
            <a:r>
              <a:rPr lang="en-GB" dirty="0"/>
              <a:t>, and the cell value is the </a:t>
            </a:r>
            <a:r>
              <a:rPr lang="en-GB" b="1" dirty="0" err="1"/>
              <a:t>AnnotationTitle</a:t>
            </a:r>
            <a:endParaRPr lang="en-GB" b="1" dirty="0"/>
          </a:p>
          <a:p>
            <a:pPr marL="0" indent="0">
              <a:buNone/>
            </a:pPr>
            <a:endParaRPr lang="en-GB" dirty="0" smtClean="0"/>
          </a:p>
          <a:p>
            <a:pPr marL="0" indent="0">
              <a:buNone/>
            </a:pPr>
            <a:r>
              <a:rPr lang="en-GB" dirty="0" smtClean="0"/>
              <a:t>Move to the next step by clicking the button </a:t>
            </a:r>
            <a:r>
              <a:rPr lang="en-GB" b="1" dirty="0" smtClean="0"/>
              <a:t>Go to Dataflows </a:t>
            </a:r>
            <a:endParaRPr lang="en-GB" dirty="0"/>
          </a:p>
          <a:p>
            <a:pPr marL="514350" indent="-514350">
              <a:buFont typeface="+mj-lt"/>
              <a:buAutoNum type="arabicPeriod"/>
            </a:pPr>
            <a:endParaRPr lang="en-GB" b="1" dirty="0" smtClean="0"/>
          </a:p>
          <a:p>
            <a:pPr marL="0" indent="0">
              <a:buNone/>
            </a:pPr>
            <a:endParaRPr lang="de-DE" dirty="0"/>
          </a:p>
        </p:txBody>
      </p:sp>
    </p:spTree>
    <p:extLst>
      <p:ext uri="{BB962C8B-B14F-4D97-AF65-F5344CB8AC3E}">
        <p14:creationId xmlns:p14="http://schemas.microsoft.com/office/powerpoint/2010/main" val="37612980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5.DSDs: Concept Local Representations</a:t>
            </a:r>
            <a:endParaRPr lang="de-DE" dirty="0"/>
          </a:p>
        </p:txBody>
      </p:sp>
      <p:sp>
        <p:nvSpPr>
          <p:cNvPr id="3" name="Content Placeholder 2"/>
          <p:cNvSpPr>
            <a:spLocks noGrp="1"/>
          </p:cNvSpPr>
          <p:nvPr>
            <p:ph idx="1"/>
          </p:nvPr>
        </p:nvSpPr>
        <p:spPr>
          <a:xfrm>
            <a:off x="838199" y="1825625"/>
            <a:ext cx="10874433" cy="4649990"/>
          </a:xfrm>
        </p:spPr>
        <p:txBody>
          <a:bodyPr>
            <a:noAutofit/>
          </a:bodyPr>
          <a:lstStyle/>
          <a:p>
            <a:pPr marL="0" indent="0">
              <a:buNone/>
            </a:pPr>
            <a:r>
              <a:rPr lang="en-GB" sz="1200" dirty="0" smtClean="0"/>
              <a:t>By default, a DSD’s concept definitions come from the information in the </a:t>
            </a:r>
            <a:r>
              <a:rPr lang="en-GB" sz="1200" b="1" dirty="0" smtClean="0"/>
              <a:t>3.Concept Scheme</a:t>
            </a:r>
            <a:r>
              <a:rPr lang="en-GB" sz="1200" dirty="0" smtClean="0"/>
              <a:t> worksheet, and all DSDs in the matrix generator workbook have the same concept definitions. However, this can be changed by defining a Local representation in </a:t>
            </a:r>
            <a:r>
              <a:rPr lang="en-GB" sz="1200" dirty="0"/>
              <a:t>the </a:t>
            </a:r>
            <a:r>
              <a:rPr lang="en-GB" sz="1200" b="1" dirty="0"/>
              <a:t>5.DSDs </a:t>
            </a:r>
            <a:r>
              <a:rPr lang="en-GB" sz="1200" b="1" dirty="0" smtClean="0"/>
              <a:t>worksheet</a:t>
            </a:r>
            <a:r>
              <a:rPr lang="en-GB" sz="1200" dirty="0" smtClean="0"/>
              <a:t> which changes concepts for that DSD</a:t>
            </a:r>
            <a:r>
              <a:rPr lang="en-GB" sz="1200" b="1" dirty="0" smtClean="0"/>
              <a:t>. </a:t>
            </a:r>
            <a:r>
              <a:rPr lang="en-GB" sz="1200" dirty="0" smtClean="0"/>
              <a:t> </a:t>
            </a:r>
          </a:p>
          <a:p>
            <a:pPr marL="0" indent="0">
              <a:buNone/>
            </a:pPr>
            <a:r>
              <a:rPr lang="en-GB" sz="1200" dirty="0" smtClean="0"/>
              <a:t>To make authoring and maintenance easy, a DSD’s local representation only has to include the concepts to override (not all of the DSD’s concepts). The local representation definition is in a JSON string. The general syntax of the JSON string is:</a:t>
            </a:r>
          </a:p>
          <a:p>
            <a:pPr marL="0" indent="0">
              <a:buNone/>
            </a:pPr>
            <a:r>
              <a:rPr lang="en-GB" sz="1200" dirty="0" smtClean="0">
                <a:latin typeface="Consolas" panose="020B0609020204030204" pitchFamily="49" charset="0"/>
              </a:rPr>
              <a:t>	[{</a:t>
            </a:r>
            <a:r>
              <a:rPr lang="en-GB" sz="1200" dirty="0">
                <a:latin typeface="Consolas" panose="020B0609020204030204" pitchFamily="49" charset="0"/>
              </a:rPr>
              <a:t>"</a:t>
            </a:r>
            <a:r>
              <a:rPr lang="en-GB" sz="1200" dirty="0" err="1">
                <a:latin typeface="Consolas" panose="020B0609020204030204" pitchFamily="49" charset="0"/>
              </a:rPr>
              <a:t>ConceptID</a:t>
            </a:r>
            <a:r>
              <a:rPr lang="en-GB" sz="1200" dirty="0" smtClean="0">
                <a:latin typeface="Consolas" panose="020B0609020204030204" pitchFamily="49" charset="0"/>
              </a:rPr>
              <a:t>":“&lt;</a:t>
            </a:r>
            <a:r>
              <a:rPr lang="en-GB" sz="1200" dirty="0" err="1" smtClean="0">
                <a:latin typeface="Consolas" panose="020B0609020204030204" pitchFamily="49" charset="0"/>
              </a:rPr>
              <a:t>conceptID</a:t>
            </a:r>
            <a:r>
              <a:rPr lang="en-GB" sz="1200" dirty="0" smtClean="0">
                <a:latin typeface="Consolas" panose="020B0609020204030204" pitchFamily="49" charset="0"/>
              </a:rPr>
              <a:t>&gt;“,“&lt;Key&gt;":“&lt;Value&gt;",“&lt;Key&gt;":“&lt;Value&gt;"},{"</a:t>
            </a:r>
            <a:r>
              <a:rPr lang="en-GB" sz="1200" dirty="0" err="1">
                <a:latin typeface="Consolas" panose="020B0609020204030204" pitchFamily="49" charset="0"/>
              </a:rPr>
              <a:t>ConceptID</a:t>
            </a:r>
            <a:r>
              <a:rPr lang="en-GB" sz="1200" dirty="0" smtClean="0">
                <a:latin typeface="Consolas" panose="020B0609020204030204" pitchFamily="49" charset="0"/>
              </a:rPr>
              <a:t>":“&lt;</a:t>
            </a:r>
            <a:r>
              <a:rPr lang="en-GB" sz="1200" dirty="0" err="1" smtClean="0">
                <a:latin typeface="Consolas" panose="020B0609020204030204" pitchFamily="49" charset="0"/>
              </a:rPr>
              <a:t>conceptID</a:t>
            </a:r>
            <a:r>
              <a:rPr lang="en-GB" sz="1200" dirty="0" smtClean="0">
                <a:latin typeface="Consolas" panose="020B0609020204030204" pitchFamily="49" charset="0"/>
              </a:rPr>
              <a:t>&gt;",“&lt;Key&gt;":“&lt;Value&gt;",…}]</a:t>
            </a:r>
            <a:endParaRPr lang="en-GB" sz="1200" dirty="0">
              <a:latin typeface="Consolas" panose="020B0609020204030204" pitchFamily="49" charset="0"/>
            </a:endParaRPr>
          </a:p>
          <a:p>
            <a:pPr marL="0" indent="0">
              <a:buNone/>
            </a:pPr>
            <a:r>
              <a:rPr lang="en-GB" sz="1200" dirty="0" smtClean="0"/>
              <a:t>…where the &lt;</a:t>
            </a:r>
            <a:r>
              <a:rPr lang="en-GB" sz="1200" dirty="0" err="1" smtClean="0"/>
              <a:t>conceptID</a:t>
            </a:r>
            <a:r>
              <a:rPr lang="en-GB" sz="1200" dirty="0" smtClean="0"/>
              <a:t>&gt; is the concept to override in the DSD, &lt;Key&gt; is the attribute to change, and &lt;Value&gt; contains the value of the key. Each concept may have multiple attributes changed, and multiple concepts may be overridden.</a:t>
            </a:r>
          </a:p>
          <a:p>
            <a:pPr marL="0" indent="0">
              <a:buNone/>
            </a:pPr>
            <a:r>
              <a:rPr lang="en-GB" sz="1200" dirty="0" smtClean="0"/>
              <a:t>Here are some examples :</a:t>
            </a:r>
            <a:endParaRPr lang="en-GB" sz="1200" dirty="0"/>
          </a:p>
          <a:p>
            <a:pPr marL="457200" lvl="1" indent="0">
              <a:buNone/>
            </a:pPr>
            <a:r>
              <a:rPr lang="en-GB" sz="1200" b="1" dirty="0" smtClean="0"/>
              <a:t>DSD1:</a:t>
            </a:r>
          </a:p>
          <a:p>
            <a:pPr marL="457200" lvl="1" indent="0">
              <a:buNone/>
            </a:pPr>
            <a:r>
              <a:rPr lang="en-GB" sz="1100" dirty="0" smtClean="0"/>
              <a:t>Change the data type of OBS_VALUE to Boolean and make REF_AREA a conditional series-level attribute</a:t>
            </a:r>
          </a:p>
          <a:p>
            <a:pPr marL="457200" lvl="1" indent="0">
              <a:buNone/>
            </a:pPr>
            <a:r>
              <a:rPr lang="en-GB" sz="1200" dirty="0" smtClean="0"/>
              <a:t>	</a:t>
            </a:r>
            <a:r>
              <a:rPr lang="en-GB" sz="1100" dirty="0" smtClean="0">
                <a:latin typeface="Consolas" panose="020B0609020204030204" pitchFamily="49" charset="0"/>
              </a:rPr>
              <a:t>[{"</a:t>
            </a:r>
            <a:r>
              <a:rPr lang="en-GB" sz="1100" dirty="0" err="1">
                <a:latin typeface="Consolas" panose="020B0609020204030204" pitchFamily="49" charset="0"/>
              </a:rPr>
              <a:t>ConceptID</a:t>
            </a:r>
            <a:r>
              <a:rPr lang="en-GB" sz="1100" dirty="0">
                <a:latin typeface="Consolas" panose="020B0609020204030204" pitchFamily="49" charset="0"/>
              </a:rPr>
              <a:t>":"</a:t>
            </a:r>
            <a:r>
              <a:rPr lang="en-GB" sz="1100" dirty="0" err="1">
                <a:latin typeface="Consolas" panose="020B0609020204030204" pitchFamily="49" charset="0"/>
              </a:rPr>
              <a:t>OBS_VALUE","Representation":"Boolean</a:t>
            </a:r>
            <a:r>
              <a:rPr lang="en-GB" sz="1100" dirty="0" smtClean="0">
                <a:latin typeface="Consolas" panose="020B0609020204030204" pitchFamily="49" charset="0"/>
              </a:rPr>
              <a:t>"},{"</a:t>
            </a:r>
            <a:r>
              <a:rPr lang="en-GB" sz="1100" dirty="0">
                <a:latin typeface="Consolas" panose="020B0609020204030204" pitchFamily="49" charset="0"/>
              </a:rPr>
              <a:t>ConceptID":"REF_AREA","DimAttrMeas":"A","AttachmentLevel":"series","AttachmentOptionality":"Conditional</a:t>
            </a:r>
            <a:r>
              <a:rPr lang="en-GB" sz="1100" dirty="0" smtClean="0">
                <a:latin typeface="Consolas" panose="020B0609020204030204" pitchFamily="49" charset="0"/>
              </a:rPr>
              <a:t>"}]</a:t>
            </a:r>
            <a:endParaRPr lang="en-GB" sz="1100" dirty="0">
              <a:latin typeface="Consolas" panose="020B0609020204030204" pitchFamily="49" charset="0"/>
            </a:endParaRPr>
          </a:p>
          <a:p>
            <a:pPr marL="457200" lvl="1" indent="0">
              <a:buNone/>
            </a:pPr>
            <a:r>
              <a:rPr lang="en-GB" sz="1200" b="1" dirty="0" smtClean="0"/>
              <a:t>DSD2:</a:t>
            </a:r>
          </a:p>
          <a:p>
            <a:pPr marL="457200" lvl="1" indent="0">
              <a:buNone/>
            </a:pPr>
            <a:r>
              <a:rPr lang="en-GB" sz="1100" dirty="0"/>
              <a:t>Change the data type of OBS_VALUE to </a:t>
            </a:r>
            <a:r>
              <a:rPr lang="en-GB" sz="1100" dirty="0" smtClean="0"/>
              <a:t>Alpha-numeric, make </a:t>
            </a:r>
            <a:r>
              <a:rPr lang="en-GB" sz="1100" dirty="0"/>
              <a:t>REF_AREA a </a:t>
            </a:r>
            <a:r>
              <a:rPr lang="en-GB" sz="1100" dirty="0" smtClean="0"/>
              <a:t>mandatory observation-level attribute, and make UNIT_MEASURE an attribute with group attachment</a:t>
            </a:r>
            <a:endParaRPr lang="en-GB" sz="1100" dirty="0"/>
          </a:p>
          <a:p>
            <a:pPr marL="457200" lvl="1" indent="0">
              <a:buNone/>
            </a:pPr>
            <a:r>
              <a:rPr lang="en-GB" sz="1100" dirty="0" smtClean="0">
                <a:latin typeface="Consolas" panose="020B0609020204030204" pitchFamily="49" charset="0"/>
              </a:rPr>
              <a:t>	[{"</a:t>
            </a:r>
            <a:r>
              <a:rPr lang="en-GB" sz="1100" dirty="0" err="1">
                <a:latin typeface="Consolas" panose="020B0609020204030204" pitchFamily="49" charset="0"/>
              </a:rPr>
              <a:t>ConceptID</a:t>
            </a:r>
            <a:r>
              <a:rPr lang="en-GB" sz="1100" dirty="0">
                <a:latin typeface="Consolas" panose="020B0609020204030204" pitchFamily="49" charset="0"/>
              </a:rPr>
              <a:t>":"OBS_VALUE","Representation":"</a:t>
            </a:r>
            <a:r>
              <a:rPr lang="en-GB" sz="1100" dirty="0" err="1">
                <a:latin typeface="Consolas" panose="020B0609020204030204" pitchFamily="49" charset="0"/>
              </a:rPr>
              <a:t>AlphaNumeric</a:t>
            </a:r>
            <a:r>
              <a:rPr lang="en-GB" sz="1100" dirty="0">
                <a:latin typeface="Consolas" panose="020B0609020204030204" pitchFamily="49" charset="0"/>
              </a:rPr>
              <a:t>"},{"ConceptID":"REF_AREA","DimAttrMeas":"A","AttachmentLevel":"obs","AttachmentOptionality":"Mandatory</a:t>
            </a:r>
            <a:r>
              <a:rPr lang="en-GB" sz="1100" dirty="0" smtClean="0">
                <a:latin typeface="Consolas" panose="020B0609020204030204" pitchFamily="49" charset="0"/>
              </a:rPr>
              <a:t>"},</a:t>
            </a:r>
            <a:r>
              <a:rPr lang="en-US" sz="1100" dirty="0" smtClean="0">
                <a:latin typeface="Consolas" panose="020B0609020204030204" pitchFamily="49" charset="0"/>
              </a:rPr>
              <a:t>{"</a:t>
            </a:r>
            <a:r>
              <a:rPr lang="en-US" sz="1100" dirty="0">
                <a:latin typeface="Consolas" panose="020B0609020204030204" pitchFamily="49" charset="0"/>
              </a:rPr>
              <a:t>ConceptID":"UNIT_MEASURE","AttachmentLevel":"group","GroupConcepts":"REF_AREA,MEASURE"}] </a:t>
            </a:r>
            <a:endParaRPr lang="en-GB" sz="1100" dirty="0">
              <a:latin typeface="Consolas" panose="020B0609020204030204" pitchFamily="49" charset="0"/>
            </a:endParaRPr>
          </a:p>
          <a:p>
            <a:pPr marL="0" indent="0">
              <a:buNone/>
            </a:pPr>
            <a:endParaRPr lang="en-GB" sz="1200" dirty="0" smtClean="0"/>
          </a:p>
          <a:p>
            <a:pPr marL="0" indent="0">
              <a:buNone/>
            </a:pPr>
            <a:r>
              <a:rPr lang="en-GB" sz="1200" dirty="0" smtClean="0"/>
              <a:t>To easily define the JSON strings, it is recommended to use a JSON </a:t>
            </a:r>
            <a:r>
              <a:rPr lang="en-GB" sz="1200" dirty="0"/>
              <a:t>editor such as </a:t>
            </a:r>
            <a:r>
              <a:rPr lang="en-GB" sz="1200" u="sng" dirty="0" smtClean="0">
                <a:hlinkClick r:id="rId2"/>
              </a:rPr>
              <a:t>https</a:t>
            </a:r>
            <a:r>
              <a:rPr lang="en-GB" sz="1200" u="sng" dirty="0">
                <a:hlinkClick r:id="rId2"/>
              </a:rPr>
              <a:t>://jsonformatter.org/json-editor</a:t>
            </a:r>
            <a:endParaRPr lang="en-GB" sz="1200" dirty="0"/>
          </a:p>
          <a:p>
            <a:pPr marL="0" indent="0">
              <a:buNone/>
            </a:pPr>
            <a:r>
              <a:rPr lang="en-GB" sz="1200" dirty="0" smtClean="0"/>
              <a:t>The following table explains the values of the settings in the local representation JSON string:</a:t>
            </a:r>
          </a:p>
          <a:p>
            <a:pPr marL="0" indent="0">
              <a:buNone/>
            </a:pPr>
            <a:endParaRPr lang="en-GB" sz="1200" dirty="0"/>
          </a:p>
        </p:txBody>
      </p:sp>
    </p:spTree>
    <p:extLst>
      <p:ext uri="{BB962C8B-B14F-4D97-AF65-F5344CB8AC3E}">
        <p14:creationId xmlns:p14="http://schemas.microsoft.com/office/powerpoint/2010/main" val="1605380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5.DSDs: Concept Local Representations</a:t>
            </a:r>
            <a:endParaRPr lang="de-DE" dirty="0"/>
          </a:p>
        </p:txBody>
      </p:sp>
      <p:sp>
        <p:nvSpPr>
          <p:cNvPr id="3" name="Content Placeholder 2"/>
          <p:cNvSpPr>
            <a:spLocks noGrp="1"/>
          </p:cNvSpPr>
          <p:nvPr>
            <p:ph idx="1"/>
          </p:nvPr>
        </p:nvSpPr>
        <p:spPr>
          <a:xfrm>
            <a:off x="838200" y="1825625"/>
            <a:ext cx="10515600" cy="4649990"/>
          </a:xfrm>
        </p:spPr>
        <p:txBody>
          <a:bodyPr>
            <a:noAutofit/>
          </a:bodyPr>
          <a:lstStyle/>
          <a:p>
            <a:pPr marL="0" indent="0">
              <a:buNone/>
            </a:pPr>
            <a:r>
              <a:rPr lang="en-GB" sz="1600" dirty="0" smtClean="0"/>
              <a:t>Attribute concepts (A) require </a:t>
            </a:r>
            <a:r>
              <a:rPr lang="en-GB" sz="1600" b="1" dirty="0" err="1" smtClean="0"/>
              <a:t>AttachmentLevel</a:t>
            </a:r>
            <a:r>
              <a:rPr lang="en-GB" sz="1600" b="1" dirty="0" smtClean="0"/>
              <a:t> </a:t>
            </a:r>
            <a:r>
              <a:rPr lang="en-GB" sz="1600" dirty="0" smtClean="0"/>
              <a:t>and</a:t>
            </a:r>
            <a:r>
              <a:rPr lang="en-GB" sz="1600" b="1" dirty="0" smtClean="0"/>
              <a:t> </a:t>
            </a:r>
            <a:r>
              <a:rPr lang="en-GB" sz="1600" b="1" dirty="0" err="1" smtClean="0"/>
              <a:t>AttachmentOptionality</a:t>
            </a:r>
            <a:r>
              <a:rPr lang="en-GB" sz="1600" dirty="0" smtClean="0"/>
              <a:t>. </a:t>
            </a:r>
            <a:r>
              <a:rPr lang="en-GB" sz="1600" dirty="0" err="1" smtClean="0"/>
              <a:t>Uncoded</a:t>
            </a:r>
            <a:r>
              <a:rPr lang="en-GB" sz="1600" dirty="0" smtClean="0"/>
              <a:t> concepts require </a:t>
            </a:r>
            <a:r>
              <a:rPr lang="en-GB" sz="1600" b="1" dirty="0"/>
              <a:t>Representation</a:t>
            </a:r>
            <a:endParaRPr lang="en-GB" sz="1600" dirty="0"/>
          </a:p>
        </p:txBody>
      </p:sp>
      <p:graphicFrame>
        <p:nvGraphicFramePr>
          <p:cNvPr id="4" name="Table 3"/>
          <p:cNvGraphicFramePr>
            <a:graphicFrameLocks noGrp="1"/>
          </p:cNvGraphicFramePr>
          <p:nvPr>
            <p:extLst>
              <p:ext uri="{D42A27DB-BD31-4B8C-83A1-F6EECF244321}">
                <p14:modId xmlns:p14="http://schemas.microsoft.com/office/powerpoint/2010/main" val="35778003"/>
              </p:ext>
            </p:extLst>
          </p:nvPr>
        </p:nvGraphicFramePr>
        <p:xfrm>
          <a:off x="838200" y="2316857"/>
          <a:ext cx="9428017" cy="3982309"/>
        </p:xfrm>
        <a:graphic>
          <a:graphicData uri="http://schemas.openxmlformats.org/drawingml/2006/table">
            <a:tbl>
              <a:tblPr firstRow="1" bandRow="1">
                <a:tableStyleId>{5C22544A-7EE6-4342-B048-85BDC9FD1C3A}</a:tableStyleId>
              </a:tblPr>
              <a:tblGrid>
                <a:gridCol w="2004221">
                  <a:extLst>
                    <a:ext uri="{9D8B030D-6E8A-4147-A177-3AD203B41FA5}">
                      <a16:colId xmlns:a16="http://schemas.microsoft.com/office/drawing/2014/main" val="2107731838"/>
                    </a:ext>
                  </a:extLst>
                </a:gridCol>
                <a:gridCol w="4015751">
                  <a:extLst>
                    <a:ext uri="{9D8B030D-6E8A-4147-A177-3AD203B41FA5}">
                      <a16:colId xmlns:a16="http://schemas.microsoft.com/office/drawing/2014/main" val="1789649070"/>
                    </a:ext>
                  </a:extLst>
                </a:gridCol>
                <a:gridCol w="3408045">
                  <a:extLst>
                    <a:ext uri="{9D8B030D-6E8A-4147-A177-3AD203B41FA5}">
                      <a16:colId xmlns:a16="http://schemas.microsoft.com/office/drawing/2014/main" val="532993048"/>
                    </a:ext>
                  </a:extLst>
                </a:gridCol>
              </a:tblGrid>
              <a:tr h="286504">
                <a:tc>
                  <a:txBody>
                    <a:bodyPr/>
                    <a:lstStyle/>
                    <a:p>
                      <a:r>
                        <a:rPr lang="en-GB" sz="1600" dirty="0" smtClean="0"/>
                        <a:t>Key</a:t>
                      </a:r>
                      <a:endParaRPr lang="en-GB" sz="1600" dirty="0"/>
                    </a:p>
                  </a:txBody>
                  <a:tcPr/>
                </a:tc>
                <a:tc>
                  <a:txBody>
                    <a:bodyPr/>
                    <a:lstStyle/>
                    <a:p>
                      <a:r>
                        <a:rPr lang="en-GB" sz="1600" dirty="0" smtClean="0"/>
                        <a:t>Value</a:t>
                      </a:r>
                      <a:endParaRPr lang="en-GB" sz="1600" dirty="0"/>
                    </a:p>
                  </a:txBody>
                  <a:tcPr/>
                </a:tc>
                <a:tc>
                  <a:txBody>
                    <a:bodyPr/>
                    <a:lstStyle/>
                    <a:p>
                      <a:r>
                        <a:rPr lang="en-GB" sz="1600" dirty="0" smtClean="0"/>
                        <a:t>Comment</a:t>
                      </a:r>
                      <a:endParaRPr lang="en-GB" sz="1600" dirty="0"/>
                    </a:p>
                  </a:txBody>
                  <a:tcPr/>
                </a:tc>
                <a:extLst>
                  <a:ext uri="{0D108BD9-81ED-4DB2-BD59-A6C34878D82A}">
                    <a16:rowId xmlns:a16="http://schemas.microsoft.com/office/drawing/2014/main" val="3505046305"/>
                  </a:ext>
                </a:extLst>
              </a:tr>
              <a:tr h="501381">
                <a:tc>
                  <a:txBody>
                    <a:bodyPr/>
                    <a:lstStyle/>
                    <a:p>
                      <a:r>
                        <a:rPr lang="en-GB" sz="1200" b="1" dirty="0" err="1" smtClean="0"/>
                        <a:t>DimAttrMeas</a:t>
                      </a:r>
                      <a:endParaRPr lang="en-GB" sz="1200" b="1" dirty="0"/>
                    </a:p>
                  </a:txBody>
                  <a:tcPr/>
                </a:tc>
                <a:tc>
                  <a:txBody>
                    <a:bodyPr/>
                    <a:lstStyle/>
                    <a:p>
                      <a:r>
                        <a:rPr lang="en-GB" sz="1200" dirty="0" smtClean="0"/>
                        <a:t>A/D/D (Frequency)/D (Time)/M</a:t>
                      </a:r>
                      <a:endParaRPr lang="en-GB" sz="1200" dirty="0"/>
                    </a:p>
                  </a:txBody>
                  <a:tcPr/>
                </a:tc>
                <a:tc>
                  <a:txBody>
                    <a:bodyPr/>
                    <a:lstStyle/>
                    <a:p>
                      <a:r>
                        <a:rPr lang="en-GB" sz="1200" dirty="0" smtClean="0"/>
                        <a:t>A=Attribute, D=Dimension, M=Measure</a:t>
                      </a:r>
                      <a:endParaRPr lang="en-GB" sz="1200" dirty="0"/>
                    </a:p>
                  </a:txBody>
                  <a:tcPr/>
                </a:tc>
                <a:extLst>
                  <a:ext uri="{0D108BD9-81ED-4DB2-BD59-A6C34878D82A}">
                    <a16:rowId xmlns:a16="http://schemas.microsoft.com/office/drawing/2014/main" val="2362608231"/>
                  </a:ext>
                </a:extLst>
              </a:tr>
              <a:tr h="286504">
                <a:tc>
                  <a:txBody>
                    <a:bodyPr/>
                    <a:lstStyle/>
                    <a:p>
                      <a:r>
                        <a:rPr lang="en-GB" sz="1200" b="1" dirty="0" err="1" smtClean="0"/>
                        <a:t>CodelistID</a:t>
                      </a:r>
                      <a:endParaRPr lang="en-GB" sz="1200" b="1" dirty="0"/>
                    </a:p>
                  </a:txBody>
                  <a:tcPr/>
                </a:tc>
                <a:tc>
                  <a:txBody>
                    <a:bodyPr/>
                    <a:lstStyle/>
                    <a:p>
                      <a:r>
                        <a:rPr lang="en-GB" sz="1200" dirty="0" smtClean="0"/>
                        <a:t>&lt;</a:t>
                      </a:r>
                      <a:r>
                        <a:rPr lang="en-GB" sz="1200" dirty="0" err="1" smtClean="0"/>
                        <a:t>AgencyId</a:t>
                      </a:r>
                      <a:r>
                        <a:rPr lang="en-GB" sz="1200" dirty="0" smtClean="0"/>
                        <a:t>&gt;:&lt;Id&gt;(&lt;Version&gt;)</a:t>
                      </a:r>
                      <a:endParaRPr lang="en-GB" sz="1200" dirty="0"/>
                    </a:p>
                  </a:txBody>
                  <a:tcPr/>
                </a:tc>
                <a:tc>
                  <a:txBody>
                    <a:bodyPr/>
                    <a:lstStyle/>
                    <a:p>
                      <a:r>
                        <a:rPr lang="en-GB" sz="1200" dirty="0" smtClean="0"/>
                        <a:t>The full identifier</a:t>
                      </a:r>
                      <a:r>
                        <a:rPr lang="en-GB" sz="1200" baseline="0" dirty="0" smtClean="0"/>
                        <a:t> is required.</a:t>
                      </a:r>
                      <a:endParaRPr lang="en-GB" sz="1200" dirty="0"/>
                    </a:p>
                  </a:txBody>
                  <a:tcPr/>
                </a:tc>
                <a:extLst>
                  <a:ext uri="{0D108BD9-81ED-4DB2-BD59-A6C34878D82A}">
                    <a16:rowId xmlns:a16="http://schemas.microsoft.com/office/drawing/2014/main" val="218767390"/>
                  </a:ext>
                </a:extLst>
              </a:tr>
              <a:tr h="286504">
                <a:tc>
                  <a:txBody>
                    <a:bodyPr/>
                    <a:lstStyle/>
                    <a:p>
                      <a:r>
                        <a:rPr lang="en-GB" sz="1200" b="1" dirty="0" err="1" smtClean="0"/>
                        <a:t>AttachmentLevel</a:t>
                      </a:r>
                      <a:endParaRPr lang="en-GB" sz="1200" b="1" dirty="0"/>
                    </a:p>
                  </a:txBody>
                  <a:tcPr/>
                </a:tc>
                <a:tc>
                  <a:txBody>
                    <a:bodyPr/>
                    <a:lstStyle/>
                    <a:p>
                      <a:r>
                        <a:rPr lang="en-GB" sz="1200" dirty="0" smtClean="0"/>
                        <a:t>dataset/series/</a:t>
                      </a:r>
                      <a:r>
                        <a:rPr lang="en-GB" sz="1200" dirty="0" err="1" smtClean="0"/>
                        <a:t>obs</a:t>
                      </a:r>
                      <a:r>
                        <a:rPr lang="en-GB" sz="1200" dirty="0" smtClean="0"/>
                        <a:t>/group</a:t>
                      </a:r>
                      <a:endParaRPr lang="en-GB" sz="1200" dirty="0"/>
                    </a:p>
                  </a:txBody>
                  <a:tcPr/>
                </a:tc>
                <a:tc>
                  <a:txBody>
                    <a:bodyPr/>
                    <a:lstStyle/>
                    <a:p>
                      <a:r>
                        <a:rPr lang="en-GB" sz="1200" dirty="0" smtClean="0"/>
                        <a:t>Only applies to attributes. Required for </a:t>
                      </a:r>
                      <a:r>
                        <a:rPr lang="en-GB" sz="1200" baseline="0" dirty="0" smtClean="0"/>
                        <a:t>attributes</a:t>
                      </a:r>
                      <a:endParaRPr lang="en-GB" sz="1200" dirty="0"/>
                    </a:p>
                  </a:txBody>
                  <a:tcPr/>
                </a:tc>
                <a:extLst>
                  <a:ext uri="{0D108BD9-81ED-4DB2-BD59-A6C34878D82A}">
                    <a16:rowId xmlns:a16="http://schemas.microsoft.com/office/drawing/2014/main" val="730112627"/>
                  </a:ext>
                </a:extLst>
              </a:tr>
              <a:tr h="286504">
                <a:tc>
                  <a:txBody>
                    <a:bodyPr/>
                    <a:lstStyle/>
                    <a:p>
                      <a:r>
                        <a:rPr lang="en-GB" sz="1200" b="1" dirty="0" err="1" smtClean="0"/>
                        <a:t>AttachmentOptionality</a:t>
                      </a:r>
                      <a:endParaRPr lang="en-GB" sz="1200" b="1" dirty="0"/>
                    </a:p>
                  </a:txBody>
                  <a:tcPr/>
                </a:tc>
                <a:tc>
                  <a:txBody>
                    <a:bodyPr/>
                    <a:lstStyle/>
                    <a:p>
                      <a:r>
                        <a:rPr lang="en-GB" sz="1200" dirty="0" smtClean="0"/>
                        <a:t>Conditional/Mandatory</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Only applies to attributes. Required for </a:t>
                      </a:r>
                      <a:r>
                        <a:rPr lang="en-GB" sz="1200" baseline="0" dirty="0" smtClean="0"/>
                        <a:t>attributes</a:t>
                      </a:r>
                      <a:endParaRPr lang="en-GB" sz="1200" dirty="0" smtClean="0"/>
                    </a:p>
                  </a:txBody>
                  <a:tcPr/>
                </a:tc>
                <a:extLst>
                  <a:ext uri="{0D108BD9-81ED-4DB2-BD59-A6C34878D82A}">
                    <a16:rowId xmlns:a16="http://schemas.microsoft.com/office/drawing/2014/main" val="3936108364"/>
                  </a:ext>
                </a:extLst>
              </a:tr>
              <a:tr h="286504">
                <a:tc>
                  <a:txBody>
                    <a:bodyPr/>
                    <a:lstStyle/>
                    <a:p>
                      <a:r>
                        <a:rPr lang="en-GB" sz="1200" b="1" dirty="0" err="1" smtClean="0"/>
                        <a:t>GroupConcepts</a:t>
                      </a:r>
                      <a:endParaRPr lang="en-GB" sz="1200" b="1" dirty="0"/>
                    </a:p>
                  </a:txBody>
                  <a:tcPr/>
                </a:tc>
                <a:tc>
                  <a:txBody>
                    <a:bodyPr/>
                    <a:lstStyle/>
                    <a:p>
                      <a:r>
                        <a:rPr lang="en-GB" sz="1200" dirty="0" smtClean="0"/>
                        <a:t>&lt;concept&gt;,&lt;concept&gt;,…</a:t>
                      </a:r>
                      <a:endParaRPr lang="en-GB" sz="1200" dirty="0"/>
                    </a:p>
                  </a:txBody>
                  <a:tcPr/>
                </a:tc>
                <a:tc>
                  <a:txBody>
                    <a:bodyPr/>
                    <a:lstStyle/>
                    <a:p>
                      <a:endParaRPr lang="en-GB" sz="1200"/>
                    </a:p>
                  </a:txBody>
                  <a:tcPr/>
                </a:tc>
                <a:extLst>
                  <a:ext uri="{0D108BD9-81ED-4DB2-BD59-A6C34878D82A}">
                    <a16:rowId xmlns:a16="http://schemas.microsoft.com/office/drawing/2014/main" val="2033985408"/>
                  </a:ext>
                </a:extLst>
              </a:tr>
              <a:tr h="501381">
                <a:tc>
                  <a:txBody>
                    <a:bodyPr/>
                    <a:lstStyle/>
                    <a:p>
                      <a:r>
                        <a:rPr lang="en-GB" sz="1200" b="1" dirty="0" smtClean="0"/>
                        <a:t>Representation</a:t>
                      </a:r>
                      <a:endParaRPr lang="en-GB" sz="1200" b="1" dirty="0"/>
                    </a:p>
                  </a:txBody>
                  <a:tcPr/>
                </a:tc>
                <a:tc>
                  <a:txBody>
                    <a:bodyPr/>
                    <a:lstStyle/>
                    <a:p>
                      <a:r>
                        <a:rPr lang="en-GB" sz="1200" dirty="0" smtClean="0"/>
                        <a:t>&lt;Any SDMX data type,</a:t>
                      </a:r>
                      <a:r>
                        <a:rPr lang="en-GB" sz="1200" baseline="0" dirty="0" smtClean="0"/>
                        <a:t> see </a:t>
                      </a:r>
                      <a:r>
                        <a:rPr lang="en-GB" sz="1200" b="1" baseline="0" dirty="0" smtClean="0"/>
                        <a:t>3.Concept Scheme</a:t>
                      </a:r>
                      <a:r>
                        <a:rPr lang="en-GB" sz="1200" baseline="0" dirty="0" smtClean="0"/>
                        <a:t> for list&gt;</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Only applies to non-coded. Required for </a:t>
                      </a:r>
                      <a:r>
                        <a:rPr lang="en-GB" sz="1200" dirty="0" err="1" smtClean="0"/>
                        <a:t>uncoded</a:t>
                      </a:r>
                      <a:endParaRPr lang="en-GB" sz="1200" dirty="0" smtClean="0"/>
                    </a:p>
                  </a:txBody>
                  <a:tcPr/>
                </a:tc>
                <a:extLst>
                  <a:ext uri="{0D108BD9-81ED-4DB2-BD59-A6C34878D82A}">
                    <a16:rowId xmlns:a16="http://schemas.microsoft.com/office/drawing/2014/main" val="320691072"/>
                  </a:ext>
                </a:extLst>
              </a:tr>
              <a:tr h="286504">
                <a:tc>
                  <a:txBody>
                    <a:bodyPr/>
                    <a:lstStyle/>
                    <a:p>
                      <a:r>
                        <a:rPr lang="en-GB" sz="1200" b="1" dirty="0" err="1" smtClean="0"/>
                        <a:t>MaxLength</a:t>
                      </a:r>
                      <a:endParaRPr lang="en-GB" sz="1200" b="1" dirty="0"/>
                    </a:p>
                  </a:txBody>
                  <a:tcPr/>
                </a:tc>
                <a:tc>
                  <a:txBody>
                    <a:bodyPr/>
                    <a:lstStyle/>
                    <a:p>
                      <a:r>
                        <a:rPr lang="en-GB" sz="1200" dirty="0" smtClean="0"/>
                        <a:t>&lt;integer&gt;</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Only applies to non-coded. </a:t>
                      </a:r>
                    </a:p>
                  </a:txBody>
                  <a:tcPr/>
                </a:tc>
                <a:extLst>
                  <a:ext uri="{0D108BD9-81ED-4DB2-BD59-A6C34878D82A}">
                    <a16:rowId xmlns:a16="http://schemas.microsoft.com/office/drawing/2014/main" val="2891995812"/>
                  </a:ext>
                </a:extLst>
              </a:tr>
              <a:tr h="286504">
                <a:tc>
                  <a:txBody>
                    <a:bodyPr/>
                    <a:lstStyle/>
                    <a:p>
                      <a:r>
                        <a:rPr lang="en-GB" sz="1200" b="1" dirty="0" err="1" smtClean="0"/>
                        <a:t>MinLength</a:t>
                      </a:r>
                      <a:endParaRPr lang="en-GB" sz="1200" b="1" dirty="0"/>
                    </a:p>
                  </a:txBody>
                  <a:tcPr/>
                </a:tc>
                <a:tc>
                  <a:txBody>
                    <a:bodyPr/>
                    <a:lstStyle/>
                    <a:p>
                      <a:r>
                        <a:rPr lang="en-GB" sz="1200" dirty="0" smtClean="0"/>
                        <a:t>&lt;integer&gt;</a:t>
                      </a:r>
                      <a:endParaRPr lang="en-GB" sz="1200" dirty="0"/>
                    </a:p>
                  </a:txBody>
                  <a:tcPr/>
                </a:tc>
                <a:tc>
                  <a:txBody>
                    <a:bodyPr/>
                    <a:lstStyle/>
                    <a:p>
                      <a:r>
                        <a:rPr lang="en-GB" sz="1200" dirty="0" smtClean="0"/>
                        <a:t>Only applies to non-coded. </a:t>
                      </a:r>
                      <a:endParaRPr lang="en-GB" sz="1200" dirty="0"/>
                    </a:p>
                  </a:txBody>
                  <a:tcPr/>
                </a:tc>
                <a:extLst>
                  <a:ext uri="{0D108BD9-81ED-4DB2-BD59-A6C34878D82A}">
                    <a16:rowId xmlns:a16="http://schemas.microsoft.com/office/drawing/2014/main" val="321377793"/>
                  </a:ext>
                </a:extLst>
              </a:tr>
              <a:tr h="286504">
                <a:tc>
                  <a:txBody>
                    <a:bodyPr/>
                    <a:lstStyle/>
                    <a:p>
                      <a:r>
                        <a:rPr lang="en-GB" sz="1200" b="1" dirty="0" smtClean="0"/>
                        <a:t>Position</a:t>
                      </a:r>
                      <a:endParaRPr lang="en-GB" sz="1200" b="1" dirty="0"/>
                    </a:p>
                  </a:txBody>
                  <a:tcPr/>
                </a:tc>
                <a:tc>
                  <a:txBody>
                    <a:bodyPr/>
                    <a:lstStyle/>
                    <a:p>
                      <a:r>
                        <a:rPr lang="en-GB" sz="1200" dirty="0" smtClean="0"/>
                        <a:t>&lt;integer&gt;</a:t>
                      </a:r>
                      <a:endParaRPr lang="en-GB" sz="1200" dirty="0"/>
                    </a:p>
                  </a:txBody>
                  <a:tcPr/>
                </a:tc>
                <a:tc>
                  <a:txBody>
                    <a:bodyPr/>
                    <a:lstStyle/>
                    <a:p>
                      <a:endParaRPr lang="en-GB" sz="1200" dirty="0"/>
                    </a:p>
                  </a:txBody>
                  <a:tcPr/>
                </a:tc>
                <a:extLst>
                  <a:ext uri="{0D108BD9-81ED-4DB2-BD59-A6C34878D82A}">
                    <a16:rowId xmlns:a16="http://schemas.microsoft.com/office/drawing/2014/main" val="25577674"/>
                  </a:ext>
                </a:extLst>
              </a:tr>
              <a:tr h="638739">
                <a:tc>
                  <a:txBody>
                    <a:bodyPr/>
                    <a:lstStyle/>
                    <a:p>
                      <a:r>
                        <a:rPr lang="en-GB" sz="1200" b="1" dirty="0" err="1" smtClean="0"/>
                        <a:t>ConceptRole</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&lt;SDMX concept roles,</a:t>
                      </a:r>
                      <a:r>
                        <a:rPr lang="en-GB" sz="1200" baseline="0" dirty="0" smtClean="0"/>
                        <a:t> see </a:t>
                      </a:r>
                      <a:r>
                        <a:rPr lang="en-GB" sz="1200" b="1" baseline="0" dirty="0" smtClean="0"/>
                        <a:t>3.Concept Scheme </a:t>
                      </a:r>
                      <a:r>
                        <a:rPr lang="en-GB" sz="1200" baseline="0" dirty="0" smtClean="0"/>
                        <a:t>for list&gt;</a:t>
                      </a:r>
                      <a:endParaRPr lang="en-GB" sz="1200" dirty="0"/>
                    </a:p>
                  </a:txBody>
                  <a:tcPr/>
                </a:tc>
                <a:tc>
                  <a:txBody>
                    <a:bodyPr/>
                    <a:lstStyle/>
                    <a:p>
                      <a:endParaRPr lang="en-GB" sz="1200" dirty="0"/>
                    </a:p>
                  </a:txBody>
                  <a:tcPr/>
                </a:tc>
                <a:extLst>
                  <a:ext uri="{0D108BD9-81ED-4DB2-BD59-A6C34878D82A}">
                    <a16:rowId xmlns:a16="http://schemas.microsoft.com/office/drawing/2014/main" val="3717252758"/>
                  </a:ext>
                </a:extLst>
              </a:tr>
            </a:tbl>
          </a:graphicData>
        </a:graphic>
      </p:graphicFrame>
    </p:spTree>
    <p:extLst>
      <p:ext uri="{BB962C8B-B14F-4D97-AF65-F5344CB8AC3E}">
        <p14:creationId xmlns:p14="http://schemas.microsoft.com/office/powerpoint/2010/main" val="38968201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6.Dataflows</a:t>
            </a:r>
            <a:endParaRPr lang="de-DE" dirty="0"/>
          </a:p>
        </p:txBody>
      </p:sp>
      <p:sp>
        <p:nvSpPr>
          <p:cNvPr id="3" name="Content Placeholder 2"/>
          <p:cNvSpPr>
            <a:spLocks noGrp="1"/>
          </p:cNvSpPr>
          <p:nvPr>
            <p:ph idx="1"/>
          </p:nvPr>
        </p:nvSpPr>
        <p:spPr/>
        <p:txBody>
          <a:bodyPr>
            <a:noAutofit/>
          </a:bodyPr>
          <a:lstStyle/>
          <a:p>
            <a:pPr marL="0" indent="0">
              <a:buNone/>
            </a:pPr>
            <a:r>
              <a:rPr lang="en-GB" sz="1400" dirty="0"/>
              <a:t>This worksheet is used to fully define Data </a:t>
            </a:r>
            <a:r>
              <a:rPr lang="en-GB" sz="1400" dirty="0" smtClean="0"/>
              <a:t>flows. </a:t>
            </a:r>
          </a:p>
          <a:p>
            <a:pPr marL="0" indent="0">
              <a:buNone/>
            </a:pPr>
            <a:r>
              <a:rPr lang="en-GB" sz="1400" dirty="0" smtClean="0"/>
              <a:t>Each </a:t>
            </a:r>
            <a:r>
              <a:rPr lang="en-GB" sz="1400" dirty="0"/>
              <a:t>row defines one </a:t>
            </a:r>
            <a:r>
              <a:rPr lang="en-GB" sz="1400" dirty="0" smtClean="0"/>
              <a:t>Dataflow, </a:t>
            </a:r>
            <a:r>
              <a:rPr lang="en-GB" sz="1400" dirty="0"/>
              <a:t>the </a:t>
            </a:r>
            <a:r>
              <a:rPr lang="en-GB" sz="1400" b="1" dirty="0" smtClean="0"/>
              <a:t>Id</a:t>
            </a:r>
            <a:r>
              <a:rPr lang="en-GB" sz="1400" dirty="0" smtClean="0"/>
              <a:t> column </a:t>
            </a:r>
            <a:r>
              <a:rPr lang="en-GB" sz="1400" dirty="0"/>
              <a:t>is pre-filled from the DSD-Concept Matrix. </a:t>
            </a:r>
            <a:r>
              <a:rPr lang="en-GB" sz="1400" dirty="0" smtClean="0"/>
              <a:t>The </a:t>
            </a:r>
            <a:r>
              <a:rPr lang="en-GB" sz="1400" dirty="0"/>
              <a:t>required fields are marked with a *. </a:t>
            </a:r>
            <a:endParaRPr lang="en-GB" sz="1400" dirty="0" smtClean="0"/>
          </a:p>
          <a:p>
            <a:pPr marL="0" indent="0">
              <a:buNone/>
            </a:pPr>
            <a:r>
              <a:rPr lang="en-GB" sz="1400" dirty="0" smtClean="0"/>
              <a:t>The </a:t>
            </a:r>
            <a:r>
              <a:rPr lang="en-GB" sz="1400" b="1" dirty="0" smtClean="0"/>
              <a:t>Category </a:t>
            </a:r>
            <a:r>
              <a:rPr lang="en-GB" sz="1400" dirty="0" smtClean="0"/>
              <a:t>fields (starting with Cat.) are only required when generating Categorisations. The </a:t>
            </a:r>
            <a:r>
              <a:rPr lang="en-GB" sz="1400" dirty="0"/>
              <a:t>Category Scheme </a:t>
            </a:r>
            <a:r>
              <a:rPr lang="en-GB" sz="1400" dirty="0" smtClean="0"/>
              <a:t>itself is </a:t>
            </a:r>
            <a:r>
              <a:rPr lang="en-GB" sz="1400" dirty="0"/>
              <a:t>defined </a:t>
            </a:r>
            <a:r>
              <a:rPr lang="en-GB" sz="1400" dirty="0" smtClean="0"/>
              <a:t>externally.</a:t>
            </a:r>
          </a:p>
          <a:p>
            <a:pPr marL="0" indent="0">
              <a:buNone/>
            </a:pPr>
            <a:r>
              <a:rPr lang="en-GB" sz="1400" dirty="0" smtClean="0"/>
              <a:t>The </a:t>
            </a:r>
            <a:r>
              <a:rPr lang="en-GB" sz="1400" b="1" dirty="0" smtClean="0"/>
              <a:t>Constraint ID</a:t>
            </a:r>
            <a:r>
              <a:rPr lang="en-GB" sz="1400" dirty="0" smtClean="0"/>
              <a:t> field allows you to manually specify the ID of the Constraint. If it is blank on generation, the ID is </a:t>
            </a:r>
            <a:r>
              <a:rPr lang="en-GB" sz="1400" dirty="0" err="1" smtClean="0"/>
              <a:t>autogenerated</a:t>
            </a:r>
            <a:r>
              <a:rPr lang="en-GB" sz="1400" dirty="0"/>
              <a:t> using </a:t>
            </a:r>
            <a:r>
              <a:rPr lang="en-GB" sz="1400" dirty="0" smtClean="0"/>
              <a:t>the </a:t>
            </a:r>
            <a:r>
              <a:rPr lang="en-GB" sz="1400" b="1" dirty="0" smtClean="0"/>
              <a:t>CR_&lt;Dataflow ID&gt;</a:t>
            </a:r>
            <a:r>
              <a:rPr lang="en-GB" sz="1400" dirty="0" smtClean="0"/>
              <a:t>. The Constraint’s agency and version always matches the Dataflow, and </a:t>
            </a:r>
            <a:r>
              <a:rPr lang="en-GB" sz="1400" dirty="0" err="1" smtClean="0"/>
              <a:t>isFinal</a:t>
            </a:r>
            <a:r>
              <a:rPr lang="en-GB" sz="1400" dirty="0" smtClean="0"/>
              <a:t> is false.</a:t>
            </a:r>
            <a:endParaRPr lang="en-GB" sz="1400" b="1" dirty="0" smtClean="0"/>
          </a:p>
          <a:p>
            <a:pPr marL="0" indent="0">
              <a:buNone/>
            </a:pPr>
            <a:r>
              <a:rPr lang="en-GB" sz="1400" dirty="0" smtClean="0"/>
              <a:t>To </a:t>
            </a:r>
            <a:r>
              <a:rPr lang="en-GB" sz="1400" dirty="0"/>
              <a:t>add a name and description language, add new columns for the required </a:t>
            </a:r>
            <a:r>
              <a:rPr lang="en-GB" sz="1400" b="1" dirty="0"/>
              <a:t>Name:&lt;language&gt; </a:t>
            </a:r>
            <a:r>
              <a:rPr lang="en-GB" sz="1400" dirty="0"/>
              <a:t>and </a:t>
            </a:r>
            <a:r>
              <a:rPr lang="en-GB" sz="1400" b="1" dirty="0"/>
              <a:t>Description:&lt;language&gt;</a:t>
            </a:r>
            <a:r>
              <a:rPr lang="en-GB" sz="1400" dirty="0"/>
              <a:t>, where &lt;language&gt; is a code from ISO </a:t>
            </a:r>
            <a:r>
              <a:rPr lang="en-GB" sz="1400" dirty="0" smtClean="0"/>
              <a:t>639-1.</a:t>
            </a:r>
          </a:p>
          <a:p>
            <a:pPr marL="0" indent="0">
              <a:buNone/>
            </a:pPr>
            <a:r>
              <a:rPr lang="en-GB" sz="1400" dirty="0"/>
              <a:t>The annotation columns, e.g. </a:t>
            </a:r>
            <a:r>
              <a:rPr lang="en-GB" sz="1400" b="1" dirty="0"/>
              <a:t>LAYOUT_ROW</a:t>
            </a:r>
            <a:r>
              <a:rPr lang="en-GB" sz="1400" dirty="0"/>
              <a:t>, </a:t>
            </a:r>
            <a:r>
              <a:rPr lang="en-GB" sz="1400" b="1" dirty="0" smtClean="0"/>
              <a:t>NOT_DISPLAYED</a:t>
            </a:r>
            <a:r>
              <a:rPr lang="en-GB" sz="1400" dirty="0" smtClean="0"/>
              <a:t> </a:t>
            </a:r>
            <a:r>
              <a:rPr lang="en-GB" sz="1400" dirty="0"/>
              <a:t>are for assigning specific behaviour to Concepts </a:t>
            </a:r>
            <a:r>
              <a:rPr lang="en-GB" sz="1400" dirty="0" smtClean="0"/>
              <a:t>if </a:t>
            </a:r>
            <a:r>
              <a:rPr lang="en-GB" sz="1400" dirty="0"/>
              <a:t>supported by the </a:t>
            </a:r>
            <a:r>
              <a:rPr lang="en-GB" sz="1400" dirty="0" smtClean="0"/>
              <a:t>platform:</a:t>
            </a:r>
          </a:p>
          <a:p>
            <a:r>
              <a:rPr lang="en-GB" sz="1400" dirty="0" smtClean="0"/>
              <a:t>Annotations are optional and are listed to the right of the </a:t>
            </a:r>
            <a:r>
              <a:rPr lang="en-GB" sz="1400" b="1" dirty="0" smtClean="0"/>
              <a:t>Category</a:t>
            </a:r>
            <a:r>
              <a:rPr lang="en-GB" sz="1400" dirty="0" smtClean="0"/>
              <a:t> field, and several default ones are provided. More Annotations may be added by typing their </a:t>
            </a:r>
            <a:r>
              <a:rPr lang="en-GB" sz="1400" b="1" dirty="0" smtClean="0"/>
              <a:t>Annotation type</a:t>
            </a:r>
            <a:r>
              <a:rPr lang="en-GB" sz="1400" dirty="0" smtClean="0"/>
              <a:t> in the header row. </a:t>
            </a:r>
          </a:p>
          <a:p>
            <a:r>
              <a:rPr lang="en-GB" sz="1400" dirty="0" smtClean="0"/>
              <a:t>For a Data flow to use an Annotation, enter a value in the row for the Data flow underneath the corresponding Annotation column, otherwise an Annotation is not generated</a:t>
            </a:r>
          </a:p>
          <a:p>
            <a:r>
              <a:rPr lang="en-GB" sz="1400" dirty="0" smtClean="0"/>
              <a:t>The meaning of the Annotation is in the header comments (hover over the red triangle). If adding an Annotation, also add a comments to explain it</a:t>
            </a:r>
          </a:p>
          <a:p>
            <a:r>
              <a:rPr lang="en-GB" sz="1400" dirty="0" smtClean="0"/>
              <a:t>Multiple </a:t>
            </a:r>
            <a:r>
              <a:rPr lang="en-GB" sz="1400" dirty="0"/>
              <a:t>concepts in one cell are comma-separated, e.g. FREQ,REF_AREA.  If an annotation value is blank, it is not created</a:t>
            </a:r>
            <a:r>
              <a:rPr lang="en-GB" sz="1400" dirty="0" smtClean="0"/>
              <a:t>.</a:t>
            </a:r>
          </a:p>
          <a:p>
            <a:r>
              <a:rPr lang="en-GB" sz="1400" dirty="0" smtClean="0"/>
              <a:t>The </a:t>
            </a:r>
            <a:r>
              <a:rPr lang="en-GB" sz="1400" dirty="0"/>
              <a:t>Annotation header </a:t>
            </a:r>
            <a:r>
              <a:rPr lang="en-GB" sz="1400" dirty="0" smtClean="0"/>
              <a:t>is generated as the </a:t>
            </a:r>
            <a:r>
              <a:rPr lang="en-GB" sz="1400" b="1" dirty="0" err="1" smtClean="0"/>
              <a:t>AnnotationType</a:t>
            </a:r>
            <a:r>
              <a:rPr lang="en-GB" sz="1400" dirty="0" smtClean="0"/>
              <a:t>, and the cell value is the </a:t>
            </a:r>
            <a:r>
              <a:rPr lang="en-GB" sz="1400" b="1" dirty="0" err="1" smtClean="0"/>
              <a:t>AnnotationTitle</a:t>
            </a:r>
            <a:endParaRPr lang="en-GB" sz="1400" b="1" dirty="0" smtClean="0"/>
          </a:p>
          <a:p>
            <a:pPr marL="0" indent="0">
              <a:buNone/>
            </a:pPr>
            <a:r>
              <a:rPr lang="en-GB" sz="1400" dirty="0"/>
              <a:t>Move to the next step by clicking the button </a:t>
            </a:r>
            <a:r>
              <a:rPr lang="en-GB" sz="1400" b="1" dirty="0" smtClean="0"/>
              <a:t>Update Constraints Go to </a:t>
            </a:r>
            <a:r>
              <a:rPr lang="en-GB" sz="1400" b="1" dirty="0" err="1" smtClean="0"/>
              <a:t>Codelists</a:t>
            </a:r>
            <a:endParaRPr lang="en-GB" sz="1400" dirty="0"/>
          </a:p>
        </p:txBody>
      </p:sp>
    </p:spTree>
    <p:extLst>
      <p:ext uri="{BB962C8B-B14F-4D97-AF65-F5344CB8AC3E}">
        <p14:creationId xmlns:p14="http://schemas.microsoft.com/office/powerpoint/2010/main" val="8201733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7.</a:t>
            </a:r>
            <a:r>
              <a:rPr lang="en-GB" b="1" dirty="0" smtClean="0"/>
              <a:t>Generate SDMX</a:t>
            </a:r>
            <a:endParaRPr lang="de-DE" dirty="0"/>
          </a:p>
        </p:txBody>
      </p:sp>
      <p:sp>
        <p:nvSpPr>
          <p:cNvPr id="3" name="Content Placeholder 2"/>
          <p:cNvSpPr>
            <a:spLocks noGrp="1"/>
          </p:cNvSpPr>
          <p:nvPr>
            <p:ph idx="1"/>
          </p:nvPr>
        </p:nvSpPr>
        <p:spPr>
          <a:xfrm>
            <a:off x="838200" y="1825625"/>
            <a:ext cx="10515600" cy="4500360"/>
          </a:xfrm>
        </p:spPr>
        <p:txBody>
          <a:bodyPr>
            <a:normAutofit fontScale="85000" lnSpcReduction="20000"/>
          </a:bodyPr>
          <a:lstStyle/>
          <a:p>
            <a:pPr marL="0" indent="0">
              <a:buNone/>
            </a:pPr>
            <a:r>
              <a:rPr lang="en-GB" dirty="0"/>
              <a:t>This worksheet is used to generate SDMX from the structures defined in preceding steps and Codelist worksheets. </a:t>
            </a:r>
            <a:endParaRPr lang="en-GB" dirty="0" smtClean="0"/>
          </a:p>
          <a:p>
            <a:pPr marL="0" indent="0">
              <a:buNone/>
            </a:pPr>
            <a:r>
              <a:rPr lang="en-GB" dirty="0" smtClean="0"/>
              <a:t>To </a:t>
            </a:r>
            <a:r>
              <a:rPr lang="en-GB" dirty="0"/>
              <a:t>generate the </a:t>
            </a:r>
            <a:r>
              <a:rPr lang="en-GB" dirty="0" smtClean="0"/>
              <a:t>artefacts:</a:t>
            </a:r>
          </a:p>
          <a:p>
            <a:pPr marL="514350" indent="-514350">
              <a:buFont typeface="+mj-lt"/>
              <a:buAutoNum type="arabicPeriod"/>
            </a:pPr>
            <a:r>
              <a:rPr lang="en-GB" dirty="0" smtClean="0"/>
              <a:t>Enter </a:t>
            </a:r>
            <a:r>
              <a:rPr lang="en-GB" b="1" dirty="0"/>
              <a:t>1</a:t>
            </a:r>
            <a:r>
              <a:rPr lang="en-GB" dirty="0"/>
              <a:t> in the </a:t>
            </a:r>
            <a:r>
              <a:rPr lang="en-GB" b="1" dirty="0"/>
              <a:t>Generate?</a:t>
            </a:r>
            <a:r>
              <a:rPr lang="en-GB" dirty="0"/>
              <a:t> column next to the artefact </a:t>
            </a:r>
            <a:r>
              <a:rPr lang="en-GB" dirty="0" smtClean="0"/>
              <a:t>type(s) required</a:t>
            </a:r>
          </a:p>
          <a:p>
            <a:pPr marL="514350" indent="-514350">
              <a:buFont typeface="+mj-lt"/>
              <a:buAutoNum type="arabicPeriod"/>
            </a:pPr>
            <a:r>
              <a:rPr lang="en-GB" dirty="0" smtClean="0"/>
              <a:t>Set </a:t>
            </a:r>
            <a:r>
              <a:rPr lang="en-GB" dirty="0"/>
              <a:t>the </a:t>
            </a:r>
            <a:r>
              <a:rPr lang="en-GB" b="1" dirty="0"/>
              <a:t>Parameters</a:t>
            </a:r>
            <a:r>
              <a:rPr lang="en-GB" dirty="0"/>
              <a:t> as </a:t>
            </a:r>
            <a:r>
              <a:rPr lang="en-GB" dirty="0" smtClean="0"/>
              <a:t>required</a:t>
            </a:r>
          </a:p>
          <a:p>
            <a:pPr marL="514350" indent="-514350">
              <a:buFont typeface="+mj-lt"/>
              <a:buAutoNum type="arabicPeriod"/>
            </a:pPr>
            <a:r>
              <a:rPr lang="en-GB" dirty="0" smtClean="0"/>
              <a:t>Click </a:t>
            </a:r>
            <a:r>
              <a:rPr lang="en-GB" dirty="0"/>
              <a:t>the button </a:t>
            </a:r>
            <a:r>
              <a:rPr lang="en-GB" b="1" dirty="0"/>
              <a:t>Generate SDMX </a:t>
            </a:r>
            <a:r>
              <a:rPr lang="en-GB" b="1" dirty="0" smtClean="0"/>
              <a:t>Artefacts</a:t>
            </a:r>
            <a:r>
              <a:rPr lang="en-GB" dirty="0" smtClean="0"/>
              <a:t>. </a:t>
            </a:r>
            <a:r>
              <a:rPr lang="en-US" dirty="0"/>
              <a:t>Note that the Excel workbook is hidden during the </a:t>
            </a:r>
            <a:r>
              <a:rPr lang="en-US" dirty="0" smtClean="0"/>
              <a:t>Generate </a:t>
            </a:r>
            <a:r>
              <a:rPr lang="en-US" dirty="0"/>
              <a:t>process</a:t>
            </a:r>
            <a:endParaRPr lang="en-GB" b="1" dirty="0" smtClean="0"/>
          </a:p>
          <a:p>
            <a:pPr marL="514350" indent="-514350">
              <a:buFont typeface="+mj-lt"/>
              <a:buAutoNum type="arabicPeriod"/>
            </a:pPr>
            <a:r>
              <a:rPr lang="en-GB" dirty="0" smtClean="0"/>
              <a:t>Check the result of the generation in the </a:t>
            </a:r>
            <a:r>
              <a:rPr lang="en-GB" b="1" dirty="0" smtClean="0"/>
              <a:t>Output</a:t>
            </a:r>
            <a:r>
              <a:rPr lang="en-GB" dirty="0" smtClean="0"/>
              <a:t> section and/or the </a:t>
            </a:r>
            <a:r>
              <a:rPr lang="en-GB" b="1" dirty="0" smtClean="0"/>
              <a:t>Log file</a:t>
            </a:r>
          </a:p>
          <a:p>
            <a:pPr marL="0" indent="0">
              <a:buNone/>
            </a:pPr>
            <a:r>
              <a:rPr lang="en-GB" dirty="0" smtClean="0"/>
              <a:t>Note that it is possible to output to a file, directly to an SDMX </a:t>
            </a:r>
            <a:r>
              <a:rPr lang="en-GB" dirty="0" err="1" smtClean="0"/>
              <a:t>Webservice</a:t>
            </a:r>
            <a:r>
              <a:rPr lang="en-GB" dirty="0" smtClean="0"/>
              <a:t>, or both.</a:t>
            </a:r>
          </a:p>
          <a:p>
            <a:pPr marL="0" indent="0">
              <a:buNone/>
            </a:pPr>
            <a:r>
              <a:rPr lang="en-GB" dirty="0" smtClean="0"/>
              <a:t>You may also create a “reporting template” following the structure of a Dataflow. See the section on </a:t>
            </a:r>
            <a:r>
              <a:rPr lang="en-GB" dirty="0" smtClean="0">
                <a:hlinkClick r:id="rId2" action="ppaction://hlinksldjump"/>
              </a:rPr>
              <a:t>“Create a Reporting Template”</a:t>
            </a:r>
            <a:endParaRPr lang="en-GB" dirty="0" smtClean="0"/>
          </a:p>
          <a:p>
            <a:pPr marL="0" indent="0">
              <a:buNone/>
            </a:pPr>
            <a:r>
              <a:rPr lang="en-GB" dirty="0" smtClean="0"/>
              <a:t>On this worksheet there are also “Helper” actions to help update all artefact’s </a:t>
            </a:r>
            <a:r>
              <a:rPr lang="en-GB" b="1" dirty="0" smtClean="0"/>
              <a:t>Final Status </a:t>
            </a:r>
            <a:r>
              <a:rPr lang="en-GB" dirty="0" smtClean="0"/>
              <a:t>to True or False, or set all the </a:t>
            </a:r>
            <a:r>
              <a:rPr lang="en-GB" b="1" dirty="0" smtClean="0"/>
              <a:t>Agency </a:t>
            </a:r>
            <a:r>
              <a:rPr lang="en-GB" dirty="0" smtClean="0"/>
              <a:t>fields to the specified value.</a:t>
            </a:r>
          </a:p>
        </p:txBody>
      </p:sp>
    </p:spTree>
    <p:extLst>
      <p:ext uri="{BB962C8B-B14F-4D97-AF65-F5344CB8AC3E}">
        <p14:creationId xmlns:p14="http://schemas.microsoft.com/office/powerpoint/2010/main" val="19693249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Codelist worksheets (CL_...): Creating</a:t>
            </a:r>
            <a:endParaRPr lang="de-DE" dirty="0"/>
          </a:p>
        </p:txBody>
      </p:sp>
      <p:sp>
        <p:nvSpPr>
          <p:cNvPr id="3" name="Content Placeholder 2"/>
          <p:cNvSpPr>
            <a:spLocks noGrp="1"/>
          </p:cNvSpPr>
          <p:nvPr>
            <p:ph idx="1"/>
          </p:nvPr>
        </p:nvSpPr>
        <p:spPr/>
        <p:txBody>
          <a:bodyPr>
            <a:normAutofit fontScale="47500" lnSpcReduction="20000"/>
          </a:bodyPr>
          <a:lstStyle/>
          <a:p>
            <a:pPr marL="0" indent="0">
              <a:buNone/>
            </a:pPr>
            <a:r>
              <a:rPr lang="en-GB" sz="3300" dirty="0" smtClean="0"/>
              <a:t>A Codelist worksheet must have the Id of the Codelist CL_&lt;</a:t>
            </a:r>
            <a:r>
              <a:rPr lang="en-GB" sz="3300" i="1" dirty="0" smtClean="0"/>
              <a:t>Concept</a:t>
            </a:r>
            <a:r>
              <a:rPr lang="en-GB" sz="3300" dirty="0"/>
              <a:t>&gt;. There is one worksheet for each </a:t>
            </a:r>
            <a:r>
              <a:rPr lang="en-GB" sz="3300" dirty="0" err="1"/>
              <a:t>Codelist</a:t>
            </a:r>
            <a:r>
              <a:rPr lang="en-GB" sz="3300" dirty="0"/>
              <a:t>. </a:t>
            </a:r>
            <a:endParaRPr lang="en-GB" sz="3300" dirty="0" smtClean="0"/>
          </a:p>
          <a:p>
            <a:pPr marL="0" indent="0">
              <a:buNone/>
            </a:pPr>
            <a:r>
              <a:rPr lang="en-GB" sz="3300" dirty="0" smtClean="0"/>
              <a:t>A Codelist worksheet may be created in the following ways:</a:t>
            </a:r>
          </a:p>
          <a:p>
            <a:r>
              <a:rPr lang="en-GB" sz="3300" dirty="0" smtClean="0"/>
              <a:t>By using the step </a:t>
            </a:r>
            <a:r>
              <a:rPr lang="en-GB" sz="3300" b="1" dirty="0" smtClean="0"/>
              <a:t>1.Prefill</a:t>
            </a:r>
            <a:r>
              <a:rPr lang="en-GB" sz="3300" dirty="0" smtClean="0"/>
              <a:t> to load SDMX-ML describing existing </a:t>
            </a:r>
            <a:r>
              <a:rPr lang="en-GB" sz="3300" dirty="0" err="1" smtClean="0"/>
              <a:t>Codelists</a:t>
            </a:r>
            <a:endParaRPr lang="en-GB" sz="3300" dirty="0" smtClean="0"/>
          </a:p>
          <a:p>
            <a:r>
              <a:rPr lang="en-GB" sz="3300" dirty="0" smtClean="0"/>
              <a:t>On the Concept Scheme, click the button </a:t>
            </a:r>
            <a:r>
              <a:rPr lang="en-US" sz="3300" b="1" dirty="0" smtClean="0"/>
              <a:t>Update DSD matrix, </a:t>
            </a:r>
            <a:r>
              <a:rPr lang="en-US" sz="3300" b="1" dirty="0" err="1" smtClean="0"/>
              <a:t>Codelists</a:t>
            </a:r>
            <a:r>
              <a:rPr lang="en-US" sz="3300" b="1" dirty="0" smtClean="0"/>
              <a:t> from Concept Scheme…</a:t>
            </a:r>
            <a:endParaRPr lang="en-US" sz="3300" b="1" dirty="0"/>
          </a:p>
          <a:p>
            <a:r>
              <a:rPr lang="en-GB" sz="3300" dirty="0" smtClean="0"/>
              <a:t>By manually copying the worksheet </a:t>
            </a:r>
            <a:r>
              <a:rPr lang="en-GB" sz="3300" b="1" dirty="0" smtClean="0"/>
              <a:t>New CL Template</a:t>
            </a:r>
            <a:r>
              <a:rPr lang="en-GB" sz="3300" dirty="0" smtClean="0"/>
              <a:t> and renaming it to CL_&lt;</a:t>
            </a:r>
            <a:r>
              <a:rPr lang="en-GB" sz="3300" i="1" dirty="0" smtClean="0"/>
              <a:t>Concept</a:t>
            </a:r>
            <a:r>
              <a:rPr lang="en-GB" sz="3300" dirty="0" smtClean="0"/>
              <a:t>&gt;.</a:t>
            </a:r>
          </a:p>
          <a:p>
            <a:pPr marL="0" indent="0">
              <a:buNone/>
            </a:pPr>
            <a:r>
              <a:rPr lang="en-GB" sz="3300" dirty="0" smtClean="0">
                <a:solidFill>
                  <a:schemeClr val="dk1"/>
                </a:solidFill>
              </a:rPr>
              <a:t>The worksheet has </a:t>
            </a:r>
            <a:r>
              <a:rPr lang="en-GB" sz="3300" dirty="0">
                <a:solidFill>
                  <a:schemeClr val="dk1"/>
                </a:solidFill>
              </a:rPr>
              <a:t>three main sections: </a:t>
            </a:r>
            <a:endParaRPr lang="en-GB" sz="3300" dirty="0" smtClean="0">
              <a:solidFill>
                <a:schemeClr val="dk1"/>
              </a:solidFill>
            </a:endParaRPr>
          </a:p>
          <a:p>
            <a:r>
              <a:rPr lang="en-GB" sz="3300" dirty="0" smtClean="0">
                <a:solidFill>
                  <a:schemeClr val="dk1"/>
                </a:solidFill>
              </a:rPr>
              <a:t>The </a:t>
            </a:r>
            <a:r>
              <a:rPr lang="en-GB" sz="3300" b="1" dirty="0">
                <a:solidFill>
                  <a:schemeClr val="dk1"/>
                </a:solidFill>
              </a:rPr>
              <a:t>CODELIST ARTEFACT INFORMATION </a:t>
            </a:r>
            <a:r>
              <a:rPr lang="en-GB" sz="3300" dirty="0">
                <a:solidFill>
                  <a:schemeClr val="dk1"/>
                </a:solidFill>
              </a:rPr>
              <a:t>which is the "header" information for the Codelist; </a:t>
            </a:r>
            <a:endParaRPr lang="en-GB" sz="3300" dirty="0" smtClean="0">
              <a:solidFill>
                <a:schemeClr val="dk1"/>
              </a:solidFill>
            </a:endParaRPr>
          </a:p>
          <a:p>
            <a:r>
              <a:rPr lang="en-GB" sz="3300" dirty="0" smtClean="0">
                <a:solidFill>
                  <a:schemeClr val="dk1"/>
                </a:solidFill>
              </a:rPr>
              <a:t>the </a:t>
            </a:r>
            <a:r>
              <a:rPr lang="en-GB" sz="3300" b="1" dirty="0">
                <a:solidFill>
                  <a:schemeClr val="dk1"/>
                </a:solidFill>
              </a:rPr>
              <a:t>CODELIST ITEMS </a:t>
            </a:r>
            <a:r>
              <a:rPr lang="en-GB" sz="3300" dirty="0">
                <a:solidFill>
                  <a:schemeClr val="dk1"/>
                </a:solidFill>
              </a:rPr>
              <a:t>which is used to define each Code on a row; </a:t>
            </a:r>
            <a:endParaRPr lang="en-GB" sz="3300" dirty="0" smtClean="0">
              <a:solidFill>
                <a:schemeClr val="dk1"/>
              </a:solidFill>
            </a:endParaRPr>
          </a:p>
          <a:p>
            <a:r>
              <a:rPr lang="en-GB" sz="3300" dirty="0" smtClean="0">
                <a:solidFill>
                  <a:schemeClr val="dk1"/>
                </a:solidFill>
              </a:rPr>
              <a:t>the </a:t>
            </a:r>
            <a:r>
              <a:rPr lang="en-GB" sz="3300" b="1" dirty="0">
                <a:solidFill>
                  <a:schemeClr val="dk1"/>
                </a:solidFill>
              </a:rPr>
              <a:t>CONSTRAINTS </a:t>
            </a:r>
            <a:r>
              <a:rPr lang="en-GB" sz="3300" dirty="0">
                <a:solidFill>
                  <a:schemeClr val="dk1"/>
                </a:solidFill>
              </a:rPr>
              <a:t>section used to specify which Codes are in a constraint for a Data flow</a:t>
            </a:r>
            <a:endParaRPr lang="en-GB" sz="3300" dirty="0" smtClean="0"/>
          </a:p>
          <a:p>
            <a:pPr marL="0" indent="0">
              <a:buNone/>
            </a:pPr>
            <a:r>
              <a:rPr lang="en-GB" sz="3300" dirty="0"/>
              <a:t>Complete the </a:t>
            </a:r>
            <a:r>
              <a:rPr lang="en-GB" sz="3300" b="1" dirty="0">
                <a:solidFill>
                  <a:schemeClr val="dk1"/>
                </a:solidFill>
              </a:rPr>
              <a:t>CODELIST </a:t>
            </a:r>
            <a:r>
              <a:rPr lang="en-GB" sz="3300" b="1" dirty="0" smtClean="0"/>
              <a:t>ARTEFACT </a:t>
            </a:r>
            <a:r>
              <a:rPr lang="en-GB" sz="3300" b="1" dirty="0"/>
              <a:t>INFORMATION </a:t>
            </a:r>
            <a:r>
              <a:rPr lang="en-GB" sz="3300" dirty="0"/>
              <a:t>details (Agency Id, Version, Id, Is final</a:t>
            </a:r>
            <a:r>
              <a:rPr lang="en-GB" sz="3300" dirty="0" smtClean="0"/>
              <a:t>?</a:t>
            </a:r>
            <a:r>
              <a:rPr lang="en-GB" sz="3300" b="1" dirty="0" smtClean="0"/>
              <a:t>)</a:t>
            </a:r>
            <a:r>
              <a:rPr lang="en-GB" sz="3300" dirty="0" smtClean="0"/>
              <a:t> </a:t>
            </a:r>
            <a:r>
              <a:rPr lang="en-GB" sz="3300" dirty="0"/>
              <a:t>The localised Name and Description of the Codelist requires a Language, Name and </a:t>
            </a:r>
            <a:r>
              <a:rPr lang="en-GB" sz="3300" dirty="0" smtClean="0"/>
              <a:t>optional Description</a:t>
            </a:r>
            <a:r>
              <a:rPr lang="en-GB" sz="3300" dirty="0"/>
              <a:t>. </a:t>
            </a:r>
            <a:endParaRPr lang="en-GB" sz="3300" dirty="0" smtClean="0"/>
          </a:p>
          <a:p>
            <a:pPr marL="0" indent="0">
              <a:buNone/>
            </a:pPr>
            <a:r>
              <a:rPr lang="en-GB" sz="3300" dirty="0" smtClean="0"/>
              <a:t>More </a:t>
            </a:r>
            <a:r>
              <a:rPr lang="en-GB" sz="3300" dirty="0"/>
              <a:t>languages can be added by adding those 3 fields. The </a:t>
            </a:r>
            <a:r>
              <a:rPr lang="en-GB" sz="3300" b="1" dirty="0"/>
              <a:t>Language </a:t>
            </a:r>
            <a:r>
              <a:rPr lang="en-GB" sz="3300" dirty="0"/>
              <a:t>drop-down lists the ISO 639-1 codes, and the </a:t>
            </a:r>
            <a:r>
              <a:rPr lang="en-GB" sz="3300" u="sng" dirty="0">
                <a:hlinkClick r:id="rId2"/>
              </a:rPr>
              <a:t>Language</a:t>
            </a:r>
            <a:r>
              <a:rPr lang="en-GB" sz="3300" dirty="0"/>
              <a:t> link shows their descriptions. </a:t>
            </a:r>
            <a:endParaRPr lang="en-GB" sz="3300" dirty="0" smtClean="0"/>
          </a:p>
          <a:p>
            <a:pPr marL="0" indent="0">
              <a:buNone/>
            </a:pPr>
            <a:r>
              <a:rPr lang="en-GB" sz="3300" dirty="0" smtClean="0"/>
              <a:t>You may stop the generation of a Codelist by setting </a:t>
            </a:r>
            <a:r>
              <a:rPr lang="en-GB" sz="3300" b="1" dirty="0" smtClean="0"/>
              <a:t>Generate?</a:t>
            </a:r>
            <a:r>
              <a:rPr lang="en-GB" sz="3300" dirty="0" smtClean="0"/>
              <a:t> to FALSE.</a:t>
            </a:r>
          </a:p>
          <a:p>
            <a:pPr marL="0" indent="0">
              <a:buNone/>
            </a:pPr>
            <a:r>
              <a:rPr lang="en-GB" sz="3300" dirty="0"/>
              <a:t>Continued…</a:t>
            </a:r>
          </a:p>
          <a:p>
            <a:pPr marL="0" indent="0">
              <a:buNone/>
            </a:pPr>
            <a:endParaRPr lang="en-GB" dirty="0" smtClean="0"/>
          </a:p>
        </p:txBody>
      </p:sp>
    </p:spTree>
    <p:extLst>
      <p:ext uri="{BB962C8B-B14F-4D97-AF65-F5344CB8AC3E}">
        <p14:creationId xmlns:p14="http://schemas.microsoft.com/office/powerpoint/2010/main" val="26750170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Codelist worksheets (CL_...): Codes</a:t>
            </a:r>
            <a:endParaRPr lang="de-DE" dirty="0"/>
          </a:p>
        </p:txBody>
      </p:sp>
      <p:sp>
        <p:nvSpPr>
          <p:cNvPr id="3" name="Content Placeholder 2"/>
          <p:cNvSpPr>
            <a:spLocks noGrp="1"/>
          </p:cNvSpPr>
          <p:nvPr>
            <p:ph idx="1"/>
          </p:nvPr>
        </p:nvSpPr>
        <p:spPr>
          <a:xfrm>
            <a:off x="838199" y="1825624"/>
            <a:ext cx="10999125" cy="4616739"/>
          </a:xfrm>
        </p:spPr>
        <p:txBody>
          <a:bodyPr>
            <a:noAutofit/>
          </a:bodyPr>
          <a:lstStyle/>
          <a:p>
            <a:pPr marL="0" indent="0">
              <a:buNone/>
            </a:pPr>
            <a:r>
              <a:rPr lang="en-GB" sz="2000" dirty="0"/>
              <a:t>The </a:t>
            </a:r>
            <a:r>
              <a:rPr lang="en-GB" sz="2000" b="1" dirty="0"/>
              <a:t>CODELIST ITEMS </a:t>
            </a:r>
            <a:r>
              <a:rPr lang="en-GB" sz="2000" dirty="0"/>
              <a:t>section is used to define the codes, one on each row:</a:t>
            </a:r>
          </a:p>
          <a:p>
            <a:r>
              <a:rPr lang="en-GB" sz="2000" dirty="0"/>
              <a:t>The </a:t>
            </a:r>
            <a:r>
              <a:rPr lang="en-GB" sz="2000" b="1" dirty="0" err="1"/>
              <a:t>ParentCode</a:t>
            </a:r>
            <a:r>
              <a:rPr lang="en-GB" sz="2000" b="1" dirty="0"/>
              <a:t> </a:t>
            </a:r>
            <a:r>
              <a:rPr lang="en-GB" sz="2000" dirty="0"/>
              <a:t>is used to define a hierarchy by indicating the parent Code for this code; if the Code is at the top level or if the Codelist has no hierarchy, leave it </a:t>
            </a:r>
            <a:r>
              <a:rPr lang="en-GB" sz="2000" dirty="0" smtClean="0"/>
              <a:t>blank. An alternative, much more flexible way to create hierarchies is by using </a:t>
            </a:r>
            <a:r>
              <a:rPr lang="en-GB" sz="2000" b="1" dirty="0" smtClean="0"/>
              <a:t>Hierarchical Codelists (HCLs)</a:t>
            </a:r>
            <a:r>
              <a:rPr lang="en-GB" sz="2000" dirty="0" smtClean="0"/>
              <a:t>. See the later slides on that.</a:t>
            </a:r>
            <a:endParaRPr lang="en-GB" sz="2000" dirty="0"/>
          </a:p>
          <a:p>
            <a:r>
              <a:rPr lang="en-GB" sz="2000" dirty="0"/>
              <a:t>The </a:t>
            </a:r>
            <a:r>
              <a:rPr lang="en-GB" sz="2000" b="1" dirty="0"/>
              <a:t>Order:&lt;language&gt; </a:t>
            </a:r>
            <a:r>
              <a:rPr lang="en-GB" sz="2000" dirty="0"/>
              <a:t>column is used to specify the localised order of the Code in the Codelist relative to the Code's siblings (the Order restarts on each new branch). It is useful to leave a gap in the order number in case it is required to add a code, using 10s for example</a:t>
            </a:r>
          </a:p>
          <a:p>
            <a:r>
              <a:rPr lang="en-GB" sz="2000" dirty="0"/>
              <a:t>A code may have multiple sets of </a:t>
            </a:r>
            <a:r>
              <a:rPr lang="en-GB" sz="2000" b="1" dirty="0"/>
              <a:t>Name</a:t>
            </a:r>
            <a:r>
              <a:rPr lang="en-GB" sz="2000" dirty="0"/>
              <a:t> and </a:t>
            </a:r>
            <a:r>
              <a:rPr lang="en-GB" sz="2000" b="1" dirty="0"/>
              <a:t>Description</a:t>
            </a:r>
            <a:r>
              <a:rPr lang="en-GB" sz="2000" dirty="0"/>
              <a:t>. To add another language, insert two new columns for the required </a:t>
            </a:r>
            <a:r>
              <a:rPr lang="en-GB" sz="2000" b="1" dirty="0"/>
              <a:t>Name</a:t>
            </a:r>
            <a:r>
              <a:rPr lang="en-GB" sz="2000" dirty="0"/>
              <a:t>:&lt;language&gt; and </a:t>
            </a:r>
            <a:r>
              <a:rPr lang="en-GB" sz="2000" b="1" dirty="0"/>
              <a:t>Description</a:t>
            </a:r>
            <a:r>
              <a:rPr lang="en-GB" sz="2000" dirty="0"/>
              <a:t>:&lt;language&gt;, where &lt;language&gt; is a code from ISO 639-1.</a:t>
            </a:r>
          </a:p>
          <a:p>
            <a:r>
              <a:rPr lang="en-GB" sz="2000" dirty="0" smtClean="0"/>
              <a:t>The </a:t>
            </a:r>
            <a:r>
              <a:rPr lang="en-GB" sz="2000" b="1" dirty="0"/>
              <a:t>Annotations</a:t>
            </a:r>
            <a:r>
              <a:rPr lang="en-GB" sz="2000" dirty="0"/>
              <a:t> column may be used to associate one or a collection of code-based Annotations. </a:t>
            </a:r>
            <a:r>
              <a:rPr lang="en-GB" sz="2000" dirty="0" smtClean="0"/>
              <a:t>See the slide </a:t>
            </a:r>
            <a:r>
              <a:rPr lang="en-GB" sz="2000" dirty="0" smtClean="0">
                <a:hlinkClick r:id="rId2" action="ppaction://hlinksldjump"/>
              </a:rPr>
              <a:t>Defining Annotations</a:t>
            </a:r>
            <a:r>
              <a:rPr lang="en-GB" sz="2000" dirty="0" smtClean="0"/>
              <a:t> for more details</a:t>
            </a:r>
          </a:p>
          <a:p>
            <a:pPr marL="0" indent="0">
              <a:buNone/>
            </a:pPr>
            <a:r>
              <a:rPr lang="en-GB" sz="2000" dirty="0" smtClean="0"/>
              <a:t>Continued…</a:t>
            </a:r>
          </a:p>
        </p:txBody>
      </p:sp>
    </p:spTree>
    <p:extLst>
      <p:ext uri="{BB962C8B-B14F-4D97-AF65-F5344CB8AC3E}">
        <p14:creationId xmlns:p14="http://schemas.microsoft.com/office/powerpoint/2010/main" val="1316346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5530"/>
          </a:xfrm>
        </p:spPr>
        <p:txBody>
          <a:bodyPr/>
          <a:lstStyle/>
          <a:p>
            <a:r>
              <a:rPr lang="en-GB" sz="4000" b="1" dirty="0" smtClean="0"/>
              <a:t>Introduction (1)</a:t>
            </a:r>
            <a:endParaRPr lang="de-DE" sz="4000" b="1" dirty="0"/>
          </a:p>
        </p:txBody>
      </p:sp>
      <p:sp>
        <p:nvSpPr>
          <p:cNvPr id="3" name="Content Placeholder 2"/>
          <p:cNvSpPr>
            <a:spLocks noGrp="1"/>
          </p:cNvSpPr>
          <p:nvPr>
            <p:ph idx="1"/>
          </p:nvPr>
        </p:nvSpPr>
        <p:spPr>
          <a:xfrm>
            <a:off x="838200" y="1168920"/>
            <a:ext cx="10515600" cy="4351338"/>
          </a:xfrm>
        </p:spPr>
        <p:txBody>
          <a:bodyPr>
            <a:normAutofit/>
          </a:bodyPr>
          <a:lstStyle/>
          <a:p>
            <a:r>
              <a:rPr lang="en-US" dirty="0"/>
              <a:t>The </a:t>
            </a:r>
            <a:r>
              <a:rPr lang="en-US" dirty="0" smtClean="0"/>
              <a:t>main goal of the SDMX </a:t>
            </a:r>
            <a:r>
              <a:rPr lang="en-US" dirty="0"/>
              <a:t>Matrix Generator is </a:t>
            </a:r>
            <a:r>
              <a:rPr lang="en-US" dirty="0" smtClean="0"/>
              <a:t>to easily and quickly </a:t>
            </a:r>
            <a:r>
              <a:rPr lang="en-US" b="1" dirty="0" smtClean="0"/>
              <a:t>design a set </a:t>
            </a:r>
            <a:r>
              <a:rPr lang="en-US" dirty="0" smtClean="0"/>
              <a:t>of related SDMX artefacts</a:t>
            </a:r>
          </a:p>
          <a:p>
            <a:r>
              <a:rPr lang="en-US" dirty="0"/>
              <a:t>SDMX structure creation is </a:t>
            </a:r>
            <a:r>
              <a:rPr lang="en-US" dirty="0" smtClean="0"/>
              <a:t>streamlined by </a:t>
            </a:r>
            <a:r>
              <a:rPr lang="en-US" dirty="0"/>
              <a:t>focusing on the</a:t>
            </a:r>
            <a:r>
              <a:rPr lang="en-US" b="1" dirty="0"/>
              <a:t> </a:t>
            </a:r>
            <a:r>
              <a:rPr lang="en-US" b="1" dirty="0" smtClean="0"/>
              <a:t>most common design scenarios </a:t>
            </a:r>
            <a:r>
              <a:rPr lang="en-US" dirty="0" smtClean="0"/>
              <a:t>of DSDs</a:t>
            </a:r>
            <a:r>
              <a:rPr lang="en-US" dirty="0"/>
              <a:t>, Dataflows and Codelists</a:t>
            </a:r>
          </a:p>
          <a:p>
            <a:r>
              <a:rPr lang="en-US" b="1" dirty="0" smtClean="0"/>
              <a:t>Excel</a:t>
            </a:r>
            <a:r>
              <a:rPr lang="en-US" dirty="0" smtClean="0"/>
              <a:t> </a:t>
            </a:r>
            <a:r>
              <a:rPr lang="en-US" dirty="0"/>
              <a:t>is used </a:t>
            </a:r>
            <a:r>
              <a:rPr lang="en-US" dirty="0" smtClean="0"/>
              <a:t>as many users are familiar with its powerful interface for editing tables of information</a:t>
            </a:r>
          </a:p>
          <a:p>
            <a:r>
              <a:rPr lang="en-US" dirty="0" smtClean="0"/>
              <a:t>The artefact </a:t>
            </a:r>
            <a:r>
              <a:rPr lang="en-US" b="1" dirty="0" smtClean="0"/>
              <a:t>relationships</a:t>
            </a:r>
            <a:r>
              <a:rPr lang="en-US" dirty="0" smtClean="0"/>
              <a:t> are defined in the matrix worksheet</a:t>
            </a:r>
            <a:endParaRPr lang="de-DE" dirty="0"/>
          </a:p>
          <a:p>
            <a:endParaRPr lang="de-DE" dirty="0"/>
          </a:p>
          <a:p>
            <a:pPr marL="0" indent="0">
              <a:buNone/>
            </a:pPr>
            <a:endParaRPr lang="de-DE" dirty="0"/>
          </a:p>
        </p:txBody>
      </p:sp>
    </p:spTree>
    <p:extLst>
      <p:ext uri="{BB962C8B-B14F-4D97-AF65-F5344CB8AC3E}">
        <p14:creationId xmlns:p14="http://schemas.microsoft.com/office/powerpoint/2010/main" val="29392027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Codelist worksheets (CL_...): Constraints</a:t>
            </a:r>
            <a:endParaRPr lang="de-DE" dirty="0"/>
          </a:p>
        </p:txBody>
      </p:sp>
      <p:sp>
        <p:nvSpPr>
          <p:cNvPr id="3" name="Content Placeholder 2"/>
          <p:cNvSpPr>
            <a:spLocks noGrp="1"/>
          </p:cNvSpPr>
          <p:nvPr>
            <p:ph idx="1"/>
          </p:nvPr>
        </p:nvSpPr>
        <p:spPr>
          <a:xfrm>
            <a:off x="838200" y="1825625"/>
            <a:ext cx="10515600" cy="2363990"/>
          </a:xfrm>
        </p:spPr>
        <p:txBody>
          <a:bodyPr>
            <a:normAutofit fontScale="55000" lnSpcReduction="20000"/>
          </a:bodyPr>
          <a:lstStyle/>
          <a:p>
            <a:pPr marL="0" indent="0">
              <a:buNone/>
            </a:pPr>
            <a:r>
              <a:rPr lang="en-GB" dirty="0" smtClean="0"/>
              <a:t>The </a:t>
            </a:r>
            <a:r>
              <a:rPr lang="en-GB" b="1" dirty="0" smtClean="0"/>
              <a:t>CONSTRAINTS</a:t>
            </a:r>
            <a:r>
              <a:rPr lang="en-GB" dirty="0" smtClean="0"/>
              <a:t> section is </a:t>
            </a:r>
            <a:r>
              <a:rPr lang="en-GB" dirty="0" smtClean="0">
                <a:solidFill>
                  <a:schemeClr val="dk1"/>
                </a:solidFill>
              </a:rPr>
              <a:t>used </a:t>
            </a:r>
            <a:r>
              <a:rPr lang="en-GB" dirty="0">
                <a:solidFill>
                  <a:schemeClr val="dk1"/>
                </a:solidFill>
              </a:rPr>
              <a:t>to </a:t>
            </a:r>
            <a:r>
              <a:rPr lang="en-GB" dirty="0" smtClean="0">
                <a:solidFill>
                  <a:schemeClr val="dk1"/>
                </a:solidFill>
              </a:rPr>
              <a:t>define the Constraints for Data flows. </a:t>
            </a:r>
          </a:p>
          <a:p>
            <a:r>
              <a:rPr lang="en-GB" dirty="0" smtClean="0">
                <a:solidFill>
                  <a:schemeClr val="dk1"/>
                </a:solidFill>
              </a:rPr>
              <a:t>T</a:t>
            </a:r>
            <a:r>
              <a:rPr lang="en-GB" dirty="0" smtClean="0"/>
              <a:t>his section should have been prefilled by </a:t>
            </a:r>
            <a:r>
              <a:rPr lang="en-GB" dirty="0"/>
              <a:t>clicking the button </a:t>
            </a:r>
            <a:r>
              <a:rPr lang="en-GB" b="1" dirty="0"/>
              <a:t>Update </a:t>
            </a:r>
            <a:r>
              <a:rPr lang="en-GB" b="1" dirty="0" smtClean="0"/>
              <a:t>Constraints... </a:t>
            </a:r>
            <a:r>
              <a:rPr lang="en-GB" dirty="0"/>
              <a:t>on the </a:t>
            </a:r>
            <a:r>
              <a:rPr lang="en-GB" b="1" dirty="0" smtClean="0"/>
              <a:t>6.Dataflows </a:t>
            </a:r>
            <a:r>
              <a:rPr lang="en-GB" dirty="0" smtClean="0"/>
              <a:t>worksheet</a:t>
            </a:r>
          </a:p>
          <a:p>
            <a:r>
              <a:rPr lang="en-GB" dirty="0" smtClean="0">
                <a:solidFill>
                  <a:schemeClr val="dk1"/>
                </a:solidFill>
              </a:rPr>
              <a:t>The Constraint needs to be manually completed when the DSD-Concept matrix shows that a Concept for a Dataflow is constrained to a subset (%). In this case, for each % Concept:</a:t>
            </a:r>
          </a:p>
          <a:p>
            <a:pPr marL="914400" lvl="1" indent="-457200">
              <a:buFont typeface="+mj-lt"/>
              <a:buAutoNum type="arabicPeriod"/>
            </a:pPr>
            <a:r>
              <a:rPr lang="en-GB" dirty="0" smtClean="0">
                <a:solidFill>
                  <a:schemeClr val="dk1"/>
                </a:solidFill>
              </a:rPr>
              <a:t>Go to the Codelist worksheet for the constrained Concept, e.g. Go to CL_TOURISM_DIRECTION for the TOURISM_DIRECTION Concept</a:t>
            </a:r>
          </a:p>
          <a:p>
            <a:pPr marL="914400" lvl="1" indent="-457200">
              <a:buFont typeface="+mj-lt"/>
              <a:buAutoNum type="arabicPeriod"/>
            </a:pPr>
            <a:r>
              <a:rPr lang="en-GB" dirty="0" smtClean="0">
                <a:solidFill>
                  <a:schemeClr val="dk1"/>
                </a:solidFill>
              </a:rPr>
              <a:t>In the </a:t>
            </a:r>
            <a:r>
              <a:rPr lang="en-GB" b="1" dirty="0" smtClean="0">
                <a:solidFill>
                  <a:schemeClr val="dk1"/>
                </a:solidFill>
              </a:rPr>
              <a:t>CONSTRAINTS </a:t>
            </a:r>
            <a:r>
              <a:rPr lang="en-GB" dirty="0" smtClean="0">
                <a:solidFill>
                  <a:schemeClr val="dk1"/>
                </a:solidFill>
              </a:rPr>
              <a:t>section, find the Dataflow and Concept Id column (it should be prefilled)</a:t>
            </a:r>
          </a:p>
          <a:p>
            <a:pPr marL="914400" lvl="1" indent="-457200">
              <a:buFont typeface="+mj-lt"/>
              <a:buAutoNum type="arabicPeriod"/>
            </a:pPr>
            <a:r>
              <a:rPr lang="en-GB" dirty="0" smtClean="0">
                <a:solidFill>
                  <a:schemeClr val="dk1"/>
                </a:solidFill>
              </a:rPr>
              <a:t>For each Code in the Dataflow/Concept column that is valid in the Dataflow, enter 1</a:t>
            </a:r>
          </a:p>
          <a:p>
            <a:pPr marL="0" indent="0">
              <a:buNone/>
            </a:pPr>
            <a:r>
              <a:rPr lang="en-GB" dirty="0" smtClean="0">
                <a:solidFill>
                  <a:schemeClr val="dk1"/>
                </a:solidFill>
              </a:rPr>
              <a:t>See the example below which shows how the Constraint information appears in the DSD-Concept Matrix and the CL_TOURISM_DIRECTION Codelist on the right. The top 3 Dataflows have, for the TOURISM_DIRECTION Concept, a single Code in the Constraint. The DF_INOUT_TOURISM Dataflow has more than one code in the Constraint (the % symbol), and the relevant Codes must be chosen in the Codelist. You can see that this has been done has been done (I and O).</a:t>
            </a:r>
          </a:p>
          <a:p>
            <a:pPr marL="0" indent="0">
              <a:buNone/>
            </a:pPr>
            <a:endParaRPr lang="en-GB" dirty="0" smtClean="0"/>
          </a:p>
          <a:p>
            <a:endParaRPr lang="en-GB" dirty="0" smtClean="0"/>
          </a:p>
        </p:txBody>
      </p:sp>
      <p:pic>
        <p:nvPicPr>
          <p:cNvPr id="8" name="Picture 7"/>
          <p:cNvPicPr>
            <a:picLocks noChangeAspect="1"/>
          </p:cNvPicPr>
          <p:nvPr/>
        </p:nvPicPr>
        <p:blipFill>
          <a:blip r:embed="rId2"/>
          <a:stretch>
            <a:fillRect/>
          </a:stretch>
        </p:blipFill>
        <p:spPr>
          <a:xfrm>
            <a:off x="185045" y="4686701"/>
            <a:ext cx="3938068" cy="2066698"/>
          </a:xfrm>
          <a:prstGeom prst="rect">
            <a:avLst/>
          </a:prstGeom>
        </p:spPr>
      </p:pic>
      <p:pic>
        <p:nvPicPr>
          <p:cNvPr id="9" name="Picture 8"/>
          <p:cNvPicPr>
            <a:picLocks noChangeAspect="1"/>
          </p:cNvPicPr>
          <p:nvPr/>
        </p:nvPicPr>
        <p:blipFill>
          <a:blip r:embed="rId3"/>
          <a:stretch>
            <a:fillRect/>
          </a:stretch>
        </p:blipFill>
        <p:spPr>
          <a:xfrm>
            <a:off x="4312660" y="4686701"/>
            <a:ext cx="7757420" cy="1089487"/>
          </a:xfrm>
          <a:prstGeom prst="rect">
            <a:avLst/>
          </a:prstGeom>
        </p:spPr>
      </p:pic>
      <p:sp>
        <p:nvSpPr>
          <p:cNvPr id="10" name="Rounded Rectangle 9"/>
          <p:cNvSpPr/>
          <p:nvPr/>
        </p:nvSpPr>
        <p:spPr>
          <a:xfrm>
            <a:off x="3832167" y="4563686"/>
            <a:ext cx="365760" cy="2261062"/>
          </a:xfrm>
          <a:prstGeom prst="roundRect">
            <a:avLst/>
          </a:prstGeom>
          <a:noFill/>
          <a:ln w="38100" cap="flat" cmpd="sng" algn="ctr">
            <a:solidFill>
              <a:schemeClr val="accent2"/>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de-DE"/>
          </a:p>
        </p:txBody>
      </p:sp>
      <p:sp>
        <p:nvSpPr>
          <p:cNvPr id="11" name="Rounded Rectangle 10"/>
          <p:cNvSpPr/>
          <p:nvPr/>
        </p:nvSpPr>
        <p:spPr>
          <a:xfrm rot="5400000">
            <a:off x="9027441" y="2733551"/>
            <a:ext cx="984593" cy="5100682"/>
          </a:xfrm>
          <a:prstGeom prst="roundRect">
            <a:avLst/>
          </a:prstGeom>
          <a:noFill/>
          <a:ln w="38100" cap="flat" cmpd="sng" algn="ctr">
            <a:solidFill>
              <a:schemeClr val="accent2"/>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de-DE"/>
          </a:p>
        </p:txBody>
      </p:sp>
    </p:spTree>
    <p:extLst>
      <p:ext uri="{BB962C8B-B14F-4D97-AF65-F5344CB8AC3E}">
        <p14:creationId xmlns:p14="http://schemas.microsoft.com/office/powerpoint/2010/main" val="350504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Constraints Summary</a:t>
            </a:r>
            <a:endParaRPr lang="de-DE" dirty="0"/>
          </a:p>
        </p:txBody>
      </p:sp>
      <p:sp>
        <p:nvSpPr>
          <p:cNvPr id="3" name="Content Placeholder 2"/>
          <p:cNvSpPr>
            <a:spLocks noGrp="1"/>
          </p:cNvSpPr>
          <p:nvPr>
            <p:ph idx="1"/>
          </p:nvPr>
        </p:nvSpPr>
        <p:spPr/>
        <p:txBody>
          <a:bodyPr>
            <a:normAutofit/>
          </a:bodyPr>
          <a:lstStyle/>
          <a:p>
            <a:pPr marL="0" indent="0">
              <a:buNone/>
            </a:pPr>
            <a:r>
              <a:rPr lang="en-GB" dirty="0" smtClean="0"/>
              <a:t>This worksheet is a compact read-only display of the Dataflow Constraints. In each row it shows how the Dataflow is constrained for each Concept. </a:t>
            </a:r>
          </a:p>
          <a:p>
            <a:pPr marL="0" indent="0">
              <a:buNone/>
            </a:pPr>
            <a:r>
              <a:rPr lang="en-GB" dirty="0" smtClean="0"/>
              <a:t>It is useful because a </a:t>
            </a:r>
            <a:r>
              <a:rPr lang="en-GB" dirty="0" err="1" smtClean="0"/>
              <a:t>Dataflow’s</a:t>
            </a:r>
            <a:r>
              <a:rPr lang="en-GB" dirty="0" smtClean="0"/>
              <a:t> Constraints are specified in each Codelist worksheet (because the Codes are there – see the slide on </a:t>
            </a:r>
            <a:r>
              <a:rPr lang="en-GB" b="1" dirty="0" err="1" smtClean="0"/>
              <a:t>Codelists</a:t>
            </a:r>
            <a:r>
              <a:rPr lang="en-GB" dirty="0" smtClean="0"/>
              <a:t>), so it can be difficult to quickly see exactly how a Dataflow is Constrained.</a:t>
            </a:r>
          </a:p>
          <a:p>
            <a:pPr marL="0" indent="0">
              <a:buNone/>
            </a:pPr>
            <a:r>
              <a:rPr lang="en-GB" dirty="0" smtClean="0"/>
              <a:t>Note that this worksheet </a:t>
            </a:r>
            <a:r>
              <a:rPr lang="en-GB" dirty="0"/>
              <a:t>is only updated when constraints are generated or with the "Remove all Constraints" </a:t>
            </a:r>
            <a:r>
              <a:rPr lang="en-GB" dirty="0" smtClean="0"/>
              <a:t>action.</a:t>
            </a:r>
            <a:endParaRPr lang="de-DE" dirty="0"/>
          </a:p>
          <a:p>
            <a:pPr marL="0" indent="0">
              <a:buNone/>
            </a:pPr>
            <a:endParaRPr lang="en-GB" dirty="0" smtClean="0"/>
          </a:p>
        </p:txBody>
      </p:sp>
    </p:spTree>
    <p:extLst>
      <p:ext uri="{BB962C8B-B14F-4D97-AF65-F5344CB8AC3E}">
        <p14:creationId xmlns:p14="http://schemas.microsoft.com/office/powerpoint/2010/main" val="5426162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Hierarchical Codelist worksheets (HCL_...): Creating</a:t>
            </a:r>
            <a:endParaRPr lang="de-DE" sz="4000" dirty="0"/>
          </a:p>
        </p:txBody>
      </p:sp>
      <p:sp>
        <p:nvSpPr>
          <p:cNvPr id="3" name="Content Placeholder 2"/>
          <p:cNvSpPr>
            <a:spLocks noGrp="1"/>
          </p:cNvSpPr>
          <p:nvPr>
            <p:ph idx="1"/>
          </p:nvPr>
        </p:nvSpPr>
        <p:spPr>
          <a:xfrm>
            <a:off x="838200" y="1567926"/>
            <a:ext cx="10866120" cy="4949249"/>
          </a:xfrm>
        </p:spPr>
        <p:txBody>
          <a:bodyPr>
            <a:noAutofit/>
          </a:bodyPr>
          <a:lstStyle/>
          <a:p>
            <a:pPr marL="0" indent="0">
              <a:buNone/>
            </a:pPr>
            <a:r>
              <a:rPr lang="en-GB" sz="1400" dirty="0" smtClean="0"/>
              <a:t>A HCL worksheet must have the Id </a:t>
            </a:r>
            <a:r>
              <a:rPr lang="en-GB" sz="1400" b="1" dirty="0" smtClean="0"/>
              <a:t>HCL_&lt;</a:t>
            </a:r>
            <a:r>
              <a:rPr lang="en-GB" sz="1400" b="1" i="1" dirty="0" smtClean="0"/>
              <a:t>Id</a:t>
            </a:r>
            <a:r>
              <a:rPr lang="en-GB" sz="1400" b="1" dirty="0" smtClean="0"/>
              <a:t>&gt;</a:t>
            </a:r>
            <a:r>
              <a:rPr lang="en-GB" sz="1400" dirty="0" smtClean="0"/>
              <a:t>. </a:t>
            </a:r>
            <a:r>
              <a:rPr lang="en-GB" sz="1400" dirty="0"/>
              <a:t>There is one worksheet for each </a:t>
            </a:r>
            <a:r>
              <a:rPr lang="en-GB" sz="1400" dirty="0" smtClean="0"/>
              <a:t>HCL. It may be created in the following ways:</a:t>
            </a:r>
          </a:p>
          <a:p>
            <a:r>
              <a:rPr lang="en-GB" sz="1400" dirty="0" smtClean="0"/>
              <a:t>By using the step </a:t>
            </a:r>
            <a:r>
              <a:rPr lang="en-GB" sz="1400" b="1" dirty="0" smtClean="0"/>
              <a:t>1.Prefill</a:t>
            </a:r>
            <a:r>
              <a:rPr lang="en-GB" sz="1400" dirty="0" smtClean="0"/>
              <a:t> to load SDMX-ML describing existing HCLs</a:t>
            </a:r>
          </a:p>
          <a:p>
            <a:r>
              <a:rPr lang="en-GB" sz="1400" dirty="0" smtClean="0"/>
              <a:t>By manually copying the worksheet </a:t>
            </a:r>
            <a:r>
              <a:rPr lang="en-GB" sz="1400" b="1" dirty="0" smtClean="0"/>
              <a:t>New HCL Template</a:t>
            </a:r>
            <a:r>
              <a:rPr lang="en-GB" sz="1400" dirty="0" smtClean="0"/>
              <a:t> and renaming it to HCL_&lt;</a:t>
            </a:r>
            <a:r>
              <a:rPr lang="en-GB" sz="1400" i="1" dirty="0" smtClean="0"/>
              <a:t>Id</a:t>
            </a:r>
            <a:r>
              <a:rPr lang="en-GB" sz="1400" dirty="0" smtClean="0"/>
              <a:t>&gt;.</a:t>
            </a:r>
          </a:p>
          <a:p>
            <a:pPr marL="0" indent="0">
              <a:buNone/>
            </a:pPr>
            <a:r>
              <a:rPr lang="en-GB" sz="1400" dirty="0" smtClean="0">
                <a:solidFill>
                  <a:schemeClr val="dk1"/>
                </a:solidFill>
              </a:rPr>
              <a:t>The worksheet has </a:t>
            </a:r>
            <a:r>
              <a:rPr lang="en-GB" sz="1400" dirty="0">
                <a:solidFill>
                  <a:schemeClr val="dk1"/>
                </a:solidFill>
              </a:rPr>
              <a:t>three main sections: </a:t>
            </a:r>
            <a:endParaRPr lang="en-GB" sz="1400" dirty="0" smtClean="0">
              <a:solidFill>
                <a:schemeClr val="dk1"/>
              </a:solidFill>
            </a:endParaRPr>
          </a:p>
          <a:p>
            <a:r>
              <a:rPr lang="en-GB" sz="1400" dirty="0" smtClean="0">
                <a:solidFill>
                  <a:schemeClr val="dk1"/>
                </a:solidFill>
              </a:rPr>
              <a:t>The </a:t>
            </a:r>
            <a:r>
              <a:rPr lang="en-GB" sz="1400" b="1" dirty="0">
                <a:solidFill>
                  <a:schemeClr val="dk1"/>
                </a:solidFill>
              </a:rPr>
              <a:t>HIERARCHICAL CODELIST ARTEFACT INFORMATION </a:t>
            </a:r>
            <a:r>
              <a:rPr lang="en-GB" sz="1400" dirty="0" smtClean="0">
                <a:solidFill>
                  <a:schemeClr val="dk1"/>
                </a:solidFill>
              </a:rPr>
              <a:t>which </a:t>
            </a:r>
            <a:r>
              <a:rPr lang="en-GB" sz="1400" dirty="0">
                <a:solidFill>
                  <a:schemeClr val="dk1"/>
                </a:solidFill>
              </a:rPr>
              <a:t>is the "header" information for the </a:t>
            </a:r>
            <a:r>
              <a:rPr lang="en-GB" sz="1400" dirty="0" smtClean="0">
                <a:solidFill>
                  <a:schemeClr val="dk1"/>
                </a:solidFill>
              </a:rPr>
              <a:t>HCL; </a:t>
            </a:r>
          </a:p>
          <a:p>
            <a:r>
              <a:rPr lang="en-GB" sz="1400" dirty="0" smtClean="0">
                <a:solidFill>
                  <a:schemeClr val="dk1"/>
                </a:solidFill>
              </a:rPr>
              <a:t>the </a:t>
            </a:r>
            <a:r>
              <a:rPr lang="en-GB" sz="1400" b="1" dirty="0">
                <a:solidFill>
                  <a:schemeClr val="dk1"/>
                </a:solidFill>
              </a:rPr>
              <a:t>HIERARCHICAL </a:t>
            </a:r>
            <a:r>
              <a:rPr lang="en-GB" sz="1400" b="1" dirty="0" smtClean="0">
                <a:solidFill>
                  <a:schemeClr val="dk1"/>
                </a:solidFill>
              </a:rPr>
              <a:t>CODELIST </a:t>
            </a:r>
            <a:r>
              <a:rPr lang="en-GB" sz="1400" b="1" dirty="0">
                <a:solidFill>
                  <a:schemeClr val="dk1"/>
                </a:solidFill>
              </a:rPr>
              <a:t>ITEMS </a:t>
            </a:r>
            <a:r>
              <a:rPr lang="en-GB" sz="1400" dirty="0">
                <a:solidFill>
                  <a:schemeClr val="dk1"/>
                </a:solidFill>
              </a:rPr>
              <a:t>which is used to define each Code </a:t>
            </a:r>
            <a:r>
              <a:rPr lang="en-GB" sz="1400" dirty="0" smtClean="0">
                <a:solidFill>
                  <a:schemeClr val="dk1"/>
                </a:solidFill>
              </a:rPr>
              <a:t>and its children on </a:t>
            </a:r>
            <a:r>
              <a:rPr lang="en-GB" sz="1400" dirty="0">
                <a:solidFill>
                  <a:schemeClr val="dk1"/>
                </a:solidFill>
              </a:rPr>
              <a:t>a row; </a:t>
            </a:r>
            <a:endParaRPr lang="en-GB" sz="1400" dirty="0" smtClean="0">
              <a:solidFill>
                <a:schemeClr val="dk1"/>
              </a:solidFill>
            </a:endParaRPr>
          </a:p>
          <a:p>
            <a:pPr marL="0" indent="0">
              <a:buNone/>
            </a:pPr>
            <a:r>
              <a:rPr lang="en-GB" sz="1400" dirty="0" smtClean="0"/>
              <a:t>Complete the </a:t>
            </a:r>
            <a:r>
              <a:rPr lang="en-GB" sz="1400" b="1" dirty="0">
                <a:solidFill>
                  <a:schemeClr val="dk1"/>
                </a:solidFill>
              </a:rPr>
              <a:t>HIERARCHICAL CODELIST </a:t>
            </a:r>
            <a:r>
              <a:rPr lang="en-GB" sz="1400" b="1" dirty="0" smtClean="0"/>
              <a:t>ARTEFACT INFORMATION </a:t>
            </a:r>
            <a:r>
              <a:rPr lang="en-GB" sz="1400" dirty="0" smtClean="0"/>
              <a:t>details (Agency Id, Version, Id, Is final?, Codelist</a:t>
            </a:r>
            <a:r>
              <a:rPr lang="en-GB" sz="1400" b="1" dirty="0" smtClean="0"/>
              <a:t>)</a:t>
            </a:r>
            <a:r>
              <a:rPr lang="en-GB" sz="1400" dirty="0" smtClean="0"/>
              <a:t> The localised Name and Description of the HCL requires a Language, Name and optional Description. </a:t>
            </a:r>
          </a:p>
          <a:p>
            <a:pPr marL="0" indent="0">
              <a:buNone/>
            </a:pPr>
            <a:r>
              <a:rPr lang="en-GB" sz="1400" dirty="0" smtClean="0"/>
              <a:t>More </a:t>
            </a:r>
            <a:r>
              <a:rPr lang="en-GB" sz="1400" dirty="0"/>
              <a:t>languages can be added by adding those 3 fields. The </a:t>
            </a:r>
            <a:r>
              <a:rPr lang="en-GB" sz="1400" b="1" dirty="0"/>
              <a:t>Language </a:t>
            </a:r>
            <a:r>
              <a:rPr lang="en-GB" sz="1400" dirty="0"/>
              <a:t>drop-down lists the ISO 639-1 codes, and the </a:t>
            </a:r>
            <a:r>
              <a:rPr lang="en-GB" sz="1400" u="sng" dirty="0">
                <a:hlinkClick r:id="rId2"/>
              </a:rPr>
              <a:t>Language</a:t>
            </a:r>
            <a:r>
              <a:rPr lang="en-GB" sz="1400" dirty="0"/>
              <a:t> link shows their descriptions. </a:t>
            </a:r>
            <a:endParaRPr lang="en-GB" sz="1400" dirty="0" smtClean="0"/>
          </a:p>
          <a:p>
            <a:pPr marL="0" indent="0">
              <a:buNone/>
            </a:pPr>
            <a:r>
              <a:rPr lang="en-GB" sz="1400" dirty="0" smtClean="0"/>
              <a:t>You may stop the generation of a HCL by setting </a:t>
            </a:r>
            <a:r>
              <a:rPr lang="en-GB" sz="1400" b="1" dirty="0" smtClean="0"/>
              <a:t>Generate?</a:t>
            </a:r>
            <a:r>
              <a:rPr lang="en-GB" sz="1400" dirty="0" smtClean="0"/>
              <a:t> to FALSE.</a:t>
            </a:r>
          </a:p>
          <a:p>
            <a:pPr marL="0" indent="0">
              <a:buNone/>
            </a:pPr>
            <a:r>
              <a:rPr lang="en-GB" sz="1400" dirty="0" smtClean="0"/>
              <a:t>As an example, the HCL_MEASURE worksheet contains the HCL equivalent of the hierarchy described in CL_MEASURE using </a:t>
            </a:r>
            <a:r>
              <a:rPr lang="en-GB" sz="1400" dirty="0" err="1" smtClean="0"/>
              <a:t>ParentCode</a:t>
            </a:r>
            <a:endParaRPr lang="en-GB" sz="1400" dirty="0" smtClean="0"/>
          </a:p>
          <a:p>
            <a:pPr marL="0" indent="0">
              <a:buNone/>
            </a:pPr>
            <a:endParaRPr lang="en-GB" sz="1400" dirty="0" smtClean="0"/>
          </a:p>
          <a:p>
            <a:pPr marL="0" indent="0">
              <a:buNone/>
            </a:pPr>
            <a:endParaRPr lang="en-GB" sz="1400" dirty="0" smtClean="0"/>
          </a:p>
          <a:p>
            <a:pPr marL="0" indent="0">
              <a:buNone/>
            </a:pPr>
            <a:endParaRPr lang="en-GB" sz="1400" dirty="0" smtClean="0"/>
          </a:p>
          <a:p>
            <a:pPr marL="0" indent="0">
              <a:buNone/>
            </a:pPr>
            <a:endParaRPr lang="en-GB" sz="1400" dirty="0" smtClean="0"/>
          </a:p>
          <a:p>
            <a:pPr marL="0" indent="0">
              <a:buNone/>
            </a:pPr>
            <a:r>
              <a:rPr lang="en-GB" sz="1400" dirty="0" smtClean="0"/>
              <a:t>Continued</a:t>
            </a:r>
            <a:r>
              <a:rPr lang="en-GB" sz="1400" dirty="0"/>
              <a:t>…</a:t>
            </a:r>
          </a:p>
          <a:p>
            <a:pPr marL="0" indent="0">
              <a:buNone/>
            </a:pPr>
            <a:endParaRPr lang="en-GB" sz="1200" dirty="0" smtClean="0"/>
          </a:p>
        </p:txBody>
      </p:sp>
      <p:graphicFrame>
        <p:nvGraphicFramePr>
          <p:cNvPr id="5" name="Table 4"/>
          <p:cNvGraphicFramePr>
            <a:graphicFrameLocks noGrp="1"/>
          </p:cNvGraphicFramePr>
          <p:nvPr>
            <p:extLst>
              <p:ext uri="{D42A27DB-BD31-4B8C-83A1-F6EECF244321}">
                <p14:modId xmlns:p14="http://schemas.microsoft.com/office/powerpoint/2010/main" val="2741996374"/>
              </p:ext>
            </p:extLst>
          </p:nvPr>
        </p:nvGraphicFramePr>
        <p:xfrm>
          <a:off x="951344" y="5137256"/>
          <a:ext cx="10295775" cy="1288482"/>
        </p:xfrm>
        <a:graphic>
          <a:graphicData uri="http://schemas.openxmlformats.org/drawingml/2006/table">
            <a:tbl>
              <a:tblPr firstRow="1" bandRow="1">
                <a:tableStyleId>{2D5ABB26-0587-4C30-8999-92F81FD0307C}</a:tableStyleId>
              </a:tblPr>
              <a:tblGrid>
                <a:gridCol w="2240743">
                  <a:extLst>
                    <a:ext uri="{9D8B030D-6E8A-4147-A177-3AD203B41FA5}">
                      <a16:colId xmlns:a16="http://schemas.microsoft.com/office/drawing/2014/main" val="571533731"/>
                    </a:ext>
                  </a:extLst>
                </a:gridCol>
                <a:gridCol w="8055032">
                  <a:extLst>
                    <a:ext uri="{9D8B030D-6E8A-4147-A177-3AD203B41FA5}">
                      <a16:colId xmlns:a16="http://schemas.microsoft.com/office/drawing/2014/main" val="2857758156"/>
                    </a:ext>
                  </a:extLst>
                </a:gridCol>
              </a:tblGrid>
              <a:tr h="308387">
                <a:tc>
                  <a:txBody>
                    <a:bodyPr/>
                    <a:lstStyle/>
                    <a:p>
                      <a:r>
                        <a:rPr lang="en-GB" sz="1100" b="1" dirty="0" err="1" smtClean="0"/>
                        <a:t>CL_MEASURE:ParentCode</a:t>
                      </a:r>
                      <a:endParaRPr lang="en-GB" sz="1100" b="1" dirty="0"/>
                    </a:p>
                  </a:txBody>
                  <a:tcPr>
                    <a:lnR w="12700" cap="flat" cmpd="sng" algn="ctr">
                      <a:solidFill>
                        <a:schemeClr val="tx1"/>
                      </a:solidFill>
                      <a:prstDash val="solid"/>
                      <a:round/>
                      <a:headEnd type="none" w="med" len="med"/>
                      <a:tailEnd type="none" w="med" len="med"/>
                    </a:lnR>
                  </a:tcPr>
                </a:tc>
                <a:tc>
                  <a:txBody>
                    <a:bodyPr/>
                    <a:lstStyle/>
                    <a:p>
                      <a:r>
                        <a:rPr lang="en-GB" sz="1100" b="1" dirty="0" smtClean="0"/>
                        <a:t>HCL_MEASURE equivalent</a:t>
                      </a:r>
                      <a:endParaRPr lang="en-GB" sz="1100" b="1"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6716878"/>
                  </a:ext>
                </a:extLst>
              </a:tr>
              <a:tr h="980095">
                <a:tc>
                  <a:txBody>
                    <a:bodyPr/>
                    <a:lstStyle/>
                    <a:p>
                      <a:endParaRPr lang="en-GB" sz="1100" dirty="0"/>
                    </a:p>
                  </a:txBody>
                  <a:tcPr>
                    <a:lnR w="12700" cap="flat" cmpd="sng" algn="ctr">
                      <a:solidFill>
                        <a:schemeClr val="tx1"/>
                      </a:solidFill>
                      <a:prstDash val="solid"/>
                      <a:round/>
                      <a:headEnd type="none" w="med" len="med"/>
                      <a:tailEnd type="none" w="med" len="med"/>
                    </a:lnR>
                  </a:tcPr>
                </a:tc>
                <a:tc>
                  <a:txBody>
                    <a:bodyPr/>
                    <a:lstStyle/>
                    <a:p>
                      <a:endParaRPr lang="en-GB" sz="11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41439690"/>
                  </a:ext>
                </a:extLst>
              </a:tr>
            </a:tbl>
          </a:graphicData>
        </a:graphic>
      </p:graphicFrame>
      <p:pic>
        <p:nvPicPr>
          <p:cNvPr id="7" name="Picture 6"/>
          <p:cNvPicPr>
            <a:picLocks noChangeAspect="1"/>
          </p:cNvPicPr>
          <p:nvPr/>
        </p:nvPicPr>
        <p:blipFill>
          <a:blip r:embed="rId3"/>
          <a:stretch>
            <a:fillRect/>
          </a:stretch>
        </p:blipFill>
        <p:spPr>
          <a:xfrm>
            <a:off x="1018655" y="5441594"/>
            <a:ext cx="2073680" cy="943355"/>
          </a:xfrm>
          <a:prstGeom prst="rect">
            <a:avLst/>
          </a:prstGeom>
        </p:spPr>
      </p:pic>
      <p:pic>
        <p:nvPicPr>
          <p:cNvPr id="4" name="Picture 3"/>
          <p:cNvPicPr>
            <a:picLocks noChangeAspect="1"/>
          </p:cNvPicPr>
          <p:nvPr/>
        </p:nvPicPr>
        <p:blipFill>
          <a:blip r:embed="rId4"/>
          <a:stretch>
            <a:fillRect/>
          </a:stretch>
        </p:blipFill>
        <p:spPr>
          <a:xfrm>
            <a:off x="3273309" y="5441594"/>
            <a:ext cx="3600450" cy="552450"/>
          </a:xfrm>
          <a:prstGeom prst="rect">
            <a:avLst/>
          </a:prstGeom>
        </p:spPr>
      </p:pic>
    </p:spTree>
    <p:extLst>
      <p:ext uri="{BB962C8B-B14F-4D97-AF65-F5344CB8AC3E}">
        <p14:creationId xmlns:p14="http://schemas.microsoft.com/office/powerpoint/2010/main" val="5190967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Hierarchical Codelist worksheets (HCL_...): Codes</a:t>
            </a:r>
            <a:endParaRPr lang="de-DE" sz="4000" dirty="0"/>
          </a:p>
        </p:txBody>
      </p:sp>
      <p:sp>
        <p:nvSpPr>
          <p:cNvPr id="3" name="Content Placeholder 2"/>
          <p:cNvSpPr>
            <a:spLocks noGrp="1"/>
          </p:cNvSpPr>
          <p:nvPr>
            <p:ph idx="1"/>
          </p:nvPr>
        </p:nvSpPr>
        <p:spPr>
          <a:xfrm>
            <a:off x="838200" y="1825624"/>
            <a:ext cx="10932622" cy="4891060"/>
          </a:xfrm>
        </p:spPr>
        <p:txBody>
          <a:bodyPr>
            <a:noAutofit/>
          </a:bodyPr>
          <a:lstStyle/>
          <a:p>
            <a:pPr marL="0" indent="0">
              <a:buNone/>
            </a:pPr>
            <a:r>
              <a:rPr lang="en-GB" sz="1600" dirty="0" smtClean="0"/>
              <a:t>A HCL can contain multiple different hierarchies if required, one per language. Each pair of </a:t>
            </a:r>
            <a:r>
              <a:rPr lang="en-GB" sz="1600" b="1" dirty="0" smtClean="0"/>
              <a:t>Code:&lt;language&gt;</a:t>
            </a:r>
            <a:r>
              <a:rPr lang="en-GB" sz="1600" dirty="0" smtClean="0"/>
              <a:t> and </a:t>
            </a:r>
            <a:r>
              <a:rPr lang="en-GB" sz="1600" b="1" dirty="0" smtClean="0"/>
              <a:t>Children</a:t>
            </a:r>
            <a:r>
              <a:rPr lang="en-GB" sz="1600" dirty="0" smtClean="0"/>
              <a:t> columns define a separate hierarchy.</a:t>
            </a:r>
          </a:p>
          <a:p>
            <a:pPr marL="0" indent="0">
              <a:buNone/>
            </a:pPr>
            <a:r>
              <a:rPr lang="en-GB" sz="1600" dirty="0" smtClean="0"/>
              <a:t>The </a:t>
            </a:r>
            <a:r>
              <a:rPr lang="en-GB" sz="1600" b="1" dirty="0">
                <a:solidFill>
                  <a:schemeClr val="dk1"/>
                </a:solidFill>
              </a:rPr>
              <a:t>HIERARCHICAL </a:t>
            </a:r>
            <a:r>
              <a:rPr lang="en-GB" sz="1600" b="1" dirty="0" smtClean="0"/>
              <a:t>CODELIST </a:t>
            </a:r>
            <a:r>
              <a:rPr lang="en-GB" sz="1600" b="1" dirty="0"/>
              <a:t>ITEMS </a:t>
            </a:r>
            <a:r>
              <a:rPr lang="en-GB" sz="1600" dirty="0"/>
              <a:t>section is used to define the codes, one on each row:</a:t>
            </a:r>
          </a:p>
          <a:p>
            <a:r>
              <a:rPr lang="en-GB" sz="1600" dirty="0" smtClean="0"/>
              <a:t>The </a:t>
            </a:r>
            <a:r>
              <a:rPr lang="en-GB" sz="1600" b="1" dirty="0" smtClean="0"/>
              <a:t>Code </a:t>
            </a:r>
            <a:r>
              <a:rPr lang="en-GB" sz="1600" dirty="0" smtClean="0"/>
              <a:t>refers to an existing code in a Codelist. Because a Code may appear in different places in the hierarchy for multiple parents, each code must be prefixed with all of its ancestors, separated by a colon : e.g.</a:t>
            </a:r>
          </a:p>
          <a:p>
            <a:pPr marL="0" indent="0">
              <a:buNone/>
            </a:pPr>
            <a:endParaRPr lang="en-GB" sz="1600" dirty="0" smtClean="0"/>
          </a:p>
          <a:p>
            <a:endParaRPr lang="en-GB" sz="1600" dirty="0" smtClean="0"/>
          </a:p>
          <a:p>
            <a:endParaRPr lang="en-GB" sz="1600" dirty="0"/>
          </a:p>
          <a:p>
            <a:r>
              <a:rPr lang="en-GB" sz="1600" dirty="0" smtClean="0"/>
              <a:t>The </a:t>
            </a:r>
            <a:r>
              <a:rPr lang="en-GB" sz="1600" b="1" dirty="0" smtClean="0"/>
              <a:t>Children </a:t>
            </a:r>
            <a:r>
              <a:rPr lang="en-GB" sz="1600" dirty="0" smtClean="0"/>
              <a:t>column lists children (direct descendants only) of the </a:t>
            </a:r>
            <a:r>
              <a:rPr lang="en-GB" sz="1600" b="1" dirty="0" smtClean="0"/>
              <a:t>Code </a:t>
            </a:r>
            <a:r>
              <a:rPr lang="en-GB" sz="1600" dirty="0" smtClean="0"/>
              <a:t>in a comma-separated list.</a:t>
            </a:r>
            <a:r>
              <a:rPr lang="en-GB" sz="1600" b="1" dirty="0" smtClean="0"/>
              <a:t> </a:t>
            </a:r>
            <a:endParaRPr lang="en-GB" sz="1600" dirty="0"/>
          </a:p>
          <a:p>
            <a:pPr marL="0" indent="0">
              <a:buNone/>
            </a:pPr>
            <a:r>
              <a:rPr lang="en-GB" sz="1600" dirty="0" smtClean="0"/>
              <a:t>If a code does not have children (it is a leaf node), you do not have to list in the </a:t>
            </a:r>
            <a:r>
              <a:rPr lang="en-GB" sz="1600" b="1" dirty="0" smtClean="0"/>
              <a:t>Code</a:t>
            </a:r>
            <a:r>
              <a:rPr lang="en-GB" sz="1600" dirty="0" smtClean="0"/>
              <a:t> </a:t>
            </a:r>
            <a:r>
              <a:rPr lang="en-GB" sz="1600" dirty="0" smtClean="0"/>
              <a:t>column.</a:t>
            </a:r>
          </a:p>
          <a:p>
            <a:pPr marL="0" indent="0">
              <a:buNone/>
            </a:pPr>
            <a:r>
              <a:rPr lang="en-GB" sz="1600" dirty="0" smtClean="0"/>
              <a:t>The hierarchy code order is left-to-right in the children and top-to-bottom in the Codes</a:t>
            </a:r>
            <a:r>
              <a:rPr lang="en-GB" sz="1600" dirty="0" smtClean="0"/>
              <a:t>.</a:t>
            </a:r>
          </a:p>
          <a:p>
            <a:pPr marL="0" indent="0">
              <a:buNone/>
            </a:pPr>
            <a:r>
              <a:rPr lang="en-GB" sz="1600" dirty="0" smtClean="0"/>
              <a:t>Different hierarchies may be created for non-localised and multiple languages, e.g. this for non-localised, English and French</a:t>
            </a:r>
          </a:p>
          <a:p>
            <a:pPr marL="0" indent="0">
              <a:buNone/>
            </a:pPr>
            <a:endParaRPr lang="en-GB" sz="1600" dirty="0" smtClean="0"/>
          </a:p>
          <a:p>
            <a:pPr marL="0" indent="0">
              <a:buNone/>
            </a:pPr>
            <a:endParaRPr lang="en-GB" sz="1600" dirty="0" smtClean="0"/>
          </a:p>
          <a:p>
            <a:pPr marL="0" indent="0">
              <a:buNone/>
            </a:pPr>
            <a:r>
              <a:rPr lang="en-GB" sz="1600" dirty="0" smtClean="0"/>
              <a:t>Continued</a:t>
            </a:r>
            <a:r>
              <a:rPr lang="en-GB" sz="1600" dirty="0" smtClean="0"/>
              <a:t>…</a:t>
            </a:r>
          </a:p>
        </p:txBody>
      </p:sp>
      <p:graphicFrame>
        <p:nvGraphicFramePr>
          <p:cNvPr id="5" name="Table 4"/>
          <p:cNvGraphicFramePr>
            <a:graphicFrameLocks noGrp="1"/>
          </p:cNvGraphicFramePr>
          <p:nvPr>
            <p:extLst>
              <p:ext uri="{D42A27DB-BD31-4B8C-83A1-F6EECF244321}">
                <p14:modId xmlns:p14="http://schemas.microsoft.com/office/powerpoint/2010/main" val="2684358385"/>
              </p:ext>
            </p:extLst>
          </p:nvPr>
        </p:nvGraphicFramePr>
        <p:xfrm>
          <a:off x="1138957" y="3255615"/>
          <a:ext cx="6741508" cy="975360"/>
        </p:xfrm>
        <a:graphic>
          <a:graphicData uri="http://schemas.openxmlformats.org/drawingml/2006/table">
            <a:tbl>
              <a:tblPr/>
              <a:tblGrid>
                <a:gridCol w="1561890">
                  <a:extLst>
                    <a:ext uri="{9D8B030D-6E8A-4147-A177-3AD203B41FA5}">
                      <a16:colId xmlns:a16="http://schemas.microsoft.com/office/drawing/2014/main" val="2394182039"/>
                    </a:ext>
                  </a:extLst>
                </a:gridCol>
                <a:gridCol w="5179618">
                  <a:extLst>
                    <a:ext uri="{9D8B030D-6E8A-4147-A177-3AD203B41FA5}">
                      <a16:colId xmlns:a16="http://schemas.microsoft.com/office/drawing/2014/main" val="184125489"/>
                    </a:ext>
                  </a:extLst>
                </a:gridCol>
              </a:tblGrid>
              <a:tr h="200025">
                <a:tc>
                  <a:txBody>
                    <a:bodyPr/>
                    <a:lstStyle/>
                    <a:p>
                      <a:pPr algn="l" fontAlgn="t"/>
                      <a:r>
                        <a:rPr lang="en-GB" sz="1600" b="1" i="0" u="none" strike="noStrike" dirty="0" smtClean="0">
                          <a:solidFill>
                            <a:srgbClr val="1F497D"/>
                          </a:solidFill>
                          <a:effectLst/>
                          <a:latin typeface="Arial" panose="020B0604020202020204" pitchFamily="34" charset="0"/>
                        </a:rPr>
                        <a:t>Code</a:t>
                      </a:r>
                      <a:endParaRPr lang="en-GB" sz="1600" b="1" i="0" u="none" strike="noStrike" dirty="0">
                        <a:solidFill>
                          <a:srgbClr val="1F497D"/>
                        </a:solidFill>
                        <a:effectLst/>
                        <a:latin typeface="Arial" panose="020B0604020202020204" pitchFamily="34" charset="0"/>
                      </a:endParaRPr>
                    </a:p>
                  </a:txBody>
                  <a:tcPr marL="0" marR="0" marT="0" marB="0">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t"/>
                      <a:r>
                        <a:rPr lang="en-GB" sz="1600" b="1" i="0" u="none" strike="noStrike">
                          <a:solidFill>
                            <a:srgbClr val="1F497D"/>
                          </a:solidFill>
                          <a:effectLst/>
                          <a:latin typeface="Arial" panose="020B0604020202020204" pitchFamily="34" charset="0"/>
                        </a:rPr>
                        <a:t>Children</a:t>
                      </a:r>
                    </a:p>
                  </a:txBody>
                  <a:tcPr marL="0" marR="0" marT="0" marB="0">
                    <a:lnL>
                      <a:noFill/>
                    </a:lnL>
                    <a:lnR>
                      <a:noFill/>
                    </a:lnR>
                    <a:lnT>
                      <a:noFill/>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905021616"/>
                  </a:ext>
                </a:extLst>
              </a:tr>
              <a:tr h="171450">
                <a:tc>
                  <a:txBody>
                    <a:bodyPr/>
                    <a:lstStyle/>
                    <a:p>
                      <a:pPr algn="l" fontAlgn="t"/>
                      <a:r>
                        <a:rPr lang="en-GB" sz="1200" b="0" i="0" u="none" strike="noStrike" dirty="0">
                          <a:solidFill>
                            <a:srgbClr val="3F3F76"/>
                          </a:solidFill>
                          <a:effectLst/>
                          <a:latin typeface="Arial" panose="020B0604020202020204" pitchFamily="34" charset="0"/>
                        </a:rPr>
                        <a:t>_T</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200" b="0" i="0" u="none" strike="noStrike" dirty="0">
                          <a:solidFill>
                            <a:srgbClr val="3F3F76"/>
                          </a:solidFill>
                          <a:effectLst/>
                          <a:latin typeface="Arial" panose="020B0604020202020204" pitchFamily="34" charset="0"/>
                        </a:rPr>
                        <a:t>A+B+C+D+E+F+G+H+I+J+K+L+M+N+O+P+Q+R+S+T+U+_U+_X</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extLst>
                  <a:ext uri="{0D108BD9-81ED-4DB2-BD59-A6C34878D82A}">
                    <a16:rowId xmlns:a16="http://schemas.microsoft.com/office/drawing/2014/main" val="360585081"/>
                  </a:ext>
                </a:extLst>
              </a:tr>
              <a:tr h="161925">
                <a:tc>
                  <a:txBody>
                    <a:bodyPr/>
                    <a:lstStyle/>
                    <a:p>
                      <a:pPr algn="l" fontAlgn="t"/>
                      <a:r>
                        <a:rPr lang="en-GB" sz="1200" b="0" i="0" u="none" strike="noStrike" dirty="0" smtClean="0">
                          <a:solidFill>
                            <a:srgbClr val="3F3F76"/>
                          </a:solidFill>
                          <a:effectLst/>
                          <a:latin typeface="Arial" panose="020B0604020202020204" pitchFamily="34" charset="0"/>
                        </a:rPr>
                        <a:t>_</a:t>
                      </a:r>
                      <a:r>
                        <a:rPr lang="en-GB" sz="1200" b="0" i="0" u="none" strike="noStrike" dirty="0">
                          <a:solidFill>
                            <a:srgbClr val="3F3F76"/>
                          </a:solidFill>
                          <a:effectLst/>
                          <a:latin typeface="Arial" panose="020B0604020202020204" pitchFamily="34" charset="0"/>
                        </a:rPr>
                        <a:t>T:A</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200" b="0" i="0" u="none" strike="noStrike" dirty="0">
                          <a:solidFill>
                            <a:srgbClr val="3F3F76"/>
                          </a:solidFill>
                          <a:effectLst/>
                          <a:latin typeface="Arial" panose="020B0604020202020204" pitchFamily="34" charset="0"/>
                        </a:rPr>
                        <a:t>A01+A02+A03</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extLst>
                  <a:ext uri="{0D108BD9-81ED-4DB2-BD59-A6C34878D82A}">
                    <a16:rowId xmlns:a16="http://schemas.microsoft.com/office/drawing/2014/main" val="1365231390"/>
                  </a:ext>
                </a:extLst>
              </a:tr>
              <a:tr h="161925">
                <a:tc>
                  <a:txBody>
                    <a:bodyPr/>
                    <a:lstStyle/>
                    <a:p>
                      <a:pPr algn="l" fontAlgn="t"/>
                      <a:r>
                        <a:rPr lang="en-GB" sz="1200" b="0" i="0" u="none" strike="noStrike" dirty="0" smtClean="0">
                          <a:solidFill>
                            <a:srgbClr val="3F3F76"/>
                          </a:solidFill>
                          <a:effectLst/>
                          <a:latin typeface="Arial" panose="020B0604020202020204" pitchFamily="34" charset="0"/>
                        </a:rPr>
                        <a:t>_</a:t>
                      </a:r>
                      <a:r>
                        <a:rPr lang="en-GB" sz="1200" b="0" i="0" u="none" strike="noStrike" dirty="0">
                          <a:solidFill>
                            <a:srgbClr val="3F3F76"/>
                          </a:solidFill>
                          <a:effectLst/>
                          <a:latin typeface="Arial" panose="020B0604020202020204" pitchFamily="34" charset="0"/>
                        </a:rPr>
                        <a:t>T:A:A01</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200" b="0" i="0" u="none" strike="noStrike" dirty="0">
                          <a:solidFill>
                            <a:srgbClr val="3F3F76"/>
                          </a:solidFill>
                          <a:effectLst/>
                          <a:latin typeface="Arial" panose="020B0604020202020204" pitchFamily="34" charset="0"/>
                        </a:rPr>
                        <a:t>A011+A012+A013+A014+A015+A016+A017</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extLst>
                  <a:ext uri="{0D108BD9-81ED-4DB2-BD59-A6C34878D82A}">
                    <a16:rowId xmlns:a16="http://schemas.microsoft.com/office/drawing/2014/main" val="1623714494"/>
                  </a:ext>
                </a:extLst>
              </a:tr>
              <a:tr h="161925">
                <a:tc>
                  <a:txBody>
                    <a:bodyPr/>
                    <a:lstStyle/>
                    <a:p>
                      <a:pPr algn="l" fontAlgn="t"/>
                      <a:r>
                        <a:rPr lang="en-GB" sz="1200" b="0" i="0" u="none" strike="noStrike" dirty="0" smtClean="0">
                          <a:solidFill>
                            <a:srgbClr val="3F3F76"/>
                          </a:solidFill>
                          <a:effectLst/>
                          <a:latin typeface="Arial" panose="020B0604020202020204" pitchFamily="34" charset="0"/>
                        </a:rPr>
                        <a:t>_</a:t>
                      </a:r>
                      <a:r>
                        <a:rPr lang="en-GB" sz="1200" b="0" i="0" u="none" strike="noStrike" dirty="0">
                          <a:solidFill>
                            <a:srgbClr val="3F3F76"/>
                          </a:solidFill>
                          <a:effectLst/>
                          <a:latin typeface="Arial" panose="020B0604020202020204" pitchFamily="34" charset="0"/>
                        </a:rPr>
                        <a:t>T:A:A01:A011</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200" b="0" i="0" u="none" strike="noStrike" dirty="0">
                          <a:solidFill>
                            <a:srgbClr val="3F3F76"/>
                          </a:solidFill>
                          <a:effectLst/>
                          <a:latin typeface="Arial" panose="020B0604020202020204" pitchFamily="34" charset="0"/>
                        </a:rPr>
                        <a:t>A0111+A0112+A0113+A0114+A0115+A0116+A0119</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extLst>
                  <a:ext uri="{0D108BD9-81ED-4DB2-BD59-A6C34878D82A}">
                    <a16:rowId xmlns:a16="http://schemas.microsoft.com/office/drawing/2014/main" val="1345080036"/>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48680865"/>
              </p:ext>
            </p:extLst>
          </p:nvPr>
        </p:nvGraphicFramePr>
        <p:xfrm>
          <a:off x="931139" y="5742607"/>
          <a:ext cx="7480300" cy="533400"/>
        </p:xfrm>
        <a:graphic>
          <a:graphicData uri="http://schemas.openxmlformats.org/drawingml/2006/table">
            <a:tbl>
              <a:tblPr/>
              <a:tblGrid>
                <a:gridCol w="1397000">
                  <a:extLst>
                    <a:ext uri="{9D8B030D-6E8A-4147-A177-3AD203B41FA5}">
                      <a16:colId xmlns:a16="http://schemas.microsoft.com/office/drawing/2014/main" val="2651838001"/>
                    </a:ext>
                  </a:extLst>
                </a:gridCol>
                <a:gridCol w="1676400">
                  <a:extLst>
                    <a:ext uri="{9D8B030D-6E8A-4147-A177-3AD203B41FA5}">
                      <a16:colId xmlns:a16="http://schemas.microsoft.com/office/drawing/2014/main" val="583072002"/>
                    </a:ext>
                  </a:extLst>
                </a:gridCol>
                <a:gridCol w="939800">
                  <a:extLst>
                    <a:ext uri="{9D8B030D-6E8A-4147-A177-3AD203B41FA5}">
                      <a16:colId xmlns:a16="http://schemas.microsoft.com/office/drawing/2014/main" val="1066656059"/>
                    </a:ext>
                  </a:extLst>
                </a:gridCol>
                <a:gridCol w="1003300">
                  <a:extLst>
                    <a:ext uri="{9D8B030D-6E8A-4147-A177-3AD203B41FA5}">
                      <a16:colId xmlns:a16="http://schemas.microsoft.com/office/drawing/2014/main" val="3795801653"/>
                    </a:ext>
                  </a:extLst>
                </a:gridCol>
                <a:gridCol w="723900">
                  <a:extLst>
                    <a:ext uri="{9D8B030D-6E8A-4147-A177-3AD203B41FA5}">
                      <a16:colId xmlns:a16="http://schemas.microsoft.com/office/drawing/2014/main" val="494639376"/>
                    </a:ext>
                  </a:extLst>
                </a:gridCol>
                <a:gridCol w="1739900">
                  <a:extLst>
                    <a:ext uri="{9D8B030D-6E8A-4147-A177-3AD203B41FA5}">
                      <a16:colId xmlns:a16="http://schemas.microsoft.com/office/drawing/2014/main" val="673475331"/>
                    </a:ext>
                  </a:extLst>
                </a:gridCol>
              </a:tblGrid>
              <a:tr h="200025">
                <a:tc>
                  <a:txBody>
                    <a:bodyPr/>
                    <a:lstStyle/>
                    <a:p>
                      <a:pPr algn="l" fontAlgn="t"/>
                      <a:r>
                        <a:rPr lang="en-GB" sz="1100" b="1" i="0" u="none" strike="noStrike">
                          <a:solidFill>
                            <a:srgbClr val="1F497D"/>
                          </a:solidFill>
                          <a:effectLst/>
                          <a:latin typeface="Arial" panose="020B0604020202020204" pitchFamily="34" charset="0"/>
                        </a:rPr>
                        <a:t>Code</a:t>
                      </a:r>
                    </a:p>
                  </a:txBody>
                  <a:tcPr marL="0" marR="0" marT="0" marB="0">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t"/>
                      <a:r>
                        <a:rPr lang="en-GB" sz="1100" b="1" i="0" u="none" strike="noStrike">
                          <a:solidFill>
                            <a:srgbClr val="1F497D"/>
                          </a:solidFill>
                          <a:effectLst/>
                          <a:latin typeface="Arial" panose="020B0604020202020204" pitchFamily="34" charset="0"/>
                        </a:rPr>
                        <a:t>Children</a:t>
                      </a:r>
                    </a:p>
                  </a:txBody>
                  <a:tcPr marL="0" marR="0" marT="0" marB="0">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t"/>
                      <a:r>
                        <a:rPr lang="en-GB" sz="1100" b="1" i="0" u="none" strike="noStrike">
                          <a:solidFill>
                            <a:srgbClr val="1F497D"/>
                          </a:solidFill>
                          <a:effectLst/>
                          <a:latin typeface="Arial" panose="020B0604020202020204" pitchFamily="34" charset="0"/>
                        </a:rPr>
                        <a:t>Code:en</a:t>
                      </a:r>
                    </a:p>
                  </a:txBody>
                  <a:tcPr marL="0" marR="0" marT="0" marB="0">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t"/>
                      <a:r>
                        <a:rPr lang="en-GB" sz="1100" b="1" i="0" u="none" strike="noStrike" dirty="0">
                          <a:solidFill>
                            <a:srgbClr val="1F497D"/>
                          </a:solidFill>
                          <a:effectLst/>
                          <a:latin typeface="Arial" panose="020B0604020202020204" pitchFamily="34" charset="0"/>
                        </a:rPr>
                        <a:t>Children</a:t>
                      </a:r>
                    </a:p>
                  </a:txBody>
                  <a:tcPr marL="0" marR="0" marT="0" marB="0">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t"/>
                      <a:r>
                        <a:rPr lang="en-GB" sz="1100" b="1" i="0" u="none" strike="noStrike">
                          <a:solidFill>
                            <a:srgbClr val="1F497D"/>
                          </a:solidFill>
                          <a:effectLst/>
                          <a:latin typeface="Arial" panose="020B0604020202020204" pitchFamily="34" charset="0"/>
                        </a:rPr>
                        <a:t>Code:fr</a:t>
                      </a:r>
                    </a:p>
                  </a:txBody>
                  <a:tcPr marL="0" marR="0" marT="0" marB="0">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t"/>
                      <a:r>
                        <a:rPr lang="en-GB" sz="1100" b="1" i="0" u="none" strike="noStrike">
                          <a:solidFill>
                            <a:srgbClr val="1F497D"/>
                          </a:solidFill>
                          <a:effectLst/>
                          <a:latin typeface="Arial" panose="020B0604020202020204" pitchFamily="34" charset="0"/>
                        </a:rPr>
                        <a:t>Children</a:t>
                      </a:r>
                    </a:p>
                  </a:txBody>
                  <a:tcPr marL="0" marR="0" marT="0" marB="0">
                    <a:lnL>
                      <a:noFill/>
                    </a:lnL>
                    <a:lnR>
                      <a:noFill/>
                    </a:lnR>
                    <a:lnT>
                      <a:noFill/>
                    </a:lnT>
                    <a:lnB w="635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856658696"/>
                  </a:ext>
                </a:extLst>
              </a:tr>
              <a:tr h="171450">
                <a:tc>
                  <a:txBody>
                    <a:bodyPr/>
                    <a:lstStyle/>
                    <a:p>
                      <a:pPr algn="l" fontAlgn="t"/>
                      <a:r>
                        <a:rPr lang="en-GB" sz="1000" b="0" i="0" u="none" strike="noStrike">
                          <a:solidFill>
                            <a:srgbClr val="3F3F76"/>
                          </a:solidFill>
                          <a:effectLst/>
                          <a:latin typeface="Arial" panose="020B0604020202020204" pitchFamily="34" charset="0"/>
                        </a:rPr>
                        <a:t>_T</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HW+VAC_N+VAC_U</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_T</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VAC_N+VAC_U</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_T</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dirty="0">
                          <a:solidFill>
                            <a:srgbClr val="3F3F76"/>
                          </a:solidFill>
                          <a:effectLst/>
                          <a:latin typeface="Arial" panose="020B0604020202020204" pitchFamily="34" charset="0"/>
                        </a:rPr>
                        <a:t>HW+VAC_N</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extLst>
                  <a:ext uri="{0D108BD9-81ED-4DB2-BD59-A6C34878D82A}">
                    <a16:rowId xmlns:a16="http://schemas.microsoft.com/office/drawing/2014/main" val="148818660"/>
                  </a:ext>
                </a:extLst>
              </a:tr>
              <a:tr h="161925">
                <a:tc>
                  <a:txBody>
                    <a:bodyPr/>
                    <a:lstStyle/>
                    <a:p>
                      <a:pPr algn="l" fontAlgn="t"/>
                      <a:r>
                        <a:rPr lang="en-GB" sz="1000" b="0" i="0" u="none" strike="noStrike" dirty="0">
                          <a:solidFill>
                            <a:srgbClr val="3F3F76"/>
                          </a:solidFill>
                          <a:effectLst/>
                          <a:latin typeface="Arial" panose="020B0604020202020204" pitchFamily="34" charset="0"/>
                        </a:rPr>
                        <a:t>  _T:VAC_N</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VAC_N_PUBLIC</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  _T:VAC_N</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VAC_N_PUBLIC</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a:solidFill>
                            <a:srgbClr val="3F3F76"/>
                          </a:solidFill>
                          <a:effectLst/>
                          <a:latin typeface="Arial" panose="020B0604020202020204" pitchFamily="34" charset="0"/>
                        </a:rPr>
                        <a:t>  _T:VAC_N</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tc>
                  <a:txBody>
                    <a:bodyPr/>
                    <a:lstStyle/>
                    <a:p>
                      <a:pPr algn="l" fontAlgn="t"/>
                      <a:r>
                        <a:rPr lang="en-GB" sz="1000" b="0" i="0" u="none" strike="noStrike" dirty="0">
                          <a:solidFill>
                            <a:srgbClr val="3F3F76"/>
                          </a:solidFill>
                          <a:effectLst/>
                          <a:latin typeface="Arial" panose="020B0604020202020204" pitchFamily="34" charset="0"/>
                        </a:rPr>
                        <a:t>VAC_N_PUBLIC</a:t>
                      </a:r>
                    </a:p>
                  </a:txBody>
                  <a:tcPr marL="0" marR="0" marT="0" marB="0">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BF1DE"/>
                    </a:solidFill>
                  </a:tcPr>
                </a:tc>
                <a:extLst>
                  <a:ext uri="{0D108BD9-81ED-4DB2-BD59-A6C34878D82A}">
                    <a16:rowId xmlns:a16="http://schemas.microsoft.com/office/drawing/2014/main" val="1315350644"/>
                  </a:ext>
                </a:extLst>
              </a:tr>
            </a:tbl>
          </a:graphicData>
        </a:graphic>
      </p:graphicFrame>
    </p:spTree>
    <p:extLst>
      <p:ext uri="{BB962C8B-B14F-4D97-AF65-F5344CB8AC3E}">
        <p14:creationId xmlns:p14="http://schemas.microsoft.com/office/powerpoint/2010/main" val="3401675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t>Hierarchical Codelist worksheets (HCL_...): Binding to a Dataflow</a:t>
            </a:r>
            <a:endParaRPr lang="de-DE" sz="4000" dirty="0"/>
          </a:p>
        </p:txBody>
      </p:sp>
      <p:sp>
        <p:nvSpPr>
          <p:cNvPr id="3" name="Content Placeholder 2"/>
          <p:cNvSpPr>
            <a:spLocks noGrp="1"/>
          </p:cNvSpPr>
          <p:nvPr>
            <p:ph idx="1"/>
          </p:nvPr>
        </p:nvSpPr>
        <p:spPr>
          <a:xfrm>
            <a:off x="838199" y="1825623"/>
            <a:ext cx="11215255" cy="4907685"/>
          </a:xfrm>
        </p:spPr>
        <p:txBody>
          <a:bodyPr>
            <a:noAutofit/>
          </a:bodyPr>
          <a:lstStyle/>
          <a:p>
            <a:pPr marL="0" indent="0">
              <a:buNone/>
            </a:pPr>
            <a:r>
              <a:rPr lang="en-GB" sz="1400" dirty="0" smtClean="0"/>
              <a:t>Once a HCL is defined, we need to say where it will be used. The binding is specified in a </a:t>
            </a:r>
            <a:r>
              <a:rPr lang="en-GB" sz="1400" dirty="0" smtClean="0"/>
              <a:t>Dataflow </a:t>
            </a:r>
            <a:r>
              <a:rPr lang="en-GB" sz="1400" b="1" dirty="0" smtClean="0"/>
              <a:t>HIER_CONTEXT</a:t>
            </a:r>
            <a:r>
              <a:rPr lang="en-GB" sz="1400" dirty="0" smtClean="0"/>
              <a:t> </a:t>
            </a:r>
            <a:r>
              <a:rPr lang="en-GB" sz="1400" dirty="0" smtClean="0"/>
              <a:t>annotation and has these parts:</a:t>
            </a:r>
          </a:p>
          <a:p>
            <a:r>
              <a:rPr lang="en-GB" sz="1400" dirty="0" smtClean="0"/>
              <a:t>The Concept that the hierarchy applies to, e.g. </a:t>
            </a:r>
            <a:r>
              <a:rPr lang="en-GB" sz="1400" dirty="0" smtClean="0"/>
              <a:t>REF_AREA</a:t>
            </a:r>
          </a:p>
          <a:p>
            <a:r>
              <a:rPr lang="en-GB" sz="1400" dirty="0" smtClean="0"/>
              <a:t>(optional) specific languages for which hierarchies were defined on the worksheet, e.g. (</a:t>
            </a:r>
            <a:r>
              <a:rPr lang="en-GB" sz="1400" dirty="0" err="1" smtClean="0"/>
              <a:t>en,fr</a:t>
            </a:r>
            <a:r>
              <a:rPr lang="en-GB" sz="1400" dirty="0" smtClean="0"/>
              <a:t>) for the example on the previous slide</a:t>
            </a:r>
            <a:endParaRPr lang="en-GB" sz="1400" dirty="0" smtClean="0"/>
          </a:p>
          <a:p>
            <a:r>
              <a:rPr lang="en-GB" sz="1400" dirty="0" smtClean="0"/>
              <a:t>The id of the HCL, e.g. </a:t>
            </a:r>
            <a:r>
              <a:rPr lang="en-GB" sz="1400" dirty="0" smtClean="0"/>
              <a:t>HCL_REF_AREA</a:t>
            </a:r>
          </a:p>
          <a:p>
            <a:pPr marL="0" indent="0">
              <a:buNone/>
            </a:pPr>
            <a:r>
              <a:rPr lang="en-GB" sz="1400" dirty="0" smtClean="0"/>
              <a:t>The annotation syntax is different to the Codelist JSON syntax to make it easier. This is the full syntax:</a:t>
            </a:r>
          </a:p>
          <a:p>
            <a:pPr indent="457200">
              <a:spcAft>
                <a:spcPts val="0"/>
              </a:spcAft>
            </a:pPr>
            <a:r>
              <a:rPr lang="fr-FR" sz="1400" dirty="0">
                <a:solidFill>
                  <a:srgbClr val="FF0000"/>
                </a:solidFill>
                <a:latin typeface="Calibri" panose="020F0502020204030204" pitchFamily="34" charset="0"/>
                <a:ea typeface="Calibri" panose="020F0502020204030204" pitchFamily="34" charset="0"/>
              </a:rPr>
              <a:t>&lt;component&gt;</a:t>
            </a:r>
            <a:r>
              <a:rPr lang="fr-FR" sz="1400" dirty="0">
                <a:solidFill>
                  <a:srgbClr val="77933C"/>
                </a:solidFill>
                <a:latin typeface="Calibri" panose="020F0502020204030204" pitchFamily="34" charset="0"/>
                <a:ea typeface="Calibri" panose="020F0502020204030204" pitchFamily="34" charset="0"/>
              </a:rPr>
              <a:t>&lt;(</a:t>
            </a:r>
            <a:r>
              <a:rPr lang="fr-FR" sz="1400" dirty="0" err="1">
                <a:solidFill>
                  <a:srgbClr val="77933C"/>
                </a:solidFill>
                <a:latin typeface="Calibri" panose="020F0502020204030204" pitchFamily="34" charset="0"/>
                <a:ea typeface="Calibri" panose="020F0502020204030204" pitchFamily="34" charset="0"/>
              </a:rPr>
              <a:t>locale,locale</a:t>
            </a:r>
            <a:r>
              <a:rPr lang="fr-FR" sz="1400" dirty="0">
                <a:solidFill>
                  <a:srgbClr val="77933C"/>
                </a:solidFill>
                <a:latin typeface="Calibri" panose="020F0502020204030204" pitchFamily="34" charset="0"/>
                <a:ea typeface="Calibri" panose="020F0502020204030204" pitchFamily="34" charset="0"/>
              </a:rPr>
              <a:t>,…)&gt;</a:t>
            </a:r>
            <a:r>
              <a:rPr lang="fr-FR" sz="1400" dirty="0">
                <a:solidFill>
                  <a:srgbClr val="1F497D"/>
                </a:solidFill>
                <a:latin typeface="Calibri" panose="020F0502020204030204" pitchFamily="34" charset="0"/>
                <a:ea typeface="Calibri" panose="020F0502020204030204" pitchFamily="34" charset="0"/>
              </a:rPr>
              <a:t>:</a:t>
            </a:r>
            <a:r>
              <a:rPr lang="fr-FR" sz="1400" dirty="0">
                <a:solidFill>
                  <a:srgbClr val="558ED5"/>
                </a:solidFill>
                <a:latin typeface="Calibri" panose="020F0502020204030204" pitchFamily="34" charset="0"/>
                <a:ea typeface="Calibri" panose="020F0502020204030204" pitchFamily="34" charset="0"/>
              </a:rPr>
              <a:t>&lt;HCL identifier&gt;</a:t>
            </a:r>
            <a:r>
              <a:rPr lang="fr-FR" sz="1400" dirty="0">
                <a:solidFill>
                  <a:srgbClr val="1F497D"/>
                </a:solidFill>
                <a:latin typeface="Calibri" panose="020F0502020204030204" pitchFamily="34" charset="0"/>
                <a:ea typeface="Calibri" panose="020F0502020204030204" pitchFamily="34" charset="0"/>
              </a:rPr>
              <a:t>;</a:t>
            </a:r>
            <a:r>
              <a:rPr lang="fr-FR" sz="1400" dirty="0">
                <a:solidFill>
                  <a:srgbClr val="FF0000"/>
                </a:solidFill>
                <a:latin typeface="Calibri" panose="020F0502020204030204" pitchFamily="34" charset="0"/>
                <a:ea typeface="Calibri" panose="020F0502020204030204" pitchFamily="34" charset="0"/>
              </a:rPr>
              <a:t>&lt;component&gt;</a:t>
            </a:r>
            <a:r>
              <a:rPr lang="fr-FR" sz="1400" dirty="0">
                <a:solidFill>
                  <a:srgbClr val="77933C"/>
                </a:solidFill>
                <a:latin typeface="Calibri" panose="020F0502020204030204" pitchFamily="34" charset="0"/>
                <a:ea typeface="Calibri" panose="020F0502020204030204" pitchFamily="34" charset="0"/>
              </a:rPr>
              <a:t>&lt;(</a:t>
            </a:r>
            <a:r>
              <a:rPr lang="fr-FR" sz="1400" dirty="0" err="1">
                <a:solidFill>
                  <a:srgbClr val="77933C"/>
                </a:solidFill>
                <a:latin typeface="Calibri" panose="020F0502020204030204" pitchFamily="34" charset="0"/>
                <a:ea typeface="Calibri" panose="020F0502020204030204" pitchFamily="34" charset="0"/>
              </a:rPr>
              <a:t>locale,locale</a:t>
            </a:r>
            <a:r>
              <a:rPr lang="fr-FR" sz="1400" dirty="0">
                <a:solidFill>
                  <a:srgbClr val="77933C"/>
                </a:solidFill>
                <a:latin typeface="Calibri" panose="020F0502020204030204" pitchFamily="34" charset="0"/>
                <a:ea typeface="Calibri" panose="020F0502020204030204" pitchFamily="34" charset="0"/>
              </a:rPr>
              <a:t>,…)&gt;</a:t>
            </a:r>
            <a:r>
              <a:rPr lang="fr-FR" sz="1400" dirty="0">
                <a:solidFill>
                  <a:srgbClr val="1F497D"/>
                </a:solidFill>
                <a:latin typeface="Calibri" panose="020F0502020204030204" pitchFamily="34" charset="0"/>
                <a:ea typeface="Calibri" panose="020F0502020204030204" pitchFamily="34" charset="0"/>
              </a:rPr>
              <a:t>:</a:t>
            </a:r>
            <a:r>
              <a:rPr lang="fr-FR" sz="1400" dirty="0">
                <a:solidFill>
                  <a:srgbClr val="558ED5"/>
                </a:solidFill>
                <a:latin typeface="Calibri" panose="020F0502020204030204" pitchFamily="34" charset="0"/>
                <a:ea typeface="Calibri" panose="020F0502020204030204" pitchFamily="34" charset="0"/>
              </a:rPr>
              <a:t>&lt;HCL identifier&gt;</a:t>
            </a:r>
            <a:r>
              <a:rPr lang="fr-FR" sz="1400" dirty="0">
                <a:solidFill>
                  <a:srgbClr val="1F497D"/>
                </a:solidFill>
                <a:latin typeface="Calibri" panose="020F0502020204030204" pitchFamily="34" charset="0"/>
                <a:ea typeface="Calibri" panose="020F0502020204030204" pitchFamily="34" charset="0"/>
              </a:rPr>
              <a:t>;&lt;…&gt;</a:t>
            </a:r>
            <a:endParaRPr lang="en-GB" sz="1400" dirty="0">
              <a:latin typeface="Calibri" panose="020F0502020204030204" pitchFamily="34" charset="0"/>
              <a:ea typeface="Calibri" panose="020F0502020204030204" pitchFamily="34" charset="0"/>
            </a:endParaRPr>
          </a:p>
          <a:p>
            <a:pPr marL="0" indent="0">
              <a:buNone/>
            </a:pPr>
            <a:r>
              <a:rPr lang="en-GB" sz="1400" b="1" dirty="0" smtClean="0"/>
              <a:t>Examples</a:t>
            </a:r>
          </a:p>
          <a:p>
            <a:r>
              <a:rPr lang="en-GB" sz="1400" dirty="0" smtClean="0"/>
              <a:t>Non localised, one concept/hierarchy: </a:t>
            </a:r>
          </a:p>
          <a:p>
            <a:pPr lvl="1"/>
            <a:r>
              <a:rPr lang="en-GB" sz="1100" dirty="0" smtClean="0">
                <a:solidFill>
                  <a:srgbClr val="FF0000"/>
                </a:solidFill>
                <a:ea typeface="Calibri" panose="020F0502020204030204" pitchFamily="34" charset="0"/>
              </a:rPr>
              <a:t>MEASURE</a:t>
            </a:r>
            <a:r>
              <a:rPr lang="en-GB" sz="1100" dirty="0" smtClean="0">
                <a:solidFill>
                  <a:srgbClr val="3F3F76"/>
                </a:solidFill>
                <a:ea typeface="Calibri" panose="020F0502020204030204" pitchFamily="34" charset="0"/>
              </a:rPr>
              <a:t>:</a:t>
            </a:r>
            <a:r>
              <a:rPr lang="en-GB" sz="1100" dirty="0" smtClean="0">
                <a:solidFill>
                  <a:srgbClr val="558ED5"/>
                </a:solidFill>
                <a:ea typeface="Calibri" panose="020F0502020204030204" pitchFamily="34" charset="0"/>
              </a:rPr>
              <a:t>AGENCY:HCL_MEASURE(1.0)</a:t>
            </a:r>
          </a:p>
          <a:p>
            <a:r>
              <a:rPr lang="en-GB" sz="1400" dirty="0" smtClean="0">
                <a:ea typeface="Calibri" panose="020F0502020204030204" pitchFamily="34" charset="0"/>
              </a:rPr>
              <a:t>English and French localised hierarchies: </a:t>
            </a:r>
          </a:p>
          <a:p>
            <a:pPr lvl="1"/>
            <a:r>
              <a:rPr lang="en-GB" sz="1100" dirty="0" smtClean="0">
                <a:solidFill>
                  <a:srgbClr val="FF0000"/>
                </a:solidFill>
                <a:ea typeface="Calibri" panose="020F0502020204030204" pitchFamily="34" charset="0"/>
              </a:rPr>
              <a:t>MEASURE</a:t>
            </a:r>
            <a:r>
              <a:rPr lang="en-GB" sz="1100" dirty="0" smtClean="0">
                <a:solidFill>
                  <a:srgbClr val="77933C"/>
                </a:solidFill>
                <a:ea typeface="Calibri" panose="020F0502020204030204" pitchFamily="34" charset="0"/>
              </a:rPr>
              <a:t>(</a:t>
            </a:r>
            <a:r>
              <a:rPr lang="en-GB" sz="1100" dirty="0" err="1" smtClean="0">
                <a:solidFill>
                  <a:srgbClr val="77933C"/>
                </a:solidFill>
                <a:ea typeface="Calibri" panose="020F0502020204030204" pitchFamily="34" charset="0"/>
              </a:rPr>
              <a:t>en,fr</a:t>
            </a:r>
            <a:r>
              <a:rPr lang="en-GB" sz="1100" dirty="0">
                <a:solidFill>
                  <a:srgbClr val="77933C"/>
                </a:solidFill>
                <a:ea typeface="Calibri" panose="020F0502020204030204" pitchFamily="34" charset="0"/>
              </a:rPr>
              <a:t>)</a:t>
            </a:r>
            <a:r>
              <a:rPr lang="en-GB" sz="1100" dirty="0">
                <a:solidFill>
                  <a:srgbClr val="3F3F76"/>
                </a:solidFill>
                <a:ea typeface="Calibri" panose="020F0502020204030204" pitchFamily="34" charset="0"/>
              </a:rPr>
              <a:t>:</a:t>
            </a:r>
            <a:r>
              <a:rPr lang="en-GB" sz="1100" dirty="0" smtClean="0">
                <a:solidFill>
                  <a:srgbClr val="558ED5"/>
                </a:solidFill>
                <a:ea typeface="Calibri" panose="020F0502020204030204" pitchFamily="34" charset="0"/>
              </a:rPr>
              <a:t>AGENCY:HCL_MEASURE(1.0)</a:t>
            </a:r>
          </a:p>
          <a:p>
            <a:r>
              <a:rPr lang="en-GB" sz="1400" dirty="0" smtClean="0">
                <a:ea typeface="Calibri" panose="020F0502020204030204" pitchFamily="34" charset="0"/>
              </a:rPr>
              <a:t>Non-localised </a:t>
            </a:r>
            <a:r>
              <a:rPr lang="en-GB" sz="1400" u="sng" dirty="0">
                <a:ea typeface="Calibri" panose="020F0502020204030204" pitchFamily="34" charset="0"/>
              </a:rPr>
              <a:t>and</a:t>
            </a:r>
            <a:r>
              <a:rPr lang="en-GB" sz="1400" dirty="0">
                <a:ea typeface="Calibri" panose="020F0502020204030204" pitchFamily="34" charset="0"/>
              </a:rPr>
              <a:t> English and French localised </a:t>
            </a:r>
            <a:r>
              <a:rPr lang="en-GB" sz="1400" dirty="0" smtClean="0">
                <a:ea typeface="Calibri" panose="020F0502020204030204" pitchFamily="34" charset="0"/>
              </a:rPr>
              <a:t>hierarchies: </a:t>
            </a:r>
          </a:p>
          <a:p>
            <a:pPr lvl="1"/>
            <a:r>
              <a:rPr lang="en-GB" sz="1100" dirty="0" smtClean="0">
                <a:solidFill>
                  <a:srgbClr val="FF0000"/>
                </a:solidFill>
                <a:ea typeface="Calibri" panose="020F0502020204030204" pitchFamily="34" charset="0"/>
              </a:rPr>
              <a:t>MEASURE</a:t>
            </a:r>
            <a:r>
              <a:rPr lang="en-GB" sz="1100" dirty="0" smtClean="0">
                <a:solidFill>
                  <a:srgbClr val="3F3F76"/>
                </a:solidFill>
                <a:ea typeface="Calibri" panose="020F0502020204030204" pitchFamily="34" charset="0"/>
              </a:rPr>
              <a:t>:</a:t>
            </a:r>
            <a:r>
              <a:rPr lang="en-GB" sz="1100" dirty="0" smtClean="0">
                <a:solidFill>
                  <a:srgbClr val="558ED5"/>
                </a:solidFill>
                <a:ea typeface="Calibri" panose="020F0502020204030204" pitchFamily="34" charset="0"/>
              </a:rPr>
              <a:t>AGENCY:HCL_MEASURE(1.0</a:t>
            </a:r>
            <a:r>
              <a:rPr lang="en-GB" sz="1100" dirty="0">
                <a:solidFill>
                  <a:srgbClr val="558ED5"/>
                </a:solidFill>
                <a:ea typeface="Calibri" panose="020F0502020204030204" pitchFamily="34" charset="0"/>
              </a:rPr>
              <a:t>)</a:t>
            </a:r>
            <a:r>
              <a:rPr lang="en-GB" sz="1100" dirty="0">
                <a:solidFill>
                  <a:srgbClr val="3F3F76"/>
                </a:solidFill>
                <a:ea typeface="Calibri" panose="020F0502020204030204" pitchFamily="34" charset="0"/>
              </a:rPr>
              <a:t>;</a:t>
            </a:r>
            <a:r>
              <a:rPr lang="en-GB" sz="1100" dirty="0">
                <a:solidFill>
                  <a:srgbClr val="FF0000"/>
                </a:solidFill>
                <a:ea typeface="Calibri" panose="020F0502020204030204" pitchFamily="34" charset="0"/>
              </a:rPr>
              <a:t>MEASURE</a:t>
            </a:r>
            <a:r>
              <a:rPr lang="en-GB" sz="1100" dirty="0">
                <a:solidFill>
                  <a:srgbClr val="77933C"/>
                </a:solidFill>
                <a:ea typeface="Calibri" panose="020F0502020204030204" pitchFamily="34" charset="0"/>
              </a:rPr>
              <a:t>(</a:t>
            </a:r>
            <a:r>
              <a:rPr lang="en-GB" sz="1100" dirty="0" err="1">
                <a:solidFill>
                  <a:srgbClr val="77933C"/>
                </a:solidFill>
                <a:ea typeface="Calibri" panose="020F0502020204030204" pitchFamily="34" charset="0"/>
              </a:rPr>
              <a:t>en,fr</a:t>
            </a:r>
            <a:r>
              <a:rPr lang="en-GB" sz="1100" dirty="0">
                <a:solidFill>
                  <a:srgbClr val="77933C"/>
                </a:solidFill>
                <a:ea typeface="Calibri" panose="020F0502020204030204" pitchFamily="34" charset="0"/>
              </a:rPr>
              <a:t>)</a:t>
            </a:r>
            <a:r>
              <a:rPr lang="en-GB" sz="1100" dirty="0">
                <a:solidFill>
                  <a:srgbClr val="3F3F76"/>
                </a:solidFill>
                <a:ea typeface="Calibri" panose="020F0502020204030204" pitchFamily="34" charset="0"/>
              </a:rPr>
              <a:t>:</a:t>
            </a:r>
            <a:r>
              <a:rPr lang="en-GB" sz="1100" dirty="0">
                <a:solidFill>
                  <a:srgbClr val="558ED5"/>
                </a:solidFill>
                <a:ea typeface="Calibri" panose="020F0502020204030204" pitchFamily="34" charset="0"/>
              </a:rPr>
              <a:t>AGENCY:HCL_MEASURE(1.0</a:t>
            </a:r>
            <a:r>
              <a:rPr lang="en-GB" sz="1100" dirty="0" smtClean="0">
                <a:solidFill>
                  <a:srgbClr val="558ED5"/>
                </a:solidFill>
                <a:ea typeface="Calibri" panose="020F0502020204030204" pitchFamily="34" charset="0"/>
              </a:rPr>
              <a:t>)</a:t>
            </a:r>
          </a:p>
          <a:p>
            <a:pPr>
              <a:spcAft>
                <a:spcPts val="0"/>
              </a:spcAft>
            </a:pPr>
            <a:r>
              <a:rPr lang="en-GB" sz="1400" dirty="0">
                <a:ea typeface="Calibri" panose="020F0502020204030204" pitchFamily="34" charset="0"/>
              </a:rPr>
              <a:t>Different </a:t>
            </a:r>
            <a:r>
              <a:rPr lang="en-GB" sz="1400" dirty="0" smtClean="0">
                <a:ea typeface="Calibri" panose="020F0502020204030204" pitchFamily="34" charset="0"/>
              </a:rPr>
              <a:t>concept/HCL </a:t>
            </a:r>
            <a:r>
              <a:rPr lang="en-GB" sz="1400" dirty="0">
                <a:ea typeface="Calibri" panose="020F0502020204030204" pitchFamily="34" charset="0"/>
              </a:rPr>
              <a:t>bindings, localised and </a:t>
            </a:r>
            <a:r>
              <a:rPr lang="en-GB" sz="1400" dirty="0" smtClean="0">
                <a:ea typeface="Calibri" panose="020F0502020204030204" pitchFamily="34" charset="0"/>
              </a:rPr>
              <a:t>non-localised:</a:t>
            </a:r>
          </a:p>
          <a:p>
            <a:pPr marL="0" indent="0">
              <a:spcAft>
                <a:spcPts val="0"/>
              </a:spcAft>
              <a:buNone/>
            </a:pPr>
            <a:r>
              <a:rPr lang="en-GB" sz="1100" dirty="0" smtClean="0">
                <a:solidFill>
                  <a:srgbClr val="FF0000"/>
                </a:solidFill>
                <a:ea typeface="Calibri" panose="020F0502020204030204" pitchFamily="34" charset="0"/>
              </a:rPr>
              <a:t>                     MEASURE</a:t>
            </a:r>
            <a:r>
              <a:rPr lang="en-GB" sz="1100" dirty="0" smtClean="0">
                <a:solidFill>
                  <a:srgbClr val="77933C"/>
                </a:solidFill>
                <a:ea typeface="Calibri" panose="020F0502020204030204" pitchFamily="34" charset="0"/>
              </a:rPr>
              <a:t>(</a:t>
            </a:r>
            <a:r>
              <a:rPr lang="en-GB" sz="1100" dirty="0" err="1" smtClean="0">
                <a:solidFill>
                  <a:srgbClr val="77933C"/>
                </a:solidFill>
                <a:ea typeface="Calibri" panose="020F0502020204030204" pitchFamily="34" charset="0"/>
              </a:rPr>
              <a:t>en,fr</a:t>
            </a:r>
            <a:r>
              <a:rPr lang="en-GB" sz="1100" dirty="0">
                <a:solidFill>
                  <a:srgbClr val="77933C"/>
                </a:solidFill>
                <a:ea typeface="Calibri" panose="020F0502020204030204" pitchFamily="34" charset="0"/>
              </a:rPr>
              <a:t>)</a:t>
            </a:r>
            <a:r>
              <a:rPr lang="en-GB" sz="1100" dirty="0">
                <a:solidFill>
                  <a:srgbClr val="1F497D"/>
                </a:solidFill>
                <a:ea typeface="Calibri" panose="020F0502020204030204" pitchFamily="34" charset="0"/>
              </a:rPr>
              <a:t>:</a:t>
            </a:r>
            <a:r>
              <a:rPr lang="en-GB" sz="1100" dirty="0">
                <a:solidFill>
                  <a:srgbClr val="558ED5"/>
                </a:solidFill>
                <a:ea typeface="Calibri" panose="020F0502020204030204" pitchFamily="34" charset="0"/>
              </a:rPr>
              <a:t>AGENCY:HCL_MEASURE(1.0)</a:t>
            </a:r>
            <a:r>
              <a:rPr lang="en-GB" sz="1100" dirty="0">
                <a:solidFill>
                  <a:srgbClr val="1F497D"/>
                </a:solidFill>
                <a:ea typeface="Calibri" panose="020F0502020204030204" pitchFamily="34" charset="0"/>
              </a:rPr>
              <a:t>;</a:t>
            </a:r>
            <a:r>
              <a:rPr lang="en-GB" sz="1100" dirty="0">
                <a:solidFill>
                  <a:srgbClr val="FF0000"/>
                </a:solidFill>
                <a:ea typeface="Calibri" panose="020F0502020204030204" pitchFamily="34" charset="0"/>
              </a:rPr>
              <a:t>MEASURE</a:t>
            </a:r>
            <a:r>
              <a:rPr lang="en-GB" sz="1100" dirty="0">
                <a:solidFill>
                  <a:srgbClr val="77933C"/>
                </a:solidFill>
                <a:ea typeface="Calibri" panose="020F0502020204030204" pitchFamily="34" charset="0"/>
              </a:rPr>
              <a:t>(</a:t>
            </a:r>
            <a:r>
              <a:rPr lang="en-GB" sz="1100" dirty="0" err="1">
                <a:solidFill>
                  <a:srgbClr val="77933C"/>
                </a:solidFill>
                <a:ea typeface="Calibri" panose="020F0502020204030204" pitchFamily="34" charset="0"/>
              </a:rPr>
              <a:t>es</a:t>
            </a:r>
            <a:r>
              <a:rPr lang="en-GB" sz="1100" dirty="0">
                <a:solidFill>
                  <a:srgbClr val="77933C"/>
                </a:solidFill>
                <a:ea typeface="Calibri" panose="020F0502020204030204" pitchFamily="34" charset="0"/>
              </a:rPr>
              <a:t>)</a:t>
            </a:r>
            <a:r>
              <a:rPr lang="en-GB" sz="1100" dirty="0">
                <a:solidFill>
                  <a:srgbClr val="1F497D"/>
                </a:solidFill>
                <a:ea typeface="Calibri" panose="020F0502020204030204" pitchFamily="34" charset="0"/>
              </a:rPr>
              <a:t>:</a:t>
            </a:r>
            <a:r>
              <a:rPr lang="en-GB" sz="1100" dirty="0">
                <a:solidFill>
                  <a:srgbClr val="558ED5"/>
                </a:solidFill>
                <a:ea typeface="Calibri" panose="020F0502020204030204" pitchFamily="34" charset="0"/>
              </a:rPr>
              <a:t>OECD.SDD.NAD:HCL_MEASURE(1.0)</a:t>
            </a:r>
            <a:r>
              <a:rPr lang="en-GB" sz="1100" dirty="0">
                <a:solidFill>
                  <a:srgbClr val="1F497D"/>
                </a:solidFill>
                <a:ea typeface="Calibri" panose="020F0502020204030204" pitchFamily="34" charset="0"/>
              </a:rPr>
              <a:t>;</a:t>
            </a:r>
            <a:r>
              <a:rPr lang="en-GB" sz="1100" dirty="0">
                <a:solidFill>
                  <a:srgbClr val="FF0000"/>
                </a:solidFill>
                <a:ea typeface="Calibri" panose="020F0502020204030204" pitchFamily="34" charset="0"/>
              </a:rPr>
              <a:t>SECTOR</a:t>
            </a:r>
            <a:r>
              <a:rPr lang="en-GB" sz="1100" dirty="0">
                <a:solidFill>
                  <a:srgbClr val="1F497D"/>
                </a:solidFill>
                <a:ea typeface="Calibri" panose="020F0502020204030204" pitchFamily="34" charset="0"/>
              </a:rPr>
              <a:t>:</a:t>
            </a:r>
            <a:r>
              <a:rPr lang="en-GB" sz="1100" dirty="0">
                <a:solidFill>
                  <a:srgbClr val="558ED5"/>
                </a:solidFill>
                <a:ea typeface="Calibri" panose="020F0502020204030204" pitchFamily="34" charset="0"/>
              </a:rPr>
              <a:t>OECD.SDD:HCL_SECTOR(1.0)</a:t>
            </a:r>
            <a:r>
              <a:rPr lang="en-GB" sz="1100" dirty="0">
                <a:solidFill>
                  <a:srgbClr val="1F497D"/>
                </a:solidFill>
                <a:ea typeface="Calibri" panose="020F0502020204030204" pitchFamily="34" charset="0"/>
              </a:rPr>
              <a:t>;</a:t>
            </a:r>
            <a:r>
              <a:rPr lang="en-GB" sz="1100" dirty="0">
                <a:solidFill>
                  <a:srgbClr val="FF0000"/>
                </a:solidFill>
                <a:ea typeface="Calibri" panose="020F0502020204030204" pitchFamily="34" charset="0"/>
              </a:rPr>
              <a:t>ACTIVITY</a:t>
            </a:r>
            <a:r>
              <a:rPr lang="en-GB" sz="1100" dirty="0">
                <a:solidFill>
                  <a:srgbClr val="77933C"/>
                </a:solidFill>
                <a:ea typeface="Calibri" panose="020F0502020204030204" pitchFamily="34" charset="0"/>
              </a:rPr>
              <a:t>(</a:t>
            </a:r>
            <a:r>
              <a:rPr lang="en-GB" sz="1100" dirty="0" err="1">
                <a:solidFill>
                  <a:srgbClr val="77933C"/>
                </a:solidFill>
                <a:ea typeface="Calibri" panose="020F0502020204030204" pitchFamily="34" charset="0"/>
              </a:rPr>
              <a:t>es</a:t>
            </a:r>
            <a:r>
              <a:rPr lang="en-GB" sz="1100" dirty="0">
                <a:solidFill>
                  <a:srgbClr val="77933C"/>
                </a:solidFill>
                <a:ea typeface="Calibri" panose="020F0502020204030204" pitchFamily="34" charset="0"/>
              </a:rPr>
              <a:t>)</a:t>
            </a:r>
            <a:r>
              <a:rPr lang="en-GB" sz="1100" dirty="0">
                <a:solidFill>
                  <a:srgbClr val="1F497D"/>
                </a:solidFill>
                <a:ea typeface="Calibri" panose="020F0502020204030204" pitchFamily="34" charset="0"/>
              </a:rPr>
              <a:t>:</a:t>
            </a:r>
            <a:r>
              <a:rPr lang="en-GB" sz="1100" dirty="0">
                <a:solidFill>
                  <a:srgbClr val="558ED5"/>
                </a:solidFill>
                <a:ea typeface="Calibri" panose="020F0502020204030204" pitchFamily="34" charset="0"/>
              </a:rPr>
              <a:t>OECD.SDD:HCL_ACTIVITY(1.0</a:t>
            </a:r>
            <a:r>
              <a:rPr lang="en-GB" sz="1100" dirty="0" smtClean="0">
                <a:solidFill>
                  <a:srgbClr val="558ED5"/>
                </a:solidFill>
                <a:ea typeface="Calibri" panose="020F0502020204030204" pitchFamily="34" charset="0"/>
              </a:rPr>
              <a:t>)</a:t>
            </a:r>
            <a:endParaRPr lang="en-GB" sz="1100" dirty="0">
              <a:ea typeface="Calibri" panose="020F0502020204030204" pitchFamily="34" charset="0"/>
            </a:endParaRPr>
          </a:p>
        </p:txBody>
      </p:sp>
    </p:spTree>
    <p:extLst>
      <p:ext uri="{BB962C8B-B14F-4D97-AF65-F5344CB8AC3E}">
        <p14:creationId xmlns:p14="http://schemas.microsoft.com/office/powerpoint/2010/main" val="1630801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Contact and Support</a:t>
            </a:r>
            <a:endParaRPr lang="en-GB" b="1" dirty="0"/>
          </a:p>
        </p:txBody>
      </p:sp>
      <p:sp>
        <p:nvSpPr>
          <p:cNvPr id="3" name="Content Placeholder 2"/>
          <p:cNvSpPr>
            <a:spLocks noGrp="1"/>
          </p:cNvSpPr>
          <p:nvPr>
            <p:ph idx="1"/>
          </p:nvPr>
        </p:nvSpPr>
        <p:spPr/>
        <p:txBody>
          <a:bodyPr/>
          <a:lstStyle/>
          <a:p>
            <a:pPr marL="0" indent="0">
              <a:buNone/>
            </a:pPr>
            <a:r>
              <a:rPr lang="en-GB" dirty="0" smtClean="0"/>
              <a:t>For any questions, suggestions, or issues regarding the tool either:</a:t>
            </a:r>
          </a:p>
          <a:p>
            <a:r>
              <a:rPr lang="en-GB" dirty="0" smtClean="0"/>
              <a:t>Send an email to </a:t>
            </a:r>
            <a:r>
              <a:rPr lang="en-GB" dirty="0" smtClean="0">
                <a:hlinkClick r:id="rId2"/>
              </a:rPr>
              <a:t>david.barraclough@oecd.org</a:t>
            </a:r>
            <a:r>
              <a:rPr lang="en-GB" dirty="0" smtClean="0"/>
              <a:t>, or;</a:t>
            </a:r>
          </a:p>
          <a:p>
            <a:r>
              <a:rPr lang="en-GB" dirty="0" smtClean="0"/>
              <a:t>Raise or comment on an </a:t>
            </a:r>
            <a:r>
              <a:rPr lang="en-GB" dirty="0"/>
              <a:t>issue at </a:t>
            </a:r>
            <a:r>
              <a:rPr lang="en-GB" dirty="0">
                <a:hlinkClick r:id="rId3"/>
              </a:rPr>
              <a:t>https://gitlab.com/sis-cc/sdmx-tools/sdmx-matrix-generator/-/</a:t>
            </a:r>
            <a:r>
              <a:rPr lang="en-GB" dirty="0" smtClean="0">
                <a:hlinkClick r:id="rId3"/>
              </a:rPr>
              <a:t>issues</a:t>
            </a:r>
            <a:endParaRPr lang="en-GB" dirty="0" smtClean="0"/>
          </a:p>
          <a:p>
            <a:pPr marL="0" indent="0">
              <a:buNone/>
            </a:pPr>
            <a:endParaRPr lang="en-GB" dirty="0"/>
          </a:p>
          <a:p>
            <a:pPr marL="0" indent="0">
              <a:buNone/>
            </a:pPr>
            <a:r>
              <a:rPr lang="en-GB" dirty="0" smtClean="0"/>
              <a:t>Have fun!</a:t>
            </a:r>
          </a:p>
          <a:p>
            <a:pPr marL="0" indent="0">
              <a:buNone/>
            </a:pPr>
            <a:endParaRPr lang="en-GB" dirty="0" smtClean="0"/>
          </a:p>
          <a:p>
            <a:pPr marL="0" indent="0">
              <a:buNone/>
            </a:pPr>
            <a:r>
              <a:rPr lang="en-GB" dirty="0" smtClean="0"/>
              <a:t>David Barraclough </a:t>
            </a:r>
            <a:r>
              <a:rPr lang="en-GB" dirty="0">
                <a:hlinkClick r:id="rId2"/>
              </a:rPr>
              <a:t>david.barraclough@oecd.org</a:t>
            </a: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102197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5530"/>
          </a:xfrm>
        </p:spPr>
        <p:txBody>
          <a:bodyPr/>
          <a:lstStyle/>
          <a:p>
            <a:r>
              <a:rPr lang="en-GB" sz="4000" b="1" dirty="0" smtClean="0"/>
              <a:t>Introduction (2)</a:t>
            </a:r>
            <a:endParaRPr lang="de-DE" sz="4000" b="1" dirty="0"/>
          </a:p>
        </p:txBody>
      </p:sp>
      <p:sp>
        <p:nvSpPr>
          <p:cNvPr id="3" name="Content Placeholder 2"/>
          <p:cNvSpPr>
            <a:spLocks noGrp="1"/>
          </p:cNvSpPr>
          <p:nvPr>
            <p:ph idx="1"/>
          </p:nvPr>
        </p:nvSpPr>
        <p:spPr>
          <a:xfrm>
            <a:off x="838200" y="1168920"/>
            <a:ext cx="10515600" cy="4351338"/>
          </a:xfrm>
        </p:spPr>
        <p:txBody>
          <a:bodyPr>
            <a:normAutofit/>
          </a:bodyPr>
          <a:lstStyle/>
          <a:p>
            <a:r>
              <a:rPr lang="en-US" dirty="0" smtClean="0"/>
              <a:t>Author </a:t>
            </a:r>
            <a:r>
              <a:rPr lang="en-US" b="1" dirty="0"/>
              <a:t>Concept Schemes, DSDs, </a:t>
            </a:r>
            <a:r>
              <a:rPr lang="en-US" b="1" dirty="0" smtClean="0"/>
              <a:t>Dataflows, </a:t>
            </a:r>
            <a:r>
              <a:rPr lang="en-US" b="1" dirty="0"/>
              <a:t>Codelists, </a:t>
            </a:r>
            <a:r>
              <a:rPr lang="en-US" b="1" dirty="0" smtClean="0"/>
              <a:t>Constraints, </a:t>
            </a:r>
            <a:r>
              <a:rPr lang="en-US" dirty="0" smtClean="0"/>
              <a:t>and </a:t>
            </a:r>
            <a:r>
              <a:rPr lang="en-US" b="1" dirty="0" err="1" smtClean="0"/>
              <a:t>Categorisations</a:t>
            </a:r>
            <a:endParaRPr lang="en-US" b="1" dirty="0" smtClean="0"/>
          </a:p>
          <a:p>
            <a:r>
              <a:rPr lang="en-US" dirty="0" smtClean="0"/>
              <a:t>Generate a simple “</a:t>
            </a:r>
            <a:r>
              <a:rPr lang="en-US" b="1" dirty="0" smtClean="0"/>
              <a:t>Reporting template</a:t>
            </a:r>
            <a:r>
              <a:rPr lang="en-US" dirty="0" smtClean="0"/>
              <a:t>” from a Dataflow which can be sent to reporters</a:t>
            </a:r>
            <a:endParaRPr lang="de-DE" dirty="0"/>
          </a:p>
          <a:p>
            <a:r>
              <a:rPr lang="en-US" dirty="0" smtClean="0"/>
              <a:t>Maintain artefacts by using the </a:t>
            </a:r>
            <a:r>
              <a:rPr lang="en-US" b="1" dirty="0" smtClean="0"/>
              <a:t>Prefill feature</a:t>
            </a:r>
            <a:endParaRPr lang="en-US" dirty="0" smtClean="0"/>
          </a:p>
          <a:p>
            <a:r>
              <a:rPr lang="en-US" dirty="0"/>
              <a:t>The </a:t>
            </a:r>
            <a:r>
              <a:rPr lang="en-US" b="1" dirty="0"/>
              <a:t>interface design was inspired</a:t>
            </a:r>
            <a:r>
              <a:rPr lang="en-US" dirty="0"/>
              <a:t> by the </a:t>
            </a:r>
            <a:r>
              <a:rPr lang="en-US" b="1" dirty="0"/>
              <a:t>SDMX Global DSDs </a:t>
            </a:r>
            <a:r>
              <a:rPr lang="en-US" dirty="0"/>
              <a:t>design method and the guideline on </a:t>
            </a:r>
            <a:r>
              <a:rPr lang="en-US" b="1" dirty="0">
                <a:hlinkClick r:id="rId2"/>
              </a:rPr>
              <a:t>Modelling Statistical Domains in SDMX</a:t>
            </a:r>
            <a:endParaRPr lang="de-DE" dirty="0"/>
          </a:p>
          <a:p>
            <a:endParaRPr lang="de-DE" dirty="0"/>
          </a:p>
          <a:p>
            <a:pPr marL="0" indent="0">
              <a:buNone/>
            </a:pPr>
            <a:endParaRPr lang="de-DE" dirty="0"/>
          </a:p>
        </p:txBody>
      </p:sp>
    </p:spTree>
    <p:extLst>
      <p:ext uri="{BB962C8B-B14F-4D97-AF65-F5344CB8AC3E}">
        <p14:creationId xmlns:p14="http://schemas.microsoft.com/office/powerpoint/2010/main" val="2066131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lstStyle/>
          <a:p>
            <a:r>
              <a:rPr lang="en-GB" sz="4000" b="1" dirty="0" smtClean="0"/>
              <a:t>Design </a:t>
            </a:r>
            <a:r>
              <a:rPr lang="en-GB" sz="4000" b="1" dirty="0" err="1" smtClean="0"/>
              <a:t>prerequisities</a:t>
            </a:r>
            <a:r>
              <a:rPr lang="en-GB" sz="4000" b="1" dirty="0" smtClean="0"/>
              <a:t>/Tool limitations</a:t>
            </a:r>
            <a:endParaRPr lang="de-DE" sz="4000" b="1" dirty="0"/>
          </a:p>
        </p:txBody>
      </p:sp>
      <p:sp>
        <p:nvSpPr>
          <p:cNvPr id="3" name="Content Placeholder 2"/>
          <p:cNvSpPr>
            <a:spLocks noGrp="1"/>
          </p:cNvSpPr>
          <p:nvPr>
            <p:ph idx="1"/>
          </p:nvPr>
        </p:nvSpPr>
        <p:spPr>
          <a:xfrm>
            <a:off x="838200" y="1202170"/>
            <a:ext cx="11015749" cy="4351338"/>
          </a:xfrm>
        </p:spPr>
        <p:txBody>
          <a:bodyPr>
            <a:normAutofit/>
          </a:bodyPr>
          <a:lstStyle/>
          <a:p>
            <a:pPr marL="0" indent="0">
              <a:buNone/>
            </a:pPr>
            <a:r>
              <a:rPr lang="en-US" dirty="0" smtClean="0"/>
              <a:t>The latest version of the tool has these requirements and limitations:</a:t>
            </a:r>
          </a:p>
          <a:p>
            <a:r>
              <a:rPr lang="en-US" dirty="0" smtClean="0"/>
              <a:t>Each DSD must reference only the </a:t>
            </a:r>
            <a:r>
              <a:rPr lang="en-US" b="1" dirty="0" smtClean="0"/>
              <a:t>Concept Scheme </a:t>
            </a:r>
            <a:r>
              <a:rPr lang="en-US" dirty="0" smtClean="0"/>
              <a:t>that is in the worksheet </a:t>
            </a:r>
            <a:r>
              <a:rPr lang="en-US" b="1" dirty="0"/>
              <a:t>3.Concept Scheme</a:t>
            </a:r>
            <a:r>
              <a:rPr lang="en-US" dirty="0"/>
              <a:t> </a:t>
            </a:r>
            <a:endParaRPr lang="en-US" dirty="0" smtClean="0"/>
          </a:p>
          <a:p>
            <a:r>
              <a:rPr lang="en-US" dirty="0" smtClean="0"/>
              <a:t>A DSD’s Local Representation is not editable, it is derived from the Concept Scheme. This will be a forthcoming feature</a:t>
            </a:r>
          </a:p>
          <a:p>
            <a:r>
              <a:rPr lang="en-US" dirty="0" smtClean="0"/>
              <a:t>Codelists may have in-line </a:t>
            </a:r>
            <a:r>
              <a:rPr lang="en-US" b="1" dirty="0" smtClean="0"/>
              <a:t>hierarchies</a:t>
            </a:r>
            <a:r>
              <a:rPr lang="en-US" dirty="0" smtClean="0"/>
              <a:t> defined through </a:t>
            </a:r>
            <a:r>
              <a:rPr lang="en-US" dirty="0" err="1" smtClean="0"/>
              <a:t>Code:ParentCode</a:t>
            </a:r>
            <a:r>
              <a:rPr lang="en-US" dirty="0" smtClean="0"/>
              <a:t>. Multiple hierarchies (through </a:t>
            </a:r>
            <a:r>
              <a:rPr lang="en-US" dirty="0" err="1" smtClean="0"/>
              <a:t>HierarchicalCodelists</a:t>
            </a:r>
            <a:r>
              <a:rPr lang="en-US" dirty="0" smtClean="0"/>
              <a:t>) cannot be defined using this tool (yet), but another tool could be used to do that.</a:t>
            </a:r>
          </a:p>
          <a:p>
            <a:pPr marL="0" indent="0">
              <a:buNone/>
            </a:pPr>
            <a:endParaRPr lang="de-DE" dirty="0"/>
          </a:p>
        </p:txBody>
      </p:sp>
    </p:spTree>
    <p:extLst>
      <p:ext uri="{BB962C8B-B14F-4D97-AF65-F5344CB8AC3E}">
        <p14:creationId xmlns:p14="http://schemas.microsoft.com/office/powerpoint/2010/main" val="83297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ctr">
            <a:normAutofit/>
          </a:bodyPr>
          <a:lstStyle/>
          <a:p>
            <a:r>
              <a:rPr lang="en-GB" sz="4800" b="1" dirty="0" smtClean="0"/>
              <a:t/>
            </a:r>
            <a:br>
              <a:rPr lang="en-GB" sz="4800" b="1" dirty="0" smtClean="0"/>
            </a:br>
            <a:r>
              <a:rPr lang="en-GB" sz="4800" b="1" dirty="0" smtClean="0"/>
              <a:t>How to do certain tasks with the tool</a:t>
            </a:r>
            <a:endParaRPr lang="de-DE" sz="4800" b="1" dirty="0"/>
          </a:p>
        </p:txBody>
      </p:sp>
      <p:sp>
        <p:nvSpPr>
          <p:cNvPr id="5" name="Text Placeholder 4"/>
          <p:cNvSpPr>
            <a:spLocks noGrp="1"/>
          </p:cNvSpPr>
          <p:nvPr>
            <p:ph type="body" idx="1"/>
          </p:nvPr>
        </p:nvSpPr>
        <p:spPr>
          <a:xfrm>
            <a:off x="831850" y="4589463"/>
            <a:ext cx="10515600" cy="1969279"/>
          </a:xfrm>
        </p:spPr>
        <p:txBody>
          <a:bodyPr>
            <a:normAutofit fontScale="92500"/>
          </a:bodyPr>
          <a:lstStyle/>
          <a:p>
            <a:r>
              <a:rPr lang="en-GB" dirty="0" smtClean="0"/>
              <a:t>This section shows some typical use cases that apply to using the SDMX Matrix Generator. </a:t>
            </a:r>
          </a:p>
          <a:p>
            <a:r>
              <a:rPr lang="en-GB" dirty="0" smtClean="0"/>
              <a:t>A full, step-by-step data modelling guideline for this tool </a:t>
            </a:r>
            <a:r>
              <a:rPr lang="en-GB" dirty="0"/>
              <a:t>is available at </a:t>
            </a:r>
            <a:r>
              <a:rPr lang="en-GB" dirty="0">
                <a:hlinkClick r:id="rId2"/>
              </a:rPr>
              <a:t>https://gitlab.com/sis-cc/sdmx-tools/sdmx-matrix-generator/-/</a:t>
            </a:r>
            <a:r>
              <a:rPr lang="en-GB" dirty="0" smtClean="0">
                <a:hlinkClick r:id="rId2"/>
              </a:rPr>
              <a:t>blob/master/Modelling-statistical-domains-in-SDMX-using_SISCC_Matrix_Gen.docx</a:t>
            </a:r>
            <a:r>
              <a:rPr lang="en-GB" dirty="0" smtClean="0"/>
              <a:t> </a:t>
            </a:r>
          </a:p>
          <a:p>
            <a:r>
              <a:rPr lang="en-GB" dirty="0" smtClean="0"/>
              <a:t>See the later section on </a:t>
            </a:r>
            <a:r>
              <a:rPr lang="en-GB" b="1" dirty="0" smtClean="0"/>
              <a:t>Description of each worksheet</a:t>
            </a:r>
            <a:r>
              <a:rPr lang="en-GB" dirty="0" smtClean="0"/>
              <a:t> for more details of each step.</a:t>
            </a:r>
            <a:endParaRPr lang="de-DE" dirty="0"/>
          </a:p>
        </p:txBody>
      </p:sp>
    </p:spTree>
    <p:extLst>
      <p:ext uri="{BB962C8B-B14F-4D97-AF65-F5344CB8AC3E}">
        <p14:creationId xmlns:p14="http://schemas.microsoft.com/office/powerpoint/2010/main" val="2368306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normAutofit fontScale="90000"/>
          </a:bodyPr>
          <a:lstStyle/>
          <a:p>
            <a:r>
              <a:rPr lang="en-US" b="1" dirty="0" smtClean="0"/>
              <a:t>Creating Codelists</a:t>
            </a:r>
            <a:endParaRPr lang="de-DE" b="1" dirty="0"/>
          </a:p>
        </p:txBody>
      </p:sp>
      <p:sp>
        <p:nvSpPr>
          <p:cNvPr id="3" name="Content Placeholder 2"/>
          <p:cNvSpPr>
            <a:spLocks noGrp="1"/>
          </p:cNvSpPr>
          <p:nvPr>
            <p:ph idx="1"/>
          </p:nvPr>
        </p:nvSpPr>
        <p:spPr>
          <a:xfrm>
            <a:off x="838200" y="1113905"/>
            <a:ext cx="10515600" cy="5063058"/>
          </a:xfrm>
        </p:spPr>
        <p:txBody>
          <a:bodyPr/>
          <a:lstStyle/>
          <a:p>
            <a:pPr marL="0" indent="0">
              <a:buNone/>
            </a:pPr>
            <a:r>
              <a:rPr lang="en-GB" sz="2400" dirty="0" smtClean="0"/>
              <a:t>If you want to create </a:t>
            </a:r>
            <a:r>
              <a:rPr lang="en-GB" sz="2400" dirty="0" err="1" smtClean="0"/>
              <a:t>Codelists</a:t>
            </a:r>
            <a:r>
              <a:rPr lang="en-GB" sz="2400" dirty="0" smtClean="0"/>
              <a:t> only then follow these steps:</a:t>
            </a:r>
          </a:p>
          <a:p>
            <a:pPr marL="457200" indent="-457200">
              <a:buFont typeface="+mj-lt"/>
              <a:buAutoNum type="arabicPeriod"/>
            </a:pPr>
            <a:r>
              <a:rPr lang="en-GB" sz="2400" dirty="0"/>
              <a:t>Create a copy of the Worksheet </a:t>
            </a:r>
            <a:r>
              <a:rPr lang="en-GB" sz="2400" b="1" dirty="0"/>
              <a:t>New CL Template </a:t>
            </a:r>
            <a:r>
              <a:rPr lang="en-GB" sz="2400" dirty="0"/>
              <a:t>and rename it to the Id of your desired Codelist (e.g. CL_MEASURE)</a:t>
            </a:r>
            <a:endParaRPr lang="de-DE" sz="2400" dirty="0"/>
          </a:p>
          <a:p>
            <a:pPr marL="514350" indent="-514350">
              <a:buFont typeface="+mj-lt"/>
              <a:buAutoNum type="arabicPeriod"/>
            </a:pPr>
            <a:r>
              <a:rPr lang="en-GB" sz="2400" dirty="0"/>
              <a:t>Fill the new Codelist worksheet as required (see the Codelist Worksheet slide)</a:t>
            </a:r>
          </a:p>
          <a:p>
            <a:pPr marL="514350" indent="-514350">
              <a:buFont typeface="+mj-lt"/>
              <a:buAutoNum type="arabicPeriod"/>
            </a:pPr>
            <a:r>
              <a:rPr lang="en-GB" sz="2400" dirty="0"/>
              <a:t>Go to </a:t>
            </a:r>
            <a:r>
              <a:rPr lang="en-GB" sz="2400" b="1" dirty="0"/>
              <a:t>7. Generate SDMX </a:t>
            </a:r>
            <a:r>
              <a:rPr lang="en-GB" sz="2400" dirty="0"/>
              <a:t>and </a:t>
            </a:r>
            <a:r>
              <a:rPr lang="en-GB" sz="2400" dirty="0" smtClean="0"/>
              <a:t>enable </a:t>
            </a:r>
            <a:r>
              <a:rPr lang="en-GB" sz="2400" dirty="0" err="1"/>
              <a:t>Codelists</a:t>
            </a:r>
            <a:r>
              <a:rPr lang="en-GB" sz="2400" dirty="0"/>
              <a:t> in the Generate? </a:t>
            </a:r>
            <a:r>
              <a:rPr lang="en-GB" sz="2400" dirty="0" smtClean="0"/>
              <a:t>Section, disable other artefacts, and </a:t>
            </a:r>
            <a:r>
              <a:rPr lang="en-GB" sz="2400" b="1" dirty="0" smtClean="0"/>
              <a:t>Generate SDMX Artefacts</a:t>
            </a:r>
          </a:p>
        </p:txBody>
      </p:sp>
      <p:graphicFrame>
        <p:nvGraphicFramePr>
          <p:cNvPr id="4" name="Diagram 3"/>
          <p:cNvGraphicFramePr/>
          <p:nvPr>
            <p:extLst>
              <p:ext uri="{D42A27DB-BD31-4B8C-83A1-F6EECF244321}">
                <p14:modId xmlns:p14="http://schemas.microsoft.com/office/powerpoint/2010/main" val="73177669"/>
              </p:ext>
            </p:extLst>
          </p:nvPr>
        </p:nvGraphicFramePr>
        <p:xfrm>
          <a:off x="704504" y="4405746"/>
          <a:ext cx="10949247" cy="997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8137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normAutofit fontScale="90000"/>
          </a:bodyPr>
          <a:lstStyle/>
          <a:p>
            <a:r>
              <a:rPr lang="en-US" b="1" dirty="0" smtClean="0"/>
              <a:t>Creating Hierarchies</a:t>
            </a:r>
            <a:endParaRPr lang="de-DE" b="1" dirty="0"/>
          </a:p>
        </p:txBody>
      </p:sp>
      <p:sp>
        <p:nvSpPr>
          <p:cNvPr id="3" name="Content Placeholder 2"/>
          <p:cNvSpPr>
            <a:spLocks noGrp="1"/>
          </p:cNvSpPr>
          <p:nvPr>
            <p:ph idx="1"/>
          </p:nvPr>
        </p:nvSpPr>
        <p:spPr>
          <a:xfrm>
            <a:off x="838199" y="1113905"/>
            <a:ext cx="11107190" cy="5063058"/>
          </a:xfrm>
        </p:spPr>
        <p:txBody>
          <a:bodyPr>
            <a:normAutofit/>
          </a:bodyPr>
          <a:lstStyle/>
          <a:p>
            <a:pPr marL="0" indent="0">
              <a:buNone/>
            </a:pPr>
            <a:r>
              <a:rPr lang="en-GB" sz="1800" dirty="0"/>
              <a:t>A Hierarchical Codelist (HCL) is used to describe a hierarchy(s) for an existing </a:t>
            </a:r>
            <a:r>
              <a:rPr lang="en-GB" sz="1800" dirty="0" smtClean="0"/>
              <a:t>Codelist. HCLs </a:t>
            </a:r>
            <a:r>
              <a:rPr lang="en-GB" sz="1800" dirty="0"/>
              <a:t>can be used to impose different hierarchies onto </a:t>
            </a:r>
            <a:r>
              <a:rPr lang="en-GB" sz="1800" dirty="0" smtClean="0"/>
              <a:t>a single </a:t>
            </a:r>
            <a:r>
              <a:rPr lang="en-GB" sz="1800" dirty="0"/>
              <a:t>existing Codelist. </a:t>
            </a:r>
            <a:r>
              <a:rPr lang="en-GB" sz="1800" dirty="0" smtClean="0"/>
              <a:t>They overcome limitations of using a </a:t>
            </a:r>
            <a:r>
              <a:rPr lang="en-GB" sz="1800" dirty="0" err="1" smtClean="0"/>
              <a:t>Codelist’s</a:t>
            </a:r>
            <a:r>
              <a:rPr lang="en-GB" sz="1800" dirty="0" smtClean="0"/>
              <a:t> </a:t>
            </a:r>
            <a:r>
              <a:rPr lang="en-GB" sz="1800" dirty="0" err="1" smtClean="0"/>
              <a:t>ParentCode</a:t>
            </a:r>
            <a:r>
              <a:rPr lang="en-GB" sz="1800" dirty="0" smtClean="0"/>
              <a:t>:</a:t>
            </a:r>
          </a:p>
          <a:p>
            <a:r>
              <a:rPr lang="en-GB" sz="1800" dirty="0" smtClean="0"/>
              <a:t>Only a single hierarchy is possible with </a:t>
            </a:r>
            <a:r>
              <a:rPr lang="en-GB" sz="1800" dirty="0" err="1" smtClean="0"/>
              <a:t>ParentCode</a:t>
            </a:r>
            <a:r>
              <a:rPr lang="en-GB" sz="1800" dirty="0" smtClean="0"/>
              <a:t>. HCLs allow unlimited hierarchies on a Codelist</a:t>
            </a:r>
          </a:p>
          <a:p>
            <a:r>
              <a:rPr lang="en-GB" sz="1800" dirty="0" smtClean="0"/>
              <a:t>With </a:t>
            </a:r>
            <a:r>
              <a:rPr lang="en-GB" sz="1800" dirty="0" err="1" smtClean="0"/>
              <a:t>ParentCode</a:t>
            </a:r>
            <a:r>
              <a:rPr lang="en-GB" sz="1800" dirty="0" smtClean="0"/>
              <a:t>, a codes can have one parent in a hierarchy. With HCLs a code can have multiple parents which can be used to for </a:t>
            </a:r>
            <a:r>
              <a:rPr lang="en-GB" sz="1800" dirty="0"/>
              <a:t>different groupings of the same item. For example, a country may belong to several groups.</a:t>
            </a:r>
            <a:endParaRPr lang="en-GB" sz="1800" dirty="0" smtClean="0"/>
          </a:p>
          <a:p>
            <a:pPr marL="0" indent="0">
              <a:buNone/>
            </a:pPr>
            <a:r>
              <a:rPr lang="en-GB" sz="1800" dirty="0" smtClean="0"/>
              <a:t>If you want to create hierarchies only then follow these steps:</a:t>
            </a:r>
          </a:p>
          <a:p>
            <a:pPr marL="457200" indent="-457200">
              <a:buFont typeface="+mj-lt"/>
              <a:buAutoNum type="arabicPeriod"/>
            </a:pPr>
            <a:r>
              <a:rPr lang="en-GB" sz="1800" dirty="0" smtClean="0"/>
              <a:t>Create </a:t>
            </a:r>
            <a:r>
              <a:rPr lang="en-GB" sz="1800" dirty="0"/>
              <a:t>a copy of the Worksheet </a:t>
            </a:r>
            <a:r>
              <a:rPr lang="en-GB" sz="1800" b="1" dirty="0"/>
              <a:t>New </a:t>
            </a:r>
            <a:r>
              <a:rPr lang="en-GB" sz="1800" b="1" dirty="0" smtClean="0"/>
              <a:t>HCL </a:t>
            </a:r>
            <a:r>
              <a:rPr lang="en-GB" sz="1800" b="1" dirty="0"/>
              <a:t>Template </a:t>
            </a:r>
            <a:r>
              <a:rPr lang="en-GB" sz="1800" dirty="0"/>
              <a:t>and rename it to the Id of your desired </a:t>
            </a:r>
            <a:r>
              <a:rPr lang="en-GB" sz="1800" dirty="0" smtClean="0"/>
              <a:t>Hierarchical Codelist </a:t>
            </a:r>
            <a:r>
              <a:rPr lang="en-GB" sz="1800" dirty="0"/>
              <a:t>(e.g. </a:t>
            </a:r>
            <a:r>
              <a:rPr lang="en-GB" sz="1800" dirty="0" smtClean="0"/>
              <a:t>HCL_MEASURE</a:t>
            </a:r>
            <a:r>
              <a:rPr lang="en-GB" sz="1800" dirty="0"/>
              <a:t>)</a:t>
            </a:r>
            <a:endParaRPr lang="de-DE" sz="1800" dirty="0"/>
          </a:p>
          <a:p>
            <a:pPr marL="514350" indent="-514350">
              <a:buFont typeface="+mj-lt"/>
              <a:buAutoNum type="arabicPeriod"/>
            </a:pPr>
            <a:r>
              <a:rPr lang="en-GB" sz="1800" dirty="0"/>
              <a:t>Fill the new </a:t>
            </a:r>
            <a:r>
              <a:rPr lang="en-GB" sz="1800" dirty="0" smtClean="0"/>
              <a:t>HCL worksheet </a:t>
            </a:r>
            <a:r>
              <a:rPr lang="en-GB" sz="1800" dirty="0"/>
              <a:t>as </a:t>
            </a:r>
            <a:r>
              <a:rPr lang="en-GB" sz="1800" dirty="0" smtClean="0"/>
              <a:t>required</a:t>
            </a:r>
          </a:p>
          <a:p>
            <a:pPr marL="514350" indent="-514350">
              <a:buFont typeface="+mj-lt"/>
              <a:buAutoNum type="arabicPeriod"/>
            </a:pPr>
            <a:r>
              <a:rPr lang="en-GB" sz="1800" dirty="0" smtClean="0"/>
              <a:t>Bind the HCL to your Dataflow </a:t>
            </a:r>
          </a:p>
          <a:p>
            <a:pPr marL="514350" indent="-514350">
              <a:buFont typeface="+mj-lt"/>
              <a:buAutoNum type="arabicPeriod"/>
            </a:pPr>
            <a:r>
              <a:rPr lang="en-GB" sz="1800" dirty="0" smtClean="0"/>
              <a:t>Go </a:t>
            </a:r>
            <a:r>
              <a:rPr lang="en-GB" sz="1800" dirty="0"/>
              <a:t>to </a:t>
            </a:r>
            <a:r>
              <a:rPr lang="en-GB" sz="1800" b="1" dirty="0"/>
              <a:t>7. Generate SDMX </a:t>
            </a:r>
            <a:r>
              <a:rPr lang="en-GB" sz="1800" dirty="0"/>
              <a:t>and </a:t>
            </a:r>
            <a:r>
              <a:rPr lang="en-GB" sz="1800" dirty="0" smtClean="0"/>
              <a:t>enable HCLs </a:t>
            </a:r>
            <a:r>
              <a:rPr lang="en-GB" sz="1800" dirty="0"/>
              <a:t>in the Generate? </a:t>
            </a:r>
            <a:r>
              <a:rPr lang="en-GB" sz="1800" dirty="0" smtClean="0"/>
              <a:t>Section, disable other artefacts, and </a:t>
            </a:r>
            <a:r>
              <a:rPr lang="en-GB" sz="1800" b="1" dirty="0" smtClean="0"/>
              <a:t>Generate SDMX Artefacts</a:t>
            </a:r>
          </a:p>
          <a:p>
            <a:pPr marL="0" indent="0">
              <a:buNone/>
            </a:pPr>
            <a:r>
              <a:rPr lang="en-GB" sz="1800" dirty="0" smtClean="0"/>
              <a:t>For a full description of HCLs, see </a:t>
            </a:r>
            <a:r>
              <a:rPr lang="en-GB" sz="1800" dirty="0"/>
              <a:t>the </a:t>
            </a:r>
            <a:r>
              <a:rPr lang="en-GB" sz="1800" b="1" dirty="0"/>
              <a:t>Hierarchical Codelist Worksheet</a:t>
            </a:r>
            <a:r>
              <a:rPr lang="en-GB" sz="1800" dirty="0"/>
              <a:t> </a:t>
            </a:r>
            <a:r>
              <a:rPr lang="en-GB" sz="1800" dirty="0" smtClean="0"/>
              <a:t>slides in Annex 1</a:t>
            </a:r>
            <a:endParaRPr lang="en-GB" sz="1800" dirty="0"/>
          </a:p>
          <a:p>
            <a:pPr marL="0" indent="0">
              <a:buNone/>
            </a:pPr>
            <a:endParaRPr lang="en-GB" sz="1800" b="1" dirty="0"/>
          </a:p>
          <a:p>
            <a:pPr marL="0" indent="0">
              <a:buNone/>
            </a:pPr>
            <a:endParaRPr lang="en-GB" sz="1800" b="1" dirty="0" smtClean="0"/>
          </a:p>
        </p:txBody>
      </p:sp>
      <p:graphicFrame>
        <p:nvGraphicFramePr>
          <p:cNvPr id="4" name="Diagram 3"/>
          <p:cNvGraphicFramePr/>
          <p:nvPr>
            <p:extLst>
              <p:ext uri="{D42A27DB-BD31-4B8C-83A1-F6EECF244321}">
                <p14:modId xmlns:p14="http://schemas.microsoft.com/office/powerpoint/2010/main" val="4267479779"/>
              </p:ext>
            </p:extLst>
          </p:nvPr>
        </p:nvGraphicFramePr>
        <p:xfrm>
          <a:off x="704503" y="5494712"/>
          <a:ext cx="10949247" cy="997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8669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9028"/>
          </a:xfrm>
        </p:spPr>
        <p:txBody>
          <a:bodyPr>
            <a:normAutofit fontScale="90000"/>
          </a:bodyPr>
          <a:lstStyle/>
          <a:p>
            <a:r>
              <a:rPr lang="en-US" b="1" dirty="0" smtClean="0"/>
              <a:t>Creating </a:t>
            </a:r>
            <a:r>
              <a:rPr lang="en-US" b="1" dirty="0"/>
              <a:t>all artefacts from scratch</a:t>
            </a:r>
            <a:endParaRPr lang="de-DE" b="1" dirty="0"/>
          </a:p>
        </p:txBody>
      </p:sp>
      <p:sp>
        <p:nvSpPr>
          <p:cNvPr id="3" name="Content Placeholder 2"/>
          <p:cNvSpPr>
            <a:spLocks noGrp="1"/>
          </p:cNvSpPr>
          <p:nvPr>
            <p:ph idx="1"/>
          </p:nvPr>
        </p:nvSpPr>
        <p:spPr>
          <a:xfrm>
            <a:off x="838200" y="1113905"/>
            <a:ext cx="10515600" cy="5063058"/>
          </a:xfrm>
        </p:spPr>
        <p:txBody>
          <a:bodyPr/>
          <a:lstStyle/>
          <a:p>
            <a:pPr marL="0" indent="0">
              <a:buNone/>
            </a:pPr>
            <a:r>
              <a:rPr lang="en-US" sz="2400" dirty="0" smtClean="0"/>
              <a:t>When creating a </a:t>
            </a:r>
            <a:r>
              <a:rPr lang="en-US" sz="2400" dirty="0"/>
              <a:t>Concept Scheme, DSDs, Dataflows, </a:t>
            </a:r>
            <a:r>
              <a:rPr lang="en-US" sz="2400" dirty="0" err="1"/>
              <a:t>Codelists</a:t>
            </a:r>
            <a:r>
              <a:rPr lang="en-US" sz="2400" dirty="0"/>
              <a:t>, Constraints and </a:t>
            </a:r>
            <a:r>
              <a:rPr lang="en-US" sz="2400" dirty="0" err="1" smtClean="0"/>
              <a:t>Categorisations</a:t>
            </a:r>
            <a:r>
              <a:rPr lang="en-US" sz="2400" dirty="0" smtClean="0"/>
              <a:t>, follow </a:t>
            </a:r>
            <a:r>
              <a:rPr lang="en-US" sz="2400" dirty="0"/>
              <a:t>this order in the tool. </a:t>
            </a:r>
            <a:endParaRPr lang="en-US" sz="2400" dirty="0" smtClean="0"/>
          </a:p>
          <a:p>
            <a:pPr marL="0" indent="0">
              <a:buNone/>
            </a:pPr>
            <a:r>
              <a:rPr lang="en-US" sz="2400" b="1" dirty="0" smtClean="0"/>
              <a:t>Decompose </a:t>
            </a:r>
            <a:r>
              <a:rPr lang="en-US" sz="2400" b="1" dirty="0"/>
              <a:t>indicators</a:t>
            </a:r>
            <a:r>
              <a:rPr lang="en-US" sz="2400" dirty="0"/>
              <a:t> is an </a:t>
            </a:r>
            <a:r>
              <a:rPr lang="en-US" sz="2400" dirty="0">
                <a:solidFill>
                  <a:srgbClr val="92D050"/>
                </a:solidFill>
              </a:rPr>
              <a:t>optional step </a:t>
            </a:r>
            <a:r>
              <a:rPr lang="en-US" sz="2400" dirty="0"/>
              <a:t>that allows to you to “unpack” information that is often bound-up in “Indicators” into separate Concepts, and make it easier to create the Concept Scheme</a:t>
            </a:r>
            <a:r>
              <a:rPr lang="en-US" sz="2400" dirty="0" smtClean="0"/>
              <a:t>. </a:t>
            </a:r>
          </a:p>
          <a:p>
            <a:pPr marL="0" indent="0">
              <a:buNone/>
            </a:pPr>
            <a:r>
              <a:rPr lang="en-US" sz="2400" dirty="0" smtClean="0"/>
              <a:t>During the design process there will often be iteration between the steps, especially </a:t>
            </a:r>
            <a:r>
              <a:rPr lang="en-US" sz="2400" b="1" dirty="0" smtClean="0"/>
              <a:t>4. DSD-Concept Matrix</a:t>
            </a:r>
            <a:r>
              <a:rPr lang="en-US" sz="2400" dirty="0" smtClean="0"/>
              <a:t> and the later stages while the designer is experimenting with grouping Dataflows into DSDs, filling details of </a:t>
            </a:r>
            <a:r>
              <a:rPr lang="en-US" sz="2400" dirty="0" err="1" smtClean="0"/>
              <a:t>Codelists</a:t>
            </a:r>
            <a:r>
              <a:rPr lang="en-US" sz="2400" dirty="0" smtClean="0"/>
              <a:t>, and creating Constraints.</a:t>
            </a:r>
            <a:endParaRPr lang="de-DE" sz="2400" dirty="0"/>
          </a:p>
          <a:p>
            <a:pPr marL="0" indent="0">
              <a:buNone/>
            </a:pPr>
            <a:endParaRPr lang="de-DE" dirty="0"/>
          </a:p>
        </p:txBody>
      </p:sp>
      <p:graphicFrame>
        <p:nvGraphicFramePr>
          <p:cNvPr id="4" name="Diagram 3"/>
          <p:cNvGraphicFramePr/>
          <p:nvPr>
            <p:extLst>
              <p:ext uri="{D42A27DB-BD31-4B8C-83A1-F6EECF244321}">
                <p14:modId xmlns:p14="http://schemas.microsoft.com/office/powerpoint/2010/main" val="842751916"/>
              </p:ext>
            </p:extLst>
          </p:nvPr>
        </p:nvGraphicFramePr>
        <p:xfrm>
          <a:off x="838200" y="3782292"/>
          <a:ext cx="10949247" cy="2277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Curved Up Arrow 10"/>
          <p:cNvSpPr/>
          <p:nvPr/>
        </p:nvSpPr>
        <p:spPr>
          <a:xfrm flipH="1">
            <a:off x="4680063" y="5245331"/>
            <a:ext cx="498765" cy="241069"/>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3" name="Curved Up Arrow 12"/>
          <p:cNvSpPr/>
          <p:nvPr/>
        </p:nvSpPr>
        <p:spPr>
          <a:xfrm flipH="1">
            <a:off x="4289367" y="5245329"/>
            <a:ext cx="2252748" cy="50707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5" name="Curved Up Arrow 14"/>
          <p:cNvSpPr/>
          <p:nvPr/>
        </p:nvSpPr>
        <p:spPr>
          <a:xfrm flipH="1">
            <a:off x="4002577" y="5245328"/>
            <a:ext cx="3844638" cy="60683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6" name="Curved Up Arrow 15"/>
          <p:cNvSpPr/>
          <p:nvPr/>
        </p:nvSpPr>
        <p:spPr>
          <a:xfrm flipH="1">
            <a:off x="3582784" y="5245327"/>
            <a:ext cx="5311833" cy="75646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10" name="Curved Up Arrow 9"/>
          <p:cNvSpPr/>
          <p:nvPr/>
        </p:nvSpPr>
        <p:spPr>
          <a:xfrm flipH="1">
            <a:off x="3268978" y="5228701"/>
            <a:ext cx="6697982" cy="75646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Tree>
    <p:extLst>
      <p:ext uri="{BB962C8B-B14F-4D97-AF65-F5344CB8AC3E}">
        <p14:creationId xmlns:p14="http://schemas.microsoft.com/office/powerpoint/2010/main" val="2349527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9E1A0713893144A00CC00F214B71AE" ma:contentTypeVersion="14" ma:contentTypeDescription="Crée un document." ma:contentTypeScope="" ma:versionID="6b7467e28b9323b7a08125763ea7d1d5">
  <xsd:schema xmlns:xsd="http://www.w3.org/2001/XMLSchema" xmlns:xs="http://www.w3.org/2001/XMLSchema" xmlns:p="http://schemas.microsoft.com/office/2006/metadata/properties" xmlns:ns3="626d4039-44a3-4f34-a939-9e74c9a193d1" xmlns:ns4="607381c3-0f53-441d-8dd9-b46e64774622" targetNamespace="http://schemas.microsoft.com/office/2006/metadata/properties" ma:root="true" ma:fieldsID="2df61abf39901a4cde1c75264d6b9f0e" ns3:_="" ns4:_="">
    <xsd:import namespace="626d4039-44a3-4f34-a939-9e74c9a193d1"/>
    <xsd:import namespace="607381c3-0f53-441d-8dd9-b46e6477462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AutoKeyPoints" minOccurs="0"/>
                <xsd:element ref="ns4:MediaServiceKeyPoints" minOccurs="0"/>
                <xsd:element ref="ns4:MediaLengthInSecond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6d4039-44a3-4f34-a939-9e74c9a193d1"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7381c3-0f53-441d-8dd9-b46e6477462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EF0B64-D188-4030-9FB6-D7F408416CE6}">
  <ds:schemaRefs>
    <ds:schemaRef ds:uri="http://schemas.microsoft.com/sharepoint/v3/contenttype/forms"/>
  </ds:schemaRefs>
</ds:datastoreItem>
</file>

<file path=customXml/itemProps2.xml><?xml version="1.0" encoding="utf-8"?>
<ds:datastoreItem xmlns:ds="http://schemas.openxmlformats.org/officeDocument/2006/customXml" ds:itemID="{9AC980C5-8878-4068-AFEA-A29CB527EB66}">
  <ds:schemaRefs>
    <ds:schemaRef ds:uri="http://purl.org/dc/elements/1.1/"/>
    <ds:schemaRef ds:uri="http://schemas.microsoft.com/office/2006/metadata/properties"/>
    <ds:schemaRef ds:uri="http://purl.org/dc/terms/"/>
    <ds:schemaRef ds:uri="607381c3-0f53-441d-8dd9-b46e64774622"/>
    <ds:schemaRef ds:uri="http://schemas.microsoft.com/office/2006/documentManagement/types"/>
    <ds:schemaRef ds:uri="http://schemas.microsoft.com/office/infopath/2007/PartnerControls"/>
    <ds:schemaRef ds:uri="626d4039-44a3-4f34-a939-9e74c9a193d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3FE9B198-DA19-4BC8-836C-07962D8984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6d4039-44a3-4f34-a939-9e74c9a193d1"/>
    <ds:schemaRef ds:uri="607381c3-0f53-441d-8dd9-b46e647746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20828</TotalTime>
  <Words>5927</Words>
  <Application>Microsoft Office PowerPoint</Application>
  <PresentationFormat>Widescreen</PresentationFormat>
  <Paragraphs>433</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Consolas</vt:lpstr>
      <vt:lpstr>Courier New</vt:lpstr>
      <vt:lpstr>Office Theme</vt:lpstr>
      <vt:lpstr>SDMX Matrix Generator User Guide</vt:lpstr>
      <vt:lpstr>Contents</vt:lpstr>
      <vt:lpstr>Introduction (1)</vt:lpstr>
      <vt:lpstr>Introduction (2)</vt:lpstr>
      <vt:lpstr>Design prerequisities/Tool limitations</vt:lpstr>
      <vt:lpstr> How to do certain tasks with the tool</vt:lpstr>
      <vt:lpstr>Creating Codelists</vt:lpstr>
      <vt:lpstr>Creating Hierarchies</vt:lpstr>
      <vt:lpstr>Creating all artefacts from scratch</vt:lpstr>
      <vt:lpstr>Prefilling/Customising a DSD</vt:lpstr>
      <vt:lpstr>Adding a new Code to a Codelist</vt:lpstr>
      <vt:lpstr>Creating a DSD using existing Codelists</vt:lpstr>
      <vt:lpstr>Ordering Concepts and Dimensions</vt:lpstr>
      <vt:lpstr>Creating a Reporting Template (1)</vt:lpstr>
      <vt:lpstr>Creating a Reporting Template (2)</vt:lpstr>
      <vt:lpstr>Constraining a Dataflow</vt:lpstr>
      <vt:lpstr>Driving Presentation and Processing  by using Annotations</vt:lpstr>
      <vt:lpstr>Annex 1:  Description of each Worksheet</vt:lpstr>
      <vt:lpstr>1. Prefill</vt:lpstr>
      <vt:lpstr>2.Decompose indicators</vt:lpstr>
      <vt:lpstr>3.Concept Scheme</vt:lpstr>
      <vt:lpstr>4.DSD-Concept Matrix</vt:lpstr>
      <vt:lpstr>5.DSDs</vt:lpstr>
      <vt:lpstr>5.DSDs: Concept Local Representations</vt:lpstr>
      <vt:lpstr>5.DSDs: Concept Local Representations</vt:lpstr>
      <vt:lpstr>6.Dataflows</vt:lpstr>
      <vt:lpstr>7.Generate SDMX</vt:lpstr>
      <vt:lpstr>Codelist worksheets (CL_...): Creating</vt:lpstr>
      <vt:lpstr>Codelist worksheets (CL_...): Codes</vt:lpstr>
      <vt:lpstr>Codelist worksheets (CL_...): Constraints</vt:lpstr>
      <vt:lpstr>Constraints Summary</vt:lpstr>
      <vt:lpstr>Hierarchical Codelist worksheets (HCL_...): Creating</vt:lpstr>
      <vt:lpstr>Hierarchical Codelist worksheets (HCL_...): Codes</vt:lpstr>
      <vt:lpstr>Hierarchical Codelist worksheets (HCL_...): Binding to a Dataflow</vt:lpstr>
      <vt:lpstr>Contact and Support</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BARRACLOUGH David, SDD/SDPS</dc:creator>
  <cp:lastModifiedBy>BARRACLOUGH David, SDD/SDPS</cp:lastModifiedBy>
  <cp:revision>172</cp:revision>
  <dcterms:created xsi:type="dcterms:W3CDTF">2020-06-06T19:58:47Z</dcterms:created>
  <dcterms:modified xsi:type="dcterms:W3CDTF">2022-05-25T16:31:52Z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0x010100B19E1A0713893144A00CC00F214B71AE</vt:lpwstr>
  </property>
</Properties>
</file>