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997" r:id="rId5"/>
  </p:sldMasterIdLst>
  <p:sldIdLst>
    <p:sldId id="260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Rosengren" initials="HR" lastIdx="1" clrIdx="0">
    <p:extLst>
      <p:ext uri="{19B8F6BF-5375-455C-9EA6-DF929625EA0E}">
        <p15:presenceInfo xmlns:p15="http://schemas.microsoft.com/office/powerpoint/2012/main" userId="Helen Roseng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27626-EB2C-47A2-9CFF-41824BBD8393}" v="11" dt="2025-02-25T20:55:47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7B6D-8E29-49B2-8858-15A91CE9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77A45-B4E2-4815-80D6-65EDC991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A852-C49E-4FE5-9A76-BBDF681C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AF7D-D5F0-4759-A2D4-B8B4098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D5D0-1E62-4D5D-82D8-98C18E5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9B20-45C2-46C4-BC8F-6C64808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DC0B-D4CF-4680-8065-D2B94D20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6323-4B01-4BF8-9C61-F2B05A0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5852-EC3D-4FBD-B96E-C6BBE10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A2D4-544E-4790-A893-55EF833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62D52-77A6-48F6-8D87-70176036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F3B3-7C06-4BBE-B86C-72A7B543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F33A3-2CBE-4D2E-9F8E-F89C2ED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9F28-F3B7-4C9F-86BA-B0526D1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9560-14F0-4BC2-9A30-AD4C6F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5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5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1527048"/>
            <a:ext cx="12188952" cy="533095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368001" y="1537052"/>
            <a:ext cx="3913632" cy="5330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2932088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5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9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1527048"/>
            <a:ext cx="12188952" cy="533095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368001" y="1537052"/>
            <a:ext cx="3913632" cy="5330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1707899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5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0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5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9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0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79CA-9345-45E7-AD5B-744DB72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C6678-75AE-4CFA-ADA9-BA95E01B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F20-F56E-4EBF-ABE6-23F4FB8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D1E3-23EE-4849-9212-8D7BD1C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4D17-DF72-4605-8667-7BFFB6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3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9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81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98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79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72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7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05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5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62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5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7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B553-199A-41CC-9637-B100BE9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E3F7-3564-473A-A384-011EFC4B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1AEC-AD48-4D72-8311-91E4EF71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1787-5D8A-4CB4-8B4D-D31BF0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380E-B121-4C3D-9799-A95D897D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33F6-61FD-4255-96DD-DC9E7556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20BB-3394-43F0-B78B-73A3C036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9D8C-1106-47A0-A0CB-40006482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A3D0E-373A-4DF8-9BDA-1A98F775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5060-0964-47D6-9721-27E52971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98F6-F1BA-4DAB-82B5-329BA08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0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A493-AFB3-4ED6-A240-0518F6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ED7A-66EF-421C-9B4F-FB3843C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FC4A-0B63-4D42-961C-C292AA5E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A7AA-C65D-4842-B5A7-AC72B6887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99E86-BB4C-433C-A2CB-C36A93F0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28E8B-4F60-40F5-9C58-480C184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CE3D-4EA8-488A-8DF8-4E815BA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05025-AD12-4D12-AAA5-CCD78D3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68D-3884-4854-9D6E-2D3CEC4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7B8A8-EA57-4687-98A4-3B249B1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CEEC5-90DE-4F1A-8667-D23B2CC3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A73A7-7384-4455-9C7D-EE4237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EABA2-A28E-45FE-B37C-CACA7513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422D-3B10-4D67-BF10-D4E187A9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4C83-831A-46E3-A77D-4255329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F0B4-93CD-46AC-BAA2-00B1BE7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F6EA-AAAF-4F1A-A621-806FB70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2B7E-D648-4746-B9F5-3225C3E4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700FB-C6E5-4260-B836-25617CD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37DC-21F2-42E5-B0F2-40EB6579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BF81-0836-4EC9-BC1E-6B3C35A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DF1-2A76-471F-A277-2188373C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6FE-961C-4715-9002-7846646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BBEF-E5E3-478F-9EA8-20252529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1E04B-AF87-4FBF-95DB-9F5D0CA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2D42-1556-4066-8720-5FD8990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7EFB-E462-4A4F-9AC0-326FFC6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317E3-5993-41BA-9B67-6D56D5E1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9BBC-2CA6-409B-9C6B-20463590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DCAC-FE22-4465-94C1-AE6DE0E8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8F74-C59B-4CB1-9AC3-320C72E1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136B-BA47-4A7B-91B0-E98061E1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92" r:id="rId13"/>
    <p:sldLayoutId id="2147483693" r:id="rId14"/>
    <p:sldLayoutId id="2147483725" r:id="rId15"/>
    <p:sldLayoutId id="2147483726" r:id="rId16"/>
    <p:sldLayoutId id="214748391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9960827-D15D-47E3-A7D7-4EA733BFE1B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nstats.un.org/unsd/demographic-social/products/dyb/index.cshtml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nstats.un.org/unsd/demographic-social/products/dyb/index.cshtml#questionnaires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un.org/Explorer.aspx" TargetMode="External"/><Relationship Id="rId2" Type="http://schemas.openxmlformats.org/officeDocument/2006/relationships/hyperlink" Target="https://unstats.un.org/unsd/demographic-social/products/dyb/dybsets/2023.pdf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68DE18-AB23-427D-9D16-FB6D405FA98F}"/>
              </a:ext>
            </a:extLst>
          </p:cNvPr>
          <p:cNvGrpSpPr/>
          <p:nvPr/>
        </p:nvGrpSpPr>
        <p:grpSpPr>
          <a:xfrm>
            <a:off x="0" y="0"/>
            <a:ext cx="12201312" cy="6868484"/>
            <a:chOff x="0" y="-8878"/>
            <a:chExt cx="12201312" cy="68684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0" y="-8878"/>
              <a:ext cx="12201312" cy="68684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C3D9F06-9E68-4223-B766-1669CC453D11}"/>
                </a:ext>
              </a:extLst>
            </p:cNvPr>
            <p:cNvSpPr txBox="1"/>
            <p:nvPr/>
          </p:nvSpPr>
          <p:spPr>
            <a:xfrm>
              <a:off x="1536698" y="6337300"/>
              <a:ext cx="93354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200" b="1" spc="-50" dirty="0">
                  <a:latin typeface="Roboto" panose="02000000000000000000" pitchFamily="2" charset="0"/>
                  <a:ea typeface="Roboto" panose="02000000000000000000" pitchFamily="2" charset="0"/>
                </a:rPr>
                <a:t>Statistics Division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4FA9D37-9FC0-439A-9F9D-3EDA4368ECC3}"/>
              </a:ext>
            </a:extLst>
          </p:cNvPr>
          <p:cNvSpPr/>
          <p:nvPr/>
        </p:nvSpPr>
        <p:spPr>
          <a:xfrm>
            <a:off x="1311442" y="977531"/>
            <a:ext cx="878305" cy="27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788D22-89B5-4682-919D-F9D2724597EC}"/>
              </a:ext>
            </a:extLst>
          </p:cNvPr>
          <p:cNvSpPr/>
          <p:nvPr/>
        </p:nvSpPr>
        <p:spPr>
          <a:xfrm>
            <a:off x="2235200" y="3538801"/>
            <a:ext cx="8215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1C8D7-0DEA-4A6C-8261-C6F9D74967DC}"/>
              </a:ext>
            </a:extLst>
          </p:cNvPr>
          <p:cNvSpPr txBox="1"/>
          <p:nvPr/>
        </p:nvSpPr>
        <p:spPr>
          <a:xfrm>
            <a:off x="1750594" y="2505330"/>
            <a:ext cx="7503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Demographic Yearbook data and metadata collection and dissemination</a:t>
            </a:r>
          </a:p>
          <a:p>
            <a:pPr algn="ctr"/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/>
          </a:p>
          <a:p>
            <a:r>
              <a:rPr lang="en-US" dirty="0"/>
              <a:t>			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26 February 2025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566" y="550425"/>
            <a:ext cx="2719724" cy="49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A09A-BCF2-4C11-ADEC-BE5732D8F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715820"/>
            <a:ext cx="9870446" cy="920033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Contents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2118D910-E593-4D3C-88BD-717FA951F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1702965"/>
            <a:ext cx="9941319" cy="4664279"/>
          </a:xfrm>
        </p:spPr>
        <p:txBody>
          <a:bodyPr anchor="ctr">
            <a:normAutofit/>
          </a:bodyPr>
          <a:lstStyle/>
          <a:p>
            <a:pPr lvl="2">
              <a:buFont typeface="Wingdings" panose="05000000000000000000" pitchFamily="2" charset="2"/>
              <a:buChar char="v"/>
            </a:pPr>
            <a:r>
              <a:rPr lang="en-US" sz="1500" dirty="0"/>
              <a:t> </a:t>
            </a:r>
            <a:r>
              <a:rPr lang="en-US" sz="3200" dirty="0"/>
              <a:t>The United Nations </a:t>
            </a:r>
            <a:r>
              <a:rPr lang="en-US" sz="3200" i="1" dirty="0"/>
              <a:t>Demographic Yearbook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en-US" sz="32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3200" dirty="0"/>
              <a:t>Purpose and mandate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3200" dirty="0"/>
              <a:t>Data and metadata collection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3200" dirty="0"/>
              <a:t>Demographic Yearbook questionnaires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3200" dirty="0"/>
              <a:t>Demographic Yearbook (UNSD demographic statistics) database and data dissemination</a:t>
            </a:r>
          </a:p>
        </p:txBody>
      </p:sp>
    </p:spTree>
    <p:extLst>
      <p:ext uri="{BB962C8B-B14F-4D97-AF65-F5344CB8AC3E}">
        <p14:creationId xmlns:p14="http://schemas.microsoft.com/office/powerpoint/2010/main" val="1343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8F6D7-358F-208E-84AF-AF53F42D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United Nations </a:t>
            </a:r>
            <a:r>
              <a:rPr kumimoji="0" lang="en-GB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Demographic Yearbook </a:t>
            </a:r>
            <a:r>
              <a:rPr kumimoji="0" lang="en-GB" altLang="en-US" sz="2800" b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(DYB)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7F8C-B3C3-7578-046E-3E2E2B38B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Mandated by ECOSOC in 1947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… a publication of demographic year-book, containing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regular series of basic demographic statistics, comparable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within and among themselves, and relevant calculations of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comparable rates 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first issue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Demographic Yearbook 1948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Published every year since 1949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lang="en-GB" altLang="en-US" sz="1600" dirty="0">
              <a:solidFill>
                <a:srgbClr val="002060"/>
              </a:solidFill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https://unstats.un.org/unsd/demographic-social/products/dyb/index.cshtml</a:t>
            </a: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GB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9E70C-FD33-3A5E-BA56-F7A80D95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498" y="384318"/>
            <a:ext cx="4364966" cy="46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070A3-DF79-4BD8-B427-8AE43F427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44" y="585216"/>
            <a:ext cx="9553755" cy="112281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DYB Data and metadata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9946-B9FC-A0ED-1798-E7B7AD62E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20174"/>
            <a:ext cx="9720073" cy="4489186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b="1" dirty="0">
                <a:solidFill>
                  <a:srgbClr val="0070C0"/>
                </a:solidFill>
                <a:latin typeface="Tw Cen MT" panose="020B0602020104020603"/>
              </a:rPr>
              <a:t>Initiated in March every year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Official national population estimates (annually): data and metadata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Vital statistics (annually): data and metadata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International travel and migration statistics (annually)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Initiated in July/August every year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Population and Housing Censuses data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and metadata: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upon conducting of a census and availability of census results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data are collected from the National Statistical Offices worldwide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2"/>
              </a:rPr>
              <a:t>https://unstats.un.org/unsd/demographic-social/products/dyb/index.cshtml#questionnaires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9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F5EB-5D92-E842-C1D8-B66DDB29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Demographic yearbook Annual questionnaires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A5296-5E29-45DF-7873-2C7404FB9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Population Estimates Questionnaire (data and metadata)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Vital Statistics Questionnaire (data and metadata)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Questionnaire on International Travel and Migration Statistics</a:t>
            </a:r>
          </a:p>
        </p:txBody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FC8DF0D-5C8C-5123-7828-B5D9A0CB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458" y="653453"/>
            <a:ext cx="5720464" cy="53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9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D16F07-A6BC-A726-F911-C4B1D3BA7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659F-0AA0-374F-249A-2E2736AD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Demographic yearbook census questionnaires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D9005-3BF2-431F-49A1-173E0E7FB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Population Census metadata questionnaire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Population Census Questionnaire: General Characteristics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Population Census Questionnaire: Economic Characteristics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Population Census Questionnaire: Household Characteristics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Housing Census Questionnaire: National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/>
              <a:t>Housing Census Questionnaire: Data for selected cities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9E6C3-07E7-D7E6-20B2-59CC4354E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23798"/>
            <a:ext cx="5455921" cy="52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9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07171-36D0-171F-2278-2C408A3FA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92F8-3085-DA64-5CFC-2EAE173C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and metadata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ABDE5-3635-56F9-7B23-C5F9929BA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annual edition of Demographic Yearbook – published in October/November every year, </a:t>
            </a:r>
            <a:r>
              <a:rPr lang="en-US" b="1" dirty="0">
                <a:solidFill>
                  <a:srgbClr val="0070C0"/>
                </a:solidFill>
                <a:latin typeface="Tw Cen MT" panose="020B0602020104020603"/>
              </a:rPr>
              <a:t>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he latest one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2"/>
              </a:rPr>
              <a:t>UN Demographic Yearbook 2023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Population estimates, Vital statistics, Migration flows, Population and Housing Censuses data - published and updated twice a year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(February and August)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3"/>
              </a:rPr>
              <a:t>Demographic Statistics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3"/>
              </a:rPr>
              <a:t>datamart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3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of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UNdata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portal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All metadata questionnaires are published and updated twice a year (February and August)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0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90FA1-569A-05E3-F752-69BDA5F86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E0EA-9B58-F77D-E783-CCDEBEA03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F0E8B-F7B5-E949-9E55-257C61538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73" y="532925"/>
            <a:ext cx="9839528" cy="6051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44ABFA-8D76-19D2-5AD5-38B97F42378E}"/>
              </a:ext>
            </a:extLst>
          </p:cNvPr>
          <p:cNvSpPr txBox="1"/>
          <p:nvPr/>
        </p:nvSpPr>
        <p:spPr>
          <a:xfrm>
            <a:off x="262647" y="5184843"/>
            <a:ext cx="2081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*A snapshot of metadata for illustration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6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906BC-B97F-4EEB-9631-5A3767230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749"/>
            <a:ext cx="12192000" cy="548072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00B9CB6-7C68-4FF4-AD92-0DDB4C1A5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9941" y="562789"/>
            <a:ext cx="3617210" cy="655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5CDF7-2F8F-445E-9283-E6EF7DCC6B63}"/>
              </a:ext>
            </a:extLst>
          </p:cNvPr>
          <p:cNvSpPr txBox="1"/>
          <p:nvPr/>
        </p:nvSpPr>
        <p:spPr>
          <a:xfrm>
            <a:off x="1436913" y="4076417"/>
            <a:ext cx="5936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Thank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473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636FD24704A1439BC275B3C3F1C9C6" ma:contentTypeVersion="14" ma:contentTypeDescription="Create a new document." ma:contentTypeScope="" ma:versionID="96691d2a4c347ae1a5dfc0cee8216ec1">
  <xsd:schema xmlns:xsd="http://www.w3.org/2001/XMLSchema" xmlns:xs="http://www.w3.org/2001/XMLSchema" xmlns:p="http://schemas.microsoft.com/office/2006/metadata/properties" xmlns:ns2="3d137487-0b15-4ad9-abee-bf6b36a5a6e0" xmlns:ns3="81cf108f-c583-47b3-8493-b6de3c823d22" targetNamespace="http://schemas.microsoft.com/office/2006/metadata/properties" ma:root="true" ma:fieldsID="0f18913b399a1948fbd1deaf24005938" ns2:_="" ns3:_="">
    <xsd:import namespace="3d137487-0b15-4ad9-abee-bf6b36a5a6e0"/>
    <xsd:import namespace="81cf108f-c583-47b3-8493-b6de3c823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Fi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37487-0b15-4ad9-abee-bf6b36a5a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ile" ma:index="20" nillable="true" ma:displayName="File" ma:list="{3d137487-0b15-4ad9-abee-bf6b36a5a6e0}" ma:internalName="File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f108f-c583-47b3-8493-b6de3c823d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 xmlns="3d137487-0b15-4ad9-abee-bf6b36a5a6e0" xsi:nil="true"/>
  </documentManagement>
</p:properties>
</file>

<file path=customXml/itemProps1.xml><?xml version="1.0" encoding="utf-8"?>
<ds:datastoreItem xmlns:ds="http://schemas.openxmlformats.org/officeDocument/2006/customXml" ds:itemID="{9CA72D3A-FFFB-4471-BD7E-CD5658CB3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137487-0b15-4ad9-abee-bf6b36a5a6e0"/>
    <ds:schemaRef ds:uri="81cf108f-c583-47b3-8493-b6de3c823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DE7AF7-2456-48D2-B34F-E4B671D424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08C6F3-E088-42C7-8490-5FE476CC61D6}">
  <ds:schemaRefs>
    <ds:schemaRef ds:uri="http://schemas.microsoft.com/office/2006/metadata/properties"/>
    <ds:schemaRef ds:uri="http://schemas.microsoft.com/office/infopath/2007/PartnerControls"/>
    <ds:schemaRef ds:uri="3d137487-0b15-4ad9-abee-bf6b36a5a6e0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363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Roboto</vt:lpstr>
      <vt:lpstr>Tw Cen MT</vt:lpstr>
      <vt:lpstr>Tw Cen MT Condensed</vt:lpstr>
      <vt:lpstr>Wingdings</vt:lpstr>
      <vt:lpstr>Wingdings 3</vt:lpstr>
      <vt:lpstr>Custom Design</vt:lpstr>
      <vt:lpstr>Integral</vt:lpstr>
      <vt:lpstr>PowerPoint Presentation</vt:lpstr>
      <vt:lpstr>Contents</vt:lpstr>
      <vt:lpstr>United Nations Demographic Yearbook (DYB)</vt:lpstr>
      <vt:lpstr>DYB Data and metadata collection</vt:lpstr>
      <vt:lpstr>Demographic yearbook Annual questionnaires</vt:lpstr>
      <vt:lpstr>Demographic yearbook census questionnaires</vt:lpstr>
      <vt:lpstr>Data and metadata dissemination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Skenderi</dc:creator>
  <cp:lastModifiedBy>Dina Karanouh</cp:lastModifiedBy>
  <cp:revision>44</cp:revision>
  <dcterms:created xsi:type="dcterms:W3CDTF">2020-11-02T22:06:50Z</dcterms:created>
  <dcterms:modified xsi:type="dcterms:W3CDTF">2025-02-26T14:15:55Z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0x010100B1636FD24704A1439BC275B3C3F1C9C6</vt:lpwstr>
  </property>
</Properties>
</file>