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7" r:id="rId4"/>
  </p:sldMasterIdLst>
  <p:notesMasterIdLst>
    <p:notesMasterId r:id="rId14"/>
  </p:notesMasterIdLst>
  <p:handoutMasterIdLst>
    <p:handoutMasterId r:id="rId15"/>
  </p:handoutMasterIdLst>
  <p:sldIdLst>
    <p:sldId id="257" r:id="rId5"/>
    <p:sldId id="270" r:id="rId6"/>
    <p:sldId id="272" r:id="rId7"/>
    <p:sldId id="282" r:id="rId8"/>
    <p:sldId id="271" r:id="rId9"/>
    <p:sldId id="281" r:id="rId10"/>
    <p:sldId id="279" r:id="rId11"/>
    <p:sldId id="280" r:id="rId12"/>
    <p:sldId id="27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98CA"/>
    <a:srgbClr val="1349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75"/>
    <p:restoredTop sz="94694"/>
  </p:normalViewPr>
  <p:slideViewPr>
    <p:cSldViewPr snapToGrid="0" snapToObjects="1">
      <p:cViewPr varScale="1">
        <p:scale>
          <a:sx n="58" d="100"/>
          <a:sy n="58" d="100"/>
        </p:scale>
        <p:origin x="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2" d="100"/>
          <a:sy n="142" d="100"/>
        </p:scale>
        <p:origin x="583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6D0EE08-931B-D948-96B0-8010222DAC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9FD28E-33B0-614A-9DFC-E9C4C88E28C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432A5-9D1D-E844-A4AD-82CF61F20C4A}" type="datetimeFigureOut">
              <a:rPr lang="en-US" smtClean="0"/>
              <a:t>05/03/2025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0B5A14-726C-084B-A324-EE7A676949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9B2441-7075-244D-A099-1DB0E67E98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89CE1-10AC-1940-BC63-371D5DC47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5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51B7D-5F64-5949-A811-97A405C7F271}" type="datetimeFigureOut">
              <a:rPr lang="en-US" smtClean="0"/>
              <a:t>05/03/2025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F49A-4A76-8648-9A37-132247F59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38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E364381-9B92-DA43-9584-EA55DC6092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29103" y="1297305"/>
            <a:ext cx="8933796" cy="2367383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5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3756510"/>
            <a:ext cx="8936846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010D66FA-8C0F-D54D-91B7-17CC665EC7B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7733" y="4862104"/>
            <a:ext cx="4992389" cy="1616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39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B76C77A-CF0D-6B49-8F42-BA0614C47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56536"/>
            <a:ext cx="11053314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D2BC8A-87D2-3B4B-8E07-948CDAD1C0FF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966C2B8-14B1-D844-8BCE-CFFC3E09E791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914399" y="2932981"/>
            <a:ext cx="4986069" cy="33901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2203630-8FEC-264E-AB2E-768E00B03D1F}"/>
              </a:ext>
            </a:extLst>
          </p:cNvPr>
          <p:cNvSpPr>
            <a:spLocks noGrp="1" noChangeAspect="1"/>
          </p:cNvSpPr>
          <p:nvPr>
            <p:ph type="pic" idx="12" hasCustomPrompt="1"/>
          </p:nvPr>
        </p:nvSpPr>
        <p:spPr>
          <a:xfrm>
            <a:off x="6291531" y="2932981"/>
            <a:ext cx="4986070" cy="33901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9638F89-8167-1C48-8ABE-8B575A26F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4399" y="1647645"/>
            <a:ext cx="4993485" cy="1130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DAAA585-2378-CB4D-81AD-4912C9F269F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277308" y="1647645"/>
            <a:ext cx="4993485" cy="1130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F6785F-B54A-1840-AB01-17308E8C5591}"/>
              </a:ext>
            </a:extLst>
          </p:cNvPr>
          <p:cNvSpPr/>
          <p:nvPr userDrawn="1"/>
        </p:nvSpPr>
        <p:spPr>
          <a:xfrm>
            <a:off x="3217654" y="2648311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5ACCBD-F044-6E41-A7DE-DC956B809ECB}"/>
              </a:ext>
            </a:extLst>
          </p:cNvPr>
          <p:cNvSpPr/>
          <p:nvPr userDrawn="1"/>
        </p:nvSpPr>
        <p:spPr>
          <a:xfrm>
            <a:off x="8594785" y="2648311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7225EE-8608-7B41-9502-BFC60C14F400}"/>
              </a:ext>
            </a:extLst>
          </p:cNvPr>
          <p:cNvSpPr txBox="1"/>
          <p:nvPr userDrawn="1"/>
        </p:nvSpPr>
        <p:spPr>
          <a:xfrm>
            <a:off x="2359550" y="6480289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</p:spTree>
    <p:extLst>
      <p:ext uri="{BB962C8B-B14F-4D97-AF65-F5344CB8AC3E}">
        <p14:creationId xmlns:p14="http://schemas.microsoft.com/office/powerpoint/2010/main" val="2442434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-Slide-photo-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10015095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81009D-B024-5E41-99BD-96A39FFAC7CB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569342" y="756536"/>
            <a:ext cx="11053314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16A37-68B5-474C-B721-36189B64B389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C5A31AF3-D4CE-C241-81DC-11DB4C8DE510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1066798" y="1900069"/>
            <a:ext cx="10015095" cy="444398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A68568-7956-9C49-80BD-06F9D685E261}"/>
              </a:ext>
            </a:extLst>
          </p:cNvPr>
          <p:cNvSpPr txBox="1"/>
          <p:nvPr userDrawn="1"/>
        </p:nvSpPr>
        <p:spPr>
          <a:xfrm>
            <a:off x="2359550" y="6480289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</p:spTree>
    <p:extLst>
      <p:ext uri="{BB962C8B-B14F-4D97-AF65-F5344CB8AC3E}">
        <p14:creationId xmlns:p14="http://schemas.microsoft.com/office/powerpoint/2010/main" val="3475994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clusion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40D9A51-250E-4249-A28F-8BCB6AF9B0EA}"/>
              </a:ext>
            </a:extLst>
          </p:cNvPr>
          <p:cNvSpPr/>
          <p:nvPr userDrawn="1"/>
        </p:nvSpPr>
        <p:spPr>
          <a:xfrm>
            <a:off x="1" y="2381250"/>
            <a:ext cx="3425824" cy="326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E364381-9B92-DA43-9584-EA55DC6092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28102" y="3034907"/>
            <a:ext cx="8025181" cy="1956585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l">
              <a:lnSpc>
                <a:spcPct val="83000"/>
              </a:lnSpc>
              <a:defRPr lang="en-US" sz="4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90394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6905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FD712B4-46EA-F945-815F-208955F2242B}"/>
              </a:ext>
            </a:extLst>
          </p:cNvPr>
          <p:cNvSpPr/>
          <p:nvPr userDrawn="1"/>
        </p:nvSpPr>
        <p:spPr>
          <a:xfrm>
            <a:off x="0" y="1564301"/>
            <a:ext cx="12192000" cy="4353419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33527" y="2218793"/>
            <a:ext cx="8933796" cy="2367383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5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3525" y="4677998"/>
            <a:ext cx="8936846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E833D7-E954-364B-AC62-83CB091FE16C}"/>
              </a:ext>
            </a:extLst>
          </p:cNvPr>
          <p:cNvSpPr txBox="1"/>
          <p:nvPr userDrawn="1"/>
        </p:nvSpPr>
        <p:spPr>
          <a:xfrm>
            <a:off x="2459506" y="6476168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873E871-7A5B-7042-8C3D-C461CF40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2857" y="324610"/>
            <a:ext cx="3127271" cy="101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50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-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4BF7176-84F6-D44C-9D31-8AC3C2AB082D}"/>
              </a:ext>
            </a:extLst>
          </p:cNvPr>
          <p:cNvSpPr/>
          <p:nvPr userDrawn="1"/>
        </p:nvSpPr>
        <p:spPr>
          <a:xfrm>
            <a:off x="3428474" y="2409691"/>
            <a:ext cx="8763526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0D9A51-250E-4249-A28F-8BCB6AF9B0EA}"/>
              </a:ext>
            </a:extLst>
          </p:cNvPr>
          <p:cNvSpPr/>
          <p:nvPr userDrawn="1"/>
        </p:nvSpPr>
        <p:spPr>
          <a:xfrm>
            <a:off x="1" y="2409691"/>
            <a:ext cx="3425824" cy="326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28102" y="2792624"/>
            <a:ext cx="8025181" cy="1956585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l">
              <a:lnSpc>
                <a:spcPct val="83000"/>
              </a:lnSpc>
              <a:defRPr lang="en-US" sz="4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8102" y="4846405"/>
            <a:ext cx="8025181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E19219-F76D-7748-8FC4-0CB9534DA2C7}"/>
              </a:ext>
            </a:extLst>
          </p:cNvPr>
          <p:cNvSpPr txBox="1"/>
          <p:nvPr userDrawn="1"/>
        </p:nvSpPr>
        <p:spPr>
          <a:xfrm>
            <a:off x="3628102" y="6488915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0069C77A-49F4-CB45-9E39-CA32E2A132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2857" y="454648"/>
            <a:ext cx="2725617" cy="882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78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-Subtitle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3E7C4C2-67F5-B94E-81E7-00528ABC2B76}"/>
              </a:ext>
            </a:extLst>
          </p:cNvPr>
          <p:cNvSpPr/>
          <p:nvPr userDrawn="1"/>
        </p:nvSpPr>
        <p:spPr>
          <a:xfrm>
            <a:off x="3428474" y="2409691"/>
            <a:ext cx="8763526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8474" y="1719747"/>
            <a:ext cx="8267940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36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B53B761F-AC01-FC44-8276-E78878FB5F4D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-1" y="2409691"/>
            <a:ext cx="3428475" cy="325649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0C7FB0A-A388-BB43-9634-7DEE2E8D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28103" y="2644988"/>
            <a:ext cx="8025180" cy="3021201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bg1"/>
              </a:buClr>
              <a:buFontTx/>
              <a:buNone/>
              <a:defRPr sz="28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>
              <a:buClr>
                <a:schemeClr val="bg1"/>
              </a:buClr>
              <a:buSzPct val="120000"/>
              <a:buFont typeface="Wingdings" pitchFamily="2" charset="2"/>
              <a:buChar char="§"/>
              <a:tabLst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>
              <a:buClr>
                <a:schemeClr val="bg1"/>
              </a:buClr>
              <a:buFont typeface="Wingdings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1DCF44-512A-5E47-A08D-1C491F205666}"/>
              </a:ext>
            </a:extLst>
          </p:cNvPr>
          <p:cNvSpPr txBox="1"/>
          <p:nvPr userDrawn="1"/>
        </p:nvSpPr>
        <p:spPr>
          <a:xfrm>
            <a:off x="3628103" y="6488915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2A12733E-1B53-A842-B212-11139951BD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2857" y="454648"/>
            <a:ext cx="2725617" cy="882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850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D343C2-E4F1-7F46-A2F1-08FBA3E6E026}"/>
              </a:ext>
            </a:extLst>
          </p:cNvPr>
          <p:cNvSpPr/>
          <p:nvPr userDrawn="1"/>
        </p:nvSpPr>
        <p:spPr>
          <a:xfrm>
            <a:off x="0" y="292608"/>
            <a:ext cx="12192000" cy="1078992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7" y="557783"/>
            <a:ext cx="10309115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3600" b="0" i="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096051-E13F-F44E-BDF1-B2B2CF790B82}"/>
              </a:ext>
            </a:extLst>
          </p:cNvPr>
          <p:cNvSpPr/>
          <p:nvPr userDrawn="1"/>
        </p:nvSpPr>
        <p:spPr>
          <a:xfrm>
            <a:off x="0" y="1900069"/>
            <a:ext cx="12192000" cy="444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 algn="r" defTabSz="914400" rtl="1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0C7FB0A-A388-BB43-9634-7DEE2E8D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176948"/>
            <a:ext cx="10309115" cy="3489241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bg1"/>
              </a:buClr>
              <a:buFontTx/>
              <a:buNone/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>
              <a:buClr>
                <a:srgbClr val="0298CA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D740F2-35F7-2345-83C9-E1237EDFAFE6}"/>
              </a:ext>
            </a:extLst>
          </p:cNvPr>
          <p:cNvSpPr txBox="1"/>
          <p:nvPr userDrawn="1"/>
        </p:nvSpPr>
        <p:spPr>
          <a:xfrm>
            <a:off x="2359550" y="6480289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</p:spTree>
    <p:extLst>
      <p:ext uri="{BB962C8B-B14F-4D97-AF65-F5344CB8AC3E}">
        <p14:creationId xmlns:p14="http://schemas.microsoft.com/office/powerpoint/2010/main" val="3676440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-Slide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4807789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7411" y="2103120"/>
            <a:ext cx="4807789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81009D-B024-5E41-99BD-96A39FFAC7CB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569344" y="756536"/>
            <a:ext cx="11053314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16A37-68B5-474C-B721-36189B64B389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EB9502-0651-374E-AE6C-8865823D87FA}"/>
              </a:ext>
            </a:extLst>
          </p:cNvPr>
          <p:cNvSpPr txBox="1"/>
          <p:nvPr userDrawn="1"/>
        </p:nvSpPr>
        <p:spPr>
          <a:xfrm>
            <a:off x="2359550" y="6480289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</p:spTree>
    <p:extLst>
      <p:ext uri="{BB962C8B-B14F-4D97-AF65-F5344CB8AC3E}">
        <p14:creationId xmlns:p14="http://schemas.microsoft.com/office/powerpoint/2010/main" val="119078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EEA9544-5AC3-334B-B48C-C891D0AE5BB6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2127E1FB-DE01-1749-A883-9DE1FAA1FD6D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569343" y="1667820"/>
            <a:ext cx="4740891" cy="46467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880C0A46-5366-724C-B982-852FEE357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15798" y="2520177"/>
            <a:ext cx="6006859" cy="3794360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bg1"/>
              </a:buClr>
              <a:buFontTx/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>
              <a:buClr>
                <a:srgbClr val="0298CA"/>
              </a:buClr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B29941A9-FCC8-BA4F-8619-10817DC1EB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15798" y="1667820"/>
            <a:ext cx="6006859" cy="523220"/>
          </a:xfrm>
          <a:prstGeom prst="rect">
            <a:avLst/>
          </a:prstGeom>
          <a:solidFill>
            <a:srgbClr val="0298CA"/>
          </a:solidFill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800" b="0" i="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A11D41-A025-8F48-B8C6-F006B03E71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9343" y="755180"/>
            <a:ext cx="11053314" cy="457247"/>
          </a:xfrm>
          <a:prstGeom prst="rect">
            <a:avLst/>
          </a:prstGeom>
        </p:spPr>
        <p:txBody>
          <a:bodyPr/>
          <a:lstStyle>
            <a:lvl1pPr algn="ctr">
              <a:defRPr sz="3200" b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824BFB-9B54-6C4C-88F1-178D3CEDC342}"/>
              </a:ext>
            </a:extLst>
          </p:cNvPr>
          <p:cNvSpPr txBox="1"/>
          <p:nvPr userDrawn="1"/>
        </p:nvSpPr>
        <p:spPr>
          <a:xfrm>
            <a:off x="2359550" y="6480289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</p:spTree>
    <p:extLst>
      <p:ext uri="{BB962C8B-B14F-4D97-AF65-F5344CB8AC3E}">
        <p14:creationId xmlns:p14="http://schemas.microsoft.com/office/powerpoint/2010/main" val="222375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1F491C28-1C81-1C4B-9AB0-2D9AF3487468}"/>
              </a:ext>
            </a:extLst>
          </p:cNvPr>
          <p:cNvSpPr/>
          <p:nvPr userDrawn="1"/>
        </p:nvSpPr>
        <p:spPr>
          <a:xfrm>
            <a:off x="0" y="1647645"/>
            <a:ext cx="7272069" cy="46964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8DECF708-1018-C14B-B4FB-738EA23F2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176948"/>
            <a:ext cx="5926175" cy="3489241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bg1"/>
              </a:buClr>
              <a:buFontTx/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>
              <a:buClr>
                <a:srgbClr val="0298CA"/>
              </a:buClr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41BD8A75-37CC-DB42-B7DE-45550037B0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60146"/>
            <a:ext cx="11053314" cy="44521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4E4188F-9D81-A643-9345-14A4F431EF04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1E7D02E7-91C4-7B41-A3D5-A424AC8F98F1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7272069" y="1647645"/>
            <a:ext cx="4919932" cy="467551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DC2DEF-3FD0-7646-8C5D-4BC29625845B}"/>
              </a:ext>
            </a:extLst>
          </p:cNvPr>
          <p:cNvSpPr txBox="1"/>
          <p:nvPr userDrawn="1"/>
        </p:nvSpPr>
        <p:spPr>
          <a:xfrm>
            <a:off x="2359550" y="6480289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</p:spTree>
    <p:extLst>
      <p:ext uri="{BB962C8B-B14F-4D97-AF65-F5344CB8AC3E}">
        <p14:creationId xmlns:p14="http://schemas.microsoft.com/office/powerpoint/2010/main" val="679556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B76C77A-CF0D-6B49-8F42-BA0614C47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70082"/>
            <a:ext cx="11053314" cy="43557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D2BC8A-87D2-3B4B-8E07-948CDAD1C0FF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966C2B8-14B1-D844-8BCE-CFFC3E09E791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914400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923023EC-B05C-C24A-B73E-45D4DC9F81B5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4502989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2203630-8FEC-264E-AB2E-768E00B03D1F}"/>
              </a:ext>
            </a:extLst>
          </p:cNvPr>
          <p:cNvSpPr>
            <a:spLocks noGrp="1" noChangeAspect="1"/>
          </p:cNvSpPr>
          <p:nvPr>
            <p:ph type="pic" idx="12"/>
          </p:nvPr>
        </p:nvSpPr>
        <p:spPr>
          <a:xfrm>
            <a:off x="8117457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9638F89-8167-1C48-8ABE-8B575A26F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4400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0FB25C7-ABFD-C644-BC4A-54D5562E4FDF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4511615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DAAA585-2378-CB4D-81AD-4912C9F269F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08830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DB0F16E-0593-1844-A6B9-FB4ADD448393}"/>
              </a:ext>
            </a:extLst>
          </p:cNvPr>
          <p:cNvSpPr txBox="1"/>
          <p:nvPr userDrawn="1"/>
        </p:nvSpPr>
        <p:spPr>
          <a:xfrm>
            <a:off x="2359550" y="6480289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F6785F-B54A-1840-AB01-17308E8C5591}"/>
              </a:ext>
            </a:extLst>
          </p:cNvPr>
          <p:cNvSpPr/>
          <p:nvPr userDrawn="1"/>
        </p:nvSpPr>
        <p:spPr>
          <a:xfrm>
            <a:off x="2303254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A3E7992-0396-1E46-9F28-525A57944B35}"/>
              </a:ext>
            </a:extLst>
          </p:cNvPr>
          <p:cNvSpPr/>
          <p:nvPr userDrawn="1"/>
        </p:nvSpPr>
        <p:spPr>
          <a:xfrm>
            <a:off x="5900469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5ACCBD-F044-6E41-A7DE-DC956B809ECB}"/>
              </a:ext>
            </a:extLst>
          </p:cNvPr>
          <p:cNvSpPr/>
          <p:nvPr userDrawn="1"/>
        </p:nvSpPr>
        <p:spPr>
          <a:xfrm>
            <a:off x="9497684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8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660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8" r:id="rId2"/>
    <p:sldLayoutId id="2147483739" r:id="rId3"/>
    <p:sldLayoutId id="2147483740" r:id="rId4"/>
    <p:sldLayoutId id="2147483741" r:id="rId5"/>
    <p:sldLayoutId id="2147483735" r:id="rId6"/>
    <p:sldLayoutId id="2147483733" r:id="rId7"/>
    <p:sldLayoutId id="2147483734" r:id="rId8"/>
    <p:sldLayoutId id="2147483742" r:id="rId9"/>
    <p:sldLayoutId id="2147483745" r:id="rId10"/>
    <p:sldLayoutId id="2147483744" r:id="rId11"/>
    <p:sldLayoutId id="2147483746" r:id="rId12"/>
    <p:sldLayoutId id="2147483743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package" Target="../embeddings/Microsoft_Excel_Worksheet1.xlsx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package" Target="../embeddings/Microsoft_Excel_Worksheet2.xlsx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B9D65-16D0-6746-BC56-1B9F5DDC12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n-US" sz="4000" dirty="0"/>
            </a:br>
            <a:r>
              <a:rPr lang="en-US" sz="4000" dirty="0"/>
              <a:t>Population national versus international estimates in the Arab states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432A8F-E599-8642-BB18-C86782F0B7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668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CB88B116-8834-A445-94B9-4EC7C642F4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274FC-D0C6-504B-BBEE-05AC4EA78D4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Clr>
                <a:schemeClr val="tx1"/>
              </a:buClr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Introduction</a:t>
            </a:r>
          </a:p>
          <a:p>
            <a:pPr marL="514350" indent="-514350">
              <a:buClr>
                <a:schemeClr val="tx1"/>
              </a:buClr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ESCWA questionnaires and capacity </a:t>
            </a:r>
            <a:r>
              <a:rPr lang="en-US" dirty="0" err="1">
                <a:solidFill>
                  <a:schemeClr val="tx1"/>
                </a:solidFill>
              </a:rPr>
              <a:t>developement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514350" indent="-514350">
              <a:buClr>
                <a:schemeClr val="tx1"/>
              </a:buClr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Population Estimates</a:t>
            </a:r>
          </a:p>
          <a:p>
            <a:pPr marL="514350" indent="-514350">
              <a:buClr>
                <a:schemeClr val="tx1"/>
              </a:buClr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Total Fertility Rates</a:t>
            </a:r>
          </a:p>
          <a:p>
            <a:pPr marL="514350" indent="-514350">
              <a:buClr>
                <a:schemeClr val="tx1"/>
              </a:buClr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Infant Mortality Rates</a:t>
            </a:r>
          </a:p>
          <a:p>
            <a:pPr marL="514350" indent="-514350">
              <a:buClr>
                <a:schemeClr val="tx1"/>
              </a:buClr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3468419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:a16="http://schemas.microsoft.com/office/drawing/2014/main" id="{E7F84809-FBAD-EC46-B1AE-8A5EC0E301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7" y="557783"/>
            <a:ext cx="10309115" cy="45720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1.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FA5F1-50EC-5A4F-8875-72918E9962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176948"/>
            <a:ext cx="10309115" cy="3489241"/>
          </a:xfrm>
        </p:spPr>
        <p:txBody>
          <a:bodyPr>
            <a:normAutofit/>
          </a:bodyPr>
          <a:lstStyle/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Identify the discrepancies between NSO and UN Population Division estimates for key indicators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Understand different methods for calculation and how to close the gap between NSOs and UN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Country specific follow up </a:t>
            </a:r>
          </a:p>
        </p:txBody>
      </p:sp>
    </p:spTree>
    <p:extLst>
      <p:ext uri="{BB962C8B-B14F-4D97-AF65-F5344CB8AC3E}">
        <p14:creationId xmlns:p14="http://schemas.microsoft.com/office/powerpoint/2010/main" val="1493765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10E3E1F-61BC-9DD8-D148-B4C5E50449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270" y="557783"/>
            <a:ext cx="12072729" cy="457201"/>
          </a:xfrm>
        </p:spPr>
        <p:txBody>
          <a:bodyPr/>
          <a:lstStyle/>
          <a:p>
            <a:r>
              <a:rPr lang="en-US" dirty="0"/>
              <a:t>2. ESCWA Questionnaire and Capacity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21AD2-3583-3932-5424-53AAF88A2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176948"/>
            <a:ext cx="10309115" cy="4233791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400" dirty="0"/>
              <a:t>ESCWA collects population data form Arab Sates through annual online questionnaire;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400" dirty="0"/>
              <a:t>The data is available on ESCWA website and analyzed through biannual publication: Arab Society: https://www.unescwa.org/publications/arab-society-demographic-social-trends-16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400" dirty="0"/>
              <a:t>ESCWA conducts several capacity development events in population estimates and projections at the regional and national level: https://www.unescwa.org/events/population-projection-and-microdata-files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12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:a16="http://schemas.microsoft.com/office/drawing/2014/main" id="{19929DB2-F917-AD4D-B3B0-425516505145}"/>
              </a:ext>
            </a:extLst>
          </p:cNvPr>
          <p:cNvSpPr>
            <a:spLocks noGrp="1"/>
          </p:cNvSpPr>
          <p:nvPr>
            <p:ph type="subTitle" idx="12"/>
          </p:nvPr>
        </p:nvSpPr>
        <p:spPr/>
        <p:txBody>
          <a:bodyPr/>
          <a:lstStyle/>
          <a:p>
            <a:r>
              <a:rPr lang="en-US" dirty="0"/>
              <a:t>3. Population Estimates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213FB6-BEF6-75DA-6B2D-AB2EF0323950}"/>
              </a:ext>
            </a:extLst>
          </p:cNvPr>
          <p:cNvSpPr txBox="1"/>
          <p:nvPr/>
        </p:nvSpPr>
        <p:spPr>
          <a:xfrm>
            <a:off x="2299648" y="5820770"/>
            <a:ext cx="27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07029714-BA88-1EB0-DEDC-CDDA5155E3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5678" y="5807316"/>
            <a:ext cx="5128260" cy="198120"/>
          </a:xfrm>
          <a:prstGeom prst="rect">
            <a:avLst/>
          </a:prstGeom>
        </p:spPr>
      </p:pic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2739E26-C86F-3233-B293-304177DE90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8811123"/>
              </p:ext>
            </p:extLst>
          </p:nvPr>
        </p:nvGraphicFramePr>
        <p:xfrm>
          <a:off x="3195638" y="1503363"/>
          <a:ext cx="5799137" cy="384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5798858" imgH="3848265" progId="Excel.Sheet.12">
                  <p:embed/>
                </p:oleObj>
              </mc:Choice>
              <mc:Fallback>
                <p:oleObj name="Worksheet" r:id="rId3" imgW="5798858" imgH="384826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95638" y="1503363"/>
                        <a:ext cx="5799137" cy="3848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142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447288-90CC-C7FB-B89D-C44A425BCD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:a16="http://schemas.microsoft.com/office/drawing/2014/main" id="{66790027-1C57-3F07-F879-1BB1B0C93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2868" y="1667820"/>
            <a:ext cx="6499951" cy="52322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 dirty="0"/>
              <a:t>4. Latest Census Population Estimates</a:t>
            </a:r>
          </a:p>
        </p:txBody>
      </p:sp>
      <p:sp>
        <p:nvSpPr>
          <p:cNvPr id="11" name="Title 4">
            <a:extLst>
              <a:ext uri="{FF2B5EF4-FFF2-40B4-BE49-F238E27FC236}">
                <a16:creationId xmlns:a16="http://schemas.microsoft.com/office/drawing/2014/main" id="{9E650E7C-8267-0EEC-924B-9B9D08DBB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343" y="755180"/>
            <a:ext cx="11053314" cy="457247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729D62F-0FEC-6E3F-FB9C-32BD926D70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608030"/>
              </p:ext>
            </p:extLst>
          </p:nvPr>
        </p:nvGraphicFramePr>
        <p:xfrm>
          <a:off x="1872868" y="2291508"/>
          <a:ext cx="6499951" cy="4071385"/>
        </p:xfrm>
        <a:graphic>
          <a:graphicData uri="http://schemas.openxmlformats.org/drawingml/2006/table">
            <a:tbl>
              <a:tblPr/>
              <a:tblGrid>
                <a:gridCol w="1844306">
                  <a:extLst>
                    <a:ext uri="{9D8B030D-6E8A-4147-A177-3AD203B41FA5}">
                      <a16:colId xmlns:a16="http://schemas.microsoft.com/office/drawing/2014/main" val="1206600905"/>
                    </a:ext>
                  </a:extLst>
                </a:gridCol>
                <a:gridCol w="1568127">
                  <a:extLst>
                    <a:ext uri="{9D8B030D-6E8A-4147-A177-3AD203B41FA5}">
                      <a16:colId xmlns:a16="http://schemas.microsoft.com/office/drawing/2014/main" val="3620557207"/>
                    </a:ext>
                  </a:extLst>
                </a:gridCol>
                <a:gridCol w="2148915">
                  <a:extLst>
                    <a:ext uri="{9D8B030D-6E8A-4147-A177-3AD203B41FA5}">
                      <a16:colId xmlns:a16="http://schemas.microsoft.com/office/drawing/2014/main" val="3818083342"/>
                    </a:ext>
                  </a:extLst>
                </a:gridCol>
                <a:gridCol w="938603">
                  <a:extLst>
                    <a:ext uri="{9D8B030D-6E8A-4147-A177-3AD203B41FA5}">
                      <a16:colId xmlns:a16="http://schemas.microsoft.com/office/drawing/2014/main" val="3287619663"/>
                    </a:ext>
                  </a:extLst>
                </a:gridCol>
              </a:tblGrid>
              <a:tr h="265828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Country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Census Population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UNPD Population Estimate 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Difference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035028"/>
                  </a:ext>
                </a:extLst>
              </a:tr>
              <a:tr h="265828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Bahrain (2020)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1,472,204</a:t>
                      </a:r>
                      <a:endParaRPr lang="en-US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1,478,000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5,796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1399105"/>
                  </a:ext>
                </a:extLst>
              </a:tr>
              <a:tr h="265828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Morocco (2024)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36,490,591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37,901,000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1,410,409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0373374"/>
                  </a:ext>
                </a:extLst>
              </a:tr>
              <a:tr h="265828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Qatar (2020)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2,846,118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2,816,000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-30,118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0875682"/>
                  </a:ext>
                </a:extLst>
              </a:tr>
              <a:tr h="265828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Tunisia (2024)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11,887,412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12,240,000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352,588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9747402"/>
                  </a:ext>
                </a:extLst>
              </a:tr>
              <a:tr h="349793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Algeria (2022)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45,123,000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5966556"/>
                  </a:ext>
                </a:extLst>
              </a:tr>
              <a:tr h="265828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Comoros (2017)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758,316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757,000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-1,316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144302"/>
                  </a:ext>
                </a:extLst>
              </a:tr>
              <a:tr h="265828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Djibouti (2024)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1,066,809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1,161,000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94,191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1313433"/>
                  </a:ext>
                </a:extLst>
              </a:tr>
              <a:tr h="265828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Iraq (2024)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             45,407,895 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46,042,000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634,105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2177776"/>
                  </a:ext>
                </a:extLst>
              </a:tr>
              <a:tr h="265828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Oman (2020)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4,471,148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4,571,000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99,852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3704992"/>
                  </a:ext>
                </a:extLst>
              </a:tr>
              <a:tr h="265828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Palestine (2017)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4,780,978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4,743,000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-37,978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3283072"/>
                  </a:ext>
                </a:extLst>
              </a:tr>
              <a:tr h="265828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Kuwait (2021)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4,385,717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4,361,000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-24,717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026916"/>
                  </a:ext>
                </a:extLst>
              </a:tr>
              <a:tr h="265828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Egypt (2017)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94,798,827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103,696,000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8,897,173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7610514"/>
                  </a:ext>
                </a:extLst>
              </a:tr>
              <a:tr h="265828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Saudi Arabia (2022)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32,175,224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32,175,000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-224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7287146"/>
                  </a:ext>
                </a:extLst>
              </a:tr>
              <a:tr h="265828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Mauritania (2023-2024)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                4,927,532 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5,097,000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169,468</a:t>
                      </a:r>
                      <a:endParaRPr lang="en-US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7" marR="7507" marT="7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6661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761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CE0811-57B9-2A42-F286-A334182412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:a16="http://schemas.microsoft.com/office/drawing/2014/main" id="{543D3C93-8CF1-1A6C-0F49-64FDD9A0AB85}"/>
              </a:ext>
            </a:extLst>
          </p:cNvPr>
          <p:cNvSpPr>
            <a:spLocks noGrp="1"/>
          </p:cNvSpPr>
          <p:nvPr>
            <p:ph type="subTitle" idx="12"/>
          </p:nvPr>
        </p:nvSpPr>
        <p:spPr/>
        <p:txBody>
          <a:bodyPr/>
          <a:lstStyle/>
          <a:p>
            <a:r>
              <a:rPr lang="en-US" dirty="0"/>
              <a:t>5. Total Fertility Rate Estimates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68D0ED4-0C64-8519-7720-884CAD608E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4707723"/>
              </p:ext>
            </p:extLst>
          </p:nvPr>
        </p:nvGraphicFramePr>
        <p:xfrm>
          <a:off x="3622675" y="1412875"/>
          <a:ext cx="4945063" cy="403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945279" imgH="4031021" progId="Excel.Sheet.12">
                  <p:embed/>
                </p:oleObj>
              </mc:Choice>
              <mc:Fallback>
                <p:oleObj name="Worksheet" r:id="rId2" imgW="4945279" imgH="403102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622675" y="1412875"/>
                        <a:ext cx="4945063" cy="4030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5143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517804-086F-F4C1-AB96-96C80CBDB7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:a16="http://schemas.microsoft.com/office/drawing/2014/main" id="{3C3F0A7B-DBCD-5190-7F28-022939640C01}"/>
              </a:ext>
            </a:extLst>
          </p:cNvPr>
          <p:cNvSpPr>
            <a:spLocks noGrp="1"/>
          </p:cNvSpPr>
          <p:nvPr>
            <p:ph type="subTitle" idx="12"/>
          </p:nvPr>
        </p:nvSpPr>
        <p:spPr/>
        <p:txBody>
          <a:bodyPr/>
          <a:lstStyle/>
          <a:p>
            <a:r>
              <a:rPr lang="en-US" dirty="0"/>
              <a:t>6.Infant Mortality Rate Estimates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05349C6-2BE6-050C-596F-3592A3FAC9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4876576"/>
              </p:ext>
            </p:extLst>
          </p:nvPr>
        </p:nvGraphicFramePr>
        <p:xfrm>
          <a:off x="3219450" y="1503363"/>
          <a:ext cx="5753100" cy="384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752958" imgH="3848265" progId="Excel.Sheet.12">
                  <p:embed/>
                </p:oleObj>
              </mc:Choice>
              <mc:Fallback>
                <p:oleObj name="Worksheet" r:id="rId2" imgW="5752958" imgH="384826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219450" y="1503363"/>
                        <a:ext cx="5753100" cy="3848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285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6736F-8393-294D-BAF7-91E085D410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6901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ESCWA">
      <a:dk1>
        <a:srgbClr val="000000"/>
      </a:dk1>
      <a:lt1>
        <a:srgbClr val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Savon">
      <a:majorFont>
        <a:latin typeface="Speak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elawik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 Population Estimates Webinar_022025v2" id="{CC81F168-99A0-43DD-98A8-635687508946}" vid="{79EC7E72-E165-46A4-8BFA-E1C4D611FD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ec0c26a-41c3-47af-ad96-c363b6e4072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62703AEFE16B4E94016E34BDDE5ABB" ma:contentTypeVersion="11" ma:contentTypeDescription="Create a new document." ma:contentTypeScope="" ma:versionID="ed64bfd9d390450efcf96dd0543a240e">
  <xsd:schema xmlns:xsd="http://www.w3.org/2001/XMLSchema" xmlns:xs="http://www.w3.org/2001/XMLSchema" xmlns:p="http://schemas.microsoft.com/office/2006/metadata/properties" xmlns:ns3="7ec0c26a-41c3-47af-ad96-c363b6e4072d" targetNamespace="http://schemas.microsoft.com/office/2006/metadata/properties" ma:root="true" ma:fieldsID="d2f7b53b9bfc894f46eedfacb1f24ec4" ns3:_="">
    <xsd:import namespace="7ec0c26a-41c3-47af-ad96-c363b6e4072d"/>
    <xsd:element name="properties">
      <xsd:complexType>
        <xsd:sequence>
          <xsd:element name="documentManagement">
            <xsd:complexType>
              <xsd:all>
                <xsd:element ref="ns3:MediaServiceDateTaken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_activity" minOccurs="0"/>
                <xsd:element ref="ns3:MediaServiceSystem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c0c26a-41c3-47af-ad96-c363b6e4072d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  <xsd:element name="MediaServiceSystemTags" ma:index="1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45CDD7-02E3-4B25-9CD5-07B42C4CB307}">
  <ds:schemaRefs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7ec0c26a-41c3-47af-ad96-c363b6e4072d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2910377-8F98-4DC7-AF30-5D44E32EFA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40C1DD-F2FE-443F-907D-1408BE7436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c0c26a-41c3-47af-ad96-c363b6e407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4493</TotalTime>
  <Words>271</Words>
  <Application>Microsoft Office PowerPoint</Application>
  <PresentationFormat>Widescreen</PresentationFormat>
  <Paragraphs>78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Aptos Narrow</vt:lpstr>
      <vt:lpstr>Arial</vt:lpstr>
      <vt:lpstr>Calibri</vt:lpstr>
      <vt:lpstr>Garamond</vt:lpstr>
      <vt:lpstr>Wingdings</vt:lpstr>
      <vt:lpstr>SavonVTI</vt:lpstr>
      <vt:lpstr>Worksheet</vt:lpstr>
      <vt:lpstr> Population national versus international estimates in the Arab states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Maya Mansour</dc:creator>
  <cp:lastModifiedBy>Ismail Lubbad</cp:lastModifiedBy>
  <cp:revision>14</cp:revision>
  <dcterms:created xsi:type="dcterms:W3CDTF">2019-12-17T13:17:31Z</dcterms:created>
  <dcterms:modified xsi:type="dcterms:W3CDTF">2025-03-05T09:28:57Z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0x0101004462703AEFE16B4E94016E34BDDE5ABB</vt:lpwstr>
  </property>
</Properties>
</file>