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0" r:id="rId6"/>
    <p:sldId id="272" r:id="rId7"/>
    <p:sldId id="282" r:id="rId8"/>
    <p:sldId id="271" r:id="rId9"/>
    <p:sldId id="281" r:id="rId10"/>
    <p:sldId id="279" r:id="rId11"/>
    <p:sldId id="280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75"/>
    <p:restoredTop sz="94694"/>
  </p:normalViewPr>
  <p:slideViewPr>
    <p:cSldViewPr snapToGrid="0" snapToObjects="1">
      <p:cViewPr varScale="1">
        <p:scale>
          <a:sx n="58" d="100"/>
          <a:sy n="58" d="100"/>
        </p:scale>
        <p:origin x="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05/03/2025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05/03/2025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0D66FA-8C0F-D54D-91B7-17CC665EC7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733" y="4862104"/>
            <a:ext cx="4992389" cy="161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225EE-8608-7B41-9502-BFC60C14F400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A68568-7956-9C49-80BD-06F9D685E261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381250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833D7-E954-364B-AC62-83CB091FE16C}"/>
              </a:ext>
            </a:extLst>
          </p:cNvPr>
          <p:cNvSpPr txBox="1"/>
          <p:nvPr userDrawn="1"/>
        </p:nvSpPr>
        <p:spPr>
          <a:xfrm>
            <a:off x="2459506" y="6476168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73E871-7A5B-7042-8C3D-C461CF40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324610"/>
            <a:ext cx="3127271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102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3628102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69C77A-49F4-CB45-9E39-CA32E2A132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474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-1" y="2409691"/>
            <a:ext cx="342847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28103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DCF44-512A-5E47-A08D-1C491F205666}"/>
              </a:ext>
            </a:extLst>
          </p:cNvPr>
          <p:cNvSpPr txBox="1"/>
          <p:nvPr userDrawn="1"/>
        </p:nvSpPr>
        <p:spPr>
          <a:xfrm>
            <a:off x="3628103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12733E-1B53-A842-B212-11139951BD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740F2-35F7-2345-83C9-E1237EDFAFE6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B9502-0651-374E-AE6C-8865823D87FA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27E1FB-DE01-1749-A883-9DE1FAA1FD6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69343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5798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5798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47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24BFB-9B54-6C4C-88F1-178D3CEDC342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60146"/>
            <a:ext cx="11053314" cy="445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DC2DEF-3FD0-7646-8C5D-4BC29625845B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70082"/>
            <a:ext cx="11053314" cy="4355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B0F16E-0593-1844-A6B9-FB4ADD448393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9D65-16D0-6746-BC56-1B9F5DDC12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sz="4000" dirty="0"/>
            </a:br>
            <a:r>
              <a:rPr lang="en-US" sz="4000" dirty="0"/>
              <a:t>Population national versus international estimates in the Arab states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32A8F-E599-8642-BB18-C86782F0B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6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B88B116-8834-A445-94B9-4EC7C642F4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74FC-D0C6-504B-BBEE-05AC4EA78D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Clr>
                <a:schemeClr val="tx1"/>
              </a:buCl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Introduction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ESCWA questionnaires and capacity </a:t>
            </a:r>
            <a:r>
              <a:rPr lang="en-US" dirty="0" err="1">
                <a:solidFill>
                  <a:schemeClr val="tx1"/>
                </a:solidFill>
              </a:rPr>
              <a:t>developement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Population Estimates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Total Fertility Rates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Infant Mortality Rates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46841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E7F84809-FBAD-EC46-B1AE-8A5EC0E30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1.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A5F1-50EC-5A4F-8875-72918E996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Identify the discrepancies between NSO and UN Population Division estimates for key indicators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Understand different methods for calculation and how to close the gap between NSOs and UN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Country specific follow up </a:t>
            </a:r>
          </a:p>
        </p:txBody>
      </p:sp>
    </p:spTree>
    <p:extLst>
      <p:ext uri="{BB962C8B-B14F-4D97-AF65-F5344CB8AC3E}">
        <p14:creationId xmlns:p14="http://schemas.microsoft.com/office/powerpoint/2010/main" val="149376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0E3E1F-61BC-9DD8-D148-B4C5E5044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70" y="557783"/>
            <a:ext cx="12072729" cy="457201"/>
          </a:xfrm>
        </p:spPr>
        <p:txBody>
          <a:bodyPr/>
          <a:lstStyle/>
          <a:p>
            <a:r>
              <a:rPr lang="en-US" dirty="0"/>
              <a:t>2. ESCWA Questionnaire and Capacity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21AD2-3583-3932-5424-53AAF88A2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42337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dirty="0"/>
              <a:t>ESCWA collects population data form Arab Sates through annual online questionnaire;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dirty="0"/>
              <a:t>The data is available on ESCWA website and analyzed through biannual publication: Arab Society: https://www.unescwa.org/publications/arab-society-demographic-social-trends-16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dirty="0"/>
              <a:t>ESCWA conducts several capacity development events in population estimates and projections at the regional and national level: https://www.unescwa.org/events/population-projection-and-microdata-files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1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19929DB2-F917-AD4D-B3B0-425516505145}"/>
              </a:ext>
            </a:extLst>
          </p:cNvPr>
          <p:cNvSpPr>
            <a:spLocks noGrp="1"/>
          </p:cNvSpPr>
          <p:nvPr>
            <p:ph type="subTitle" idx="12"/>
          </p:nvPr>
        </p:nvSpPr>
        <p:spPr/>
        <p:txBody>
          <a:bodyPr/>
          <a:lstStyle/>
          <a:p>
            <a:r>
              <a:rPr lang="en-US" dirty="0"/>
              <a:t>3. Population Estimates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213FB6-BEF6-75DA-6B2D-AB2EF0323950}"/>
              </a:ext>
            </a:extLst>
          </p:cNvPr>
          <p:cNvSpPr txBox="1"/>
          <p:nvPr/>
        </p:nvSpPr>
        <p:spPr>
          <a:xfrm>
            <a:off x="2299648" y="5820770"/>
            <a:ext cx="27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7029714-BA88-1EB0-DEDC-CDDA5155E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678" y="5807316"/>
            <a:ext cx="5128260" cy="198120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2739E26-C86F-3233-B293-304177DE90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811123"/>
              </p:ext>
            </p:extLst>
          </p:nvPr>
        </p:nvGraphicFramePr>
        <p:xfrm>
          <a:off x="3195638" y="1503363"/>
          <a:ext cx="5799137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798858" imgH="3848265" progId="Excel.Sheet.12">
                  <p:embed/>
                </p:oleObj>
              </mc:Choice>
              <mc:Fallback>
                <p:oleObj name="Worksheet" r:id="rId3" imgW="5798858" imgH="38482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5638" y="1503363"/>
                        <a:ext cx="5799137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4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447288-90CC-C7FB-B89D-C44A425BC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66790027-1C57-3F07-F879-1BB1B0C93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868" y="1667820"/>
            <a:ext cx="6499951" cy="5232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4. Latest Census Population Estimates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9E650E7C-8267-0EEC-924B-9B9D08DB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343" y="755180"/>
            <a:ext cx="11053314" cy="457247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729D62F-0FEC-6E3F-FB9C-32BD926D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608030"/>
              </p:ext>
            </p:extLst>
          </p:nvPr>
        </p:nvGraphicFramePr>
        <p:xfrm>
          <a:off x="1872868" y="2291508"/>
          <a:ext cx="6499951" cy="4071385"/>
        </p:xfrm>
        <a:graphic>
          <a:graphicData uri="http://schemas.openxmlformats.org/drawingml/2006/table">
            <a:tbl>
              <a:tblPr/>
              <a:tblGrid>
                <a:gridCol w="1844306">
                  <a:extLst>
                    <a:ext uri="{9D8B030D-6E8A-4147-A177-3AD203B41FA5}">
                      <a16:colId xmlns:a16="http://schemas.microsoft.com/office/drawing/2014/main" val="1206600905"/>
                    </a:ext>
                  </a:extLst>
                </a:gridCol>
                <a:gridCol w="1568127">
                  <a:extLst>
                    <a:ext uri="{9D8B030D-6E8A-4147-A177-3AD203B41FA5}">
                      <a16:colId xmlns:a16="http://schemas.microsoft.com/office/drawing/2014/main" val="3620557207"/>
                    </a:ext>
                  </a:extLst>
                </a:gridCol>
                <a:gridCol w="2148915">
                  <a:extLst>
                    <a:ext uri="{9D8B030D-6E8A-4147-A177-3AD203B41FA5}">
                      <a16:colId xmlns:a16="http://schemas.microsoft.com/office/drawing/2014/main" val="3818083342"/>
                    </a:ext>
                  </a:extLst>
                </a:gridCol>
                <a:gridCol w="938603">
                  <a:extLst>
                    <a:ext uri="{9D8B030D-6E8A-4147-A177-3AD203B41FA5}">
                      <a16:colId xmlns:a16="http://schemas.microsoft.com/office/drawing/2014/main" val="3287619663"/>
                    </a:ext>
                  </a:extLst>
                </a:gridCol>
              </a:tblGrid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Country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Census Population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UNPD Population Estimate 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Difference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35028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Bahrain (2020)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1,472,204</a:t>
                      </a:r>
                      <a:endParaRPr 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1,478,000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5,796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399105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Morocco (2024)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36,490,591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37,901,000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1,410,409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373374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Qatar (2020)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2,846,118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2,816,000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-30,118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875682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Tunisia (2024)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11,887,412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12,240,000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352,588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747402"/>
                  </a:ext>
                </a:extLst>
              </a:tr>
              <a:tr h="34979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Algeria (2022)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45,123,000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5966556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Comoros (2017)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758,316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757,000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-1,316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44302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Djibouti (2024)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1,066,809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1,161,000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94,191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313433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Iraq (2024)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      45,407,895 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46,042,000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634,105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177776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Oman (2020)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4,471,148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4,571,000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99,852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704992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Palestine (2017)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4,780,978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4,743,000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-37,978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283072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Kuwait (2021)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4,385,717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4,361,000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-24,717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26916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Egypt (2017)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94,798,827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103,696,000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8,897,173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610514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Saudi Arabia (2022)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32,175,224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32,175,000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-224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287146"/>
                  </a:ext>
                </a:extLst>
              </a:tr>
              <a:tr h="2658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Mauritania (2023-2024)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         4,927,532 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5,097,000</a:t>
                      </a:r>
                      <a:endParaRPr lang="en-US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169,468</a:t>
                      </a:r>
                      <a:endParaRPr lang="en-US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07" marR="7507" marT="75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66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76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E0811-57B9-2A42-F286-A33418241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543D3C93-8CF1-1A6C-0F49-64FDD9A0AB85}"/>
              </a:ext>
            </a:extLst>
          </p:cNvPr>
          <p:cNvSpPr>
            <a:spLocks noGrp="1"/>
          </p:cNvSpPr>
          <p:nvPr>
            <p:ph type="subTitle" idx="12"/>
          </p:nvPr>
        </p:nvSpPr>
        <p:spPr/>
        <p:txBody>
          <a:bodyPr/>
          <a:lstStyle/>
          <a:p>
            <a:r>
              <a:rPr lang="en-US" dirty="0"/>
              <a:t>5. Total Fertility Rate Estimates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68D0ED4-0C64-8519-7720-884CAD608E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707723"/>
              </p:ext>
            </p:extLst>
          </p:nvPr>
        </p:nvGraphicFramePr>
        <p:xfrm>
          <a:off x="3622675" y="1412875"/>
          <a:ext cx="4945063" cy="403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945279" imgH="4031021" progId="Excel.Sheet.12">
                  <p:embed/>
                </p:oleObj>
              </mc:Choice>
              <mc:Fallback>
                <p:oleObj name="Worksheet" r:id="rId2" imgW="4945279" imgH="40310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22675" y="1412875"/>
                        <a:ext cx="4945063" cy="4030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5143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17804-086F-F4C1-AB96-96C80CBDB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3C3F0A7B-DBCD-5190-7F28-022939640C01}"/>
              </a:ext>
            </a:extLst>
          </p:cNvPr>
          <p:cNvSpPr>
            <a:spLocks noGrp="1"/>
          </p:cNvSpPr>
          <p:nvPr>
            <p:ph type="subTitle" idx="12"/>
          </p:nvPr>
        </p:nvSpPr>
        <p:spPr/>
        <p:txBody>
          <a:bodyPr/>
          <a:lstStyle/>
          <a:p>
            <a:r>
              <a:rPr lang="en-US" dirty="0"/>
              <a:t>6.Infant Mortality Rate Estimates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05349C6-2BE6-050C-596F-3592A3FAC9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876576"/>
              </p:ext>
            </p:extLst>
          </p:nvPr>
        </p:nvGraphicFramePr>
        <p:xfrm>
          <a:off x="3219450" y="1503363"/>
          <a:ext cx="57531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52958" imgH="3848265" progId="Excel.Sheet.12">
                  <p:embed/>
                </p:oleObj>
              </mc:Choice>
              <mc:Fallback>
                <p:oleObj name="Worksheet" r:id="rId2" imgW="5752958" imgH="38482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19450" y="1503363"/>
                        <a:ext cx="57531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85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6736F-8393-294D-BAF7-91E085D41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690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 Population Estimates Webinar_022025v2" id="{CC81F168-99A0-43DD-98A8-635687508946}" vid="{79EC7E72-E165-46A4-8BFA-E1C4D611FD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ec0c26a-41c3-47af-ad96-c363b6e4072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62703AEFE16B4E94016E34BDDE5ABB" ma:contentTypeVersion="11" ma:contentTypeDescription="Create a new document." ma:contentTypeScope="" ma:versionID="ed64bfd9d390450efcf96dd0543a240e">
  <xsd:schema xmlns:xsd="http://www.w3.org/2001/XMLSchema" xmlns:xs="http://www.w3.org/2001/XMLSchema" xmlns:p="http://schemas.microsoft.com/office/2006/metadata/properties" xmlns:ns3="7ec0c26a-41c3-47af-ad96-c363b6e4072d" targetNamespace="http://schemas.microsoft.com/office/2006/metadata/properties" ma:root="true" ma:fieldsID="d2f7b53b9bfc894f46eedfacb1f24ec4" ns3:_="">
    <xsd:import namespace="7ec0c26a-41c3-47af-ad96-c363b6e4072d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c0c26a-41c3-47af-ad96-c363b6e4072d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45CDD7-02E3-4B25-9CD5-07B42C4CB307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ec0c26a-41c3-47af-ad96-c363b6e4072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2910377-8F98-4DC7-AF30-5D44E32EFA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40C1DD-F2FE-443F-907D-1408BE7436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c0c26a-41c3-47af-ad96-c363b6e407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4493</TotalTime>
  <Words>271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 Narrow</vt:lpstr>
      <vt:lpstr>Arial</vt:lpstr>
      <vt:lpstr>Calibri</vt:lpstr>
      <vt:lpstr>Garamond</vt:lpstr>
      <vt:lpstr>Wingdings</vt:lpstr>
      <vt:lpstr>SavonVTI</vt:lpstr>
      <vt:lpstr>Worksheet</vt:lpstr>
      <vt:lpstr> Population national versus international estimates in the Arab states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Maya Mansour</dc:creator>
  <cp:lastModifiedBy>Ismail Lubbad</cp:lastModifiedBy>
  <cp:revision>14</cp:revision>
  <dcterms:created xsi:type="dcterms:W3CDTF">2019-12-17T13:17:31Z</dcterms:created>
  <dcterms:modified xsi:type="dcterms:W3CDTF">2025-03-05T09:28:57Z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0x0101004462703AEFE16B4E94016E34BDDE5ABB</vt:lpwstr>
  </property>
</Properties>
</file>