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09" r:id="rId1"/>
  </p:sldMasterIdLst>
  <p:notesMasterIdLst>
    <p:notesMasterId r:id="rId29"/>
  </p:notesMasterIdLst>
  <p:sldIdLst>
    <p:sldId id="256" r:id="rId2"/>
    <p:sldId id="273" r:id="rId3"/>
    <p:sldId id="285" r:id="rId4"/>
    <p:sldId id="286" r:id="rId5"/>
    <p:sldId id="287" r:id="rId6"/>
    <p:sldId id="288" r:id="rId7"/>
    <p:sldId id="289" r:id="rId8"/>
    <p:sldId id="290" r:id="rId9"/>
    <p:sldId id="291" r:id="rId10"/>
    <p:sldId id="258" r:id="rId11"/>
    <p:sldId id="271" r:id="rId12"/>
    <p:sldId id="283" r:id="rId13"/>
    <p:sldId id="259" r:id="rId14"/>
    <p:sldId id="277" r:id="rId15"/>
    <p:sldId id="261" r:id="rId16"/>
    <p:sldId id="275" r:id="rId17"/>
    <p:sldId id="292" r:id="rId18"/>
    <p:sldId id="293" r:id="rId19"/>
    <p:sldId id="294" r:id="rId20"/>
    <p:sldId id="295" r:id="rId21"/>
    <p:sldId id="296" r:id="rId22"/>
    <p:sldId id="297" r:id="rId23"/>
    <p:sldId id="298" r:id="rId24"/>
    <p:sldId id="278" r:id="rId25"/>
    <p:sldId id="284" r:id="rId26"/>
    <p:sldId id="267" r:id="rId27"/>
    <p:sldId id="299"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94660" autoAdjust="0"/>
  </p:normalViewPr>
  <p:slideViewPr>
    <p:cSldViewPr snapToGrid="0">
      <p:cViewPr varScale="1">
        <p:scale>
          <a:sx n="79" d="100"/>
          <a:sy n="79" d="100"/>
        </p:scale>
        <p:origin x="210" y="78"/>
      </p:cViewPr>
      <p:guideLst>
        <p:guide orient="horz" pos="2160"/>
        <p:guide pos="3840"/>
      </p:guideLst>
    </p:cSldViewPr>
  </p:slideViewPr>
  <p:outlineViewPr>
    <p:cViewPr>
      <p:scale>
        <a:sx n="33" d="100"/>
        <a:sy n="33" d="100"/>
      </p:scale>
      <p:origin x="18"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34878-73DC-4846-9E58-183EE5931FBB}"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US"/>
        </a:p>
      </dgm:t>
    </dgm:pt>
    <dgm:pt modelId="{A8CA30E8-62AD-40C3-86F9-3BC3066EB067}">
      <dgm:prSet phldrT="[Text]"/>
      <dgm:spPr/>
      <dgm:t>
        <a:bodyPr/>
        <a:lstStyle/>
        <a:p>
          <a:r>
            <a:rPr lang="ar-EG" dirty="0"/>
            <a:t>المخرج</a:t>
          </a:r>
          <a:endParaRPr lang="en-US" dirty="0"/>
        </a:p>
      </dgm:t>
    </dgm:pt>
    <dgm:pt modelId="{18626738-6F03-4053-8939-4F444DD82447}" type="parTrans" cxnId="{2DB43816-2F4F-492A-8B82-A01F0574F758}">
      <dgm:prSet/>
      <dgm:spPr/>
      <dgm:t>
        <a:bodyPr/>
        <a:lstStyle/>
        <a:p>
          <a:endParaRPr lang="en-US"/>
        </a:p>
      </dgm:t>
    </dgm:pt>
    <dgm:pt modelId="{472E2E9A-4F79-4BB0-812C-71B53BA2721F}" type="sibTrans" cxnId="{2DB43816-2F4F-492A-8B82-A01F0574F758}">
      <dgm:prSet/>
      <dgm:spPr/>
      <dgm:t>
        <a:bodyPr/>
        <a:lstStyle/>
        <a:p>
          <a:endParaRPr lang="en-US"/>
        </a:p>
      </dgm:t>
    </dgm:pt>
    <dgm:pt modelId="{15B3D246-7DDD-43D4-B6F2-725C5A4DCC44}">
      <dgm:prSet phldrT="[Text]"/>
      <dgm:spPr/>
      <dgm:t>
        <a:bodyPr/>
        <a:lstStyle/>
        <a:p>
          <a:r>
            <a:rPr lang="ar-EG" dirty="0"/>
            <a:t>الأول</a:t>
          </a:r>
          <a:endParaRPr lang="en-US" dirty="0"/>
        </a:p>
      </dgm:t>
    </dgm:pt>
    <dgm:pt modelId="{D234B212-C022-4207-A702-81593212B17B}" type="parTrans" cxnId="{B22DEE71-1E19-4BBE-A47F-5F575231EC59}">
      <dgm:prSet/>
      <dgm:spPr/>
      <dgm:t>
        <a:bodyPr/>
        <a:lstStyle/>
        <a:p>
          <a:endParaRPr lang="en-US"/>
        </a:p>
      </dgm:t>
    </dgm:pt>
    <dgm:pt modelId="{0B0F2D52-B2B3-49CC-B40D-2F1C7D84A192}" type="sibTrans" cxnId="{B22DEE71-1E19-4BBE-A47F-5F575231EC59}">
      <dgm:prSet/>
      <dgm:spPr/>
      <dgm:t>
        <a:bodyPr/>
        <a:lstStyle/>
        <a:p>
          <a:endParaRPr lang="en-US"/>
        </a:p>
      </dgm:t>
    </dgm:pt>
    <dgm:pt modelId="{C56D6EE4-EEBD-4E31-BFAE-4D8A10AAB4B1}">
      <dgm:prSet phldrT="[Text]" custT="1"/>
      <dgm:spPr/>
      <dgm:t>
        <a:bodyPr/>
        <a:lstStyle/>
        <a:p>
          <a:pPr marL="228600" marR="0" lvl="1" indent="-228600" algn="just" defTabSz="889000" rtl="1" eaLnBrk="1" fontAlgn="auto" latinLnBrk="0" hangingPunct="1">
            <a:lnSpc>
              <a:spcPct val="90000"/>
            </a:lnSpc>
            <a:spcBef>
              <a:spcPct val="0"/>
            </a:spcBef>
            <a:spcAft>
              <a:spcPct val="15000"/>
            </a:spcAft>
            <a:buClrTx/>
            <a:buSzTx/>
            <a:buFontTx/>
            <a:buChar char="•"/>
            <a:tabLst/>
            <a:defRPr/>
          </a:pPr>
          <a:r>
            <a:rPr lang="ar-DZ" sz="2000" kern="1200" dirty="0">
              <a:solidFill>
                <a:prstClr val="black">
                  <a:hueOff val="0"/>
                  <a:satOff val="0"/>
                  <a:lumOff val="0"/>
                  <a:alphaOff val="0"/>
                </a:prstClr>
              </a:solidFill>
              <a:latin typeface="Candara"/>
              <a:ea typeface="+mn-ea"/>
              <a:cs typeface="Arial" panose="020B0604020202020204" pitchFamily="34" charset="0"/>
            </a:rPr>
            <a:t>وجود تشريعات وأطر قانونيّة وتدابير وطنيّة لمكافحة العنف ضد المرأة والفتاة بكافة أشكاله مع توفر الآليات التنفيذية لتلك القوانين في مختلف القطاعات</a:t>
          </a:r>
          <a:endParaRPr lang="en-US" sz="2000" kern="1200" dirty="0">
            <a:solidFill>
              <a:prstClr val="black">
                <a:hueOff val="0"/>
                <a:satOff val="0"/>
                <a:lumOff val="0"/>
                <a:alphaOff val="0"/>
              </a:prstClr>
            </a:solidFill>
            <a:latin typeface="Candara"/>
            <a:ea typeface="+mn-ea"/>
            <a:cs typeface="Arial" panose="020B0604020202020204" pitchFamily="34" charset="0"/>
          </a:endParaRPr>
        </a:p>
      </dgm:t>
    </dgm:pt>
    <dgm:pt modelId="{D580869A-6E16-41C7-95EF-C3480A5A98D3}" type="parTrans" cxnId="{0B32087A-783E-42DF-A1CE-8D4EEB3559A4}">
      <dgm:prSet/>
      <dgm:spPr/>
      <dgm:t>
        <a:bodyPr/>
        <a:lstStyle/>
        <a:p>
          <a:endParaRPr lang="en-US"/>
        </a:p>
      </dgm:t>
    </dgm:pt>
    <dgm:pt modelId="{2AF4F9B9-C077-4556-A1AB-8EF4211D62E2}" type="sibTrans" cxnId="{0B32087A-783E-42DF-A1CE-8D4EEB3559A4}">
      <dgm:prSet/>
      <dgm:spPr/>
      <dgm:t>
        <a:bodyPr/>
        <a:lstStyle/>
        <a:p>
          <a:endParaRPr lang="en-US"/>
        </a:p>
      </dgm:t>
    </dgm:pt>
    <dgm:pt modelId="{9FF0D62D-4B3F-4087-9EE3-79A70708A2D1}">
      <dgm:prSet phldrT="[Text]"/>
      <dgm:spPr/>
      <dgm:t>
        <a:bodyPr/>
        <a:lstStyle/>
        <a:p>
          <a:r>
            <a:rPr lang="ar-EG" dirty="0"/>
            <a:t>المخرج</a:t>
          </a:r>
          <a:endParaRPr lang="en-US" dirty="0"/>
        </a:p>
      </dgm:t>
    </dgm:pt>
    <dgm:pt modelId="{1C8C10E0-3E0B-44C7-9CF1-545CB616881D}" type="parTrans" cxnId="{BA7E21F1-9BC1-4F04-8CBF-8BBAC2199B43}">
      <dgm:prSet/>
      <dgm:spPr/>
      <dgm:t>
        <a:bodyPr/>
        <a:lstStyle/>
        <a:p>
          <a:endParaRPr lang="en-US"/>
        </a:p>
      </dgm:t>
    </dgm:pt>
    <dgm:pt modelId="{FCDC499F-03AF-4549-94BB-3FC5A97F5862}" type="sibTrans" cxnId="{BA7E21F1-9BC1-4F04-8CBF-8BBAC2199B43}">
      <dgm:prSet/>
      <dgm:spPr/>
      <dgm:t>
        <a:bodyPr/>
        <a:lstStyle/>
        <a:p>
          <a:endParaRPr lang="en-US"/>
        </a:p>
      </dgm:t>
    </dgm:pt>
    <dgm:pt modelId="{CF0FE2E9-F457-45E0-BEAA-77041EED76C3}">
      <dgm:prSet phldrT="[Text]"/>
      <dgm:spPr/>
      <dgm:t>
        <a:bodyPr/>
        <a:lstStyle/>
        <a:p>
          <a:r>
            <a:rPr lang="ar-EG" dirty="0"/>
            <a:t>الثاني</a:t>
          </a:r>
          <a:endParaRPr lang="en-US" dirty="0"/>
        </a:p>
      </dgm:t>
    </dgm:pt>
    <dgm:pt modelId="{E6A91E7F-309B-4AE4-AA9E-C6ED29E1DFEA}" type="parTrans" cxnId="{CA67B15D-5492-403A-B523-A7DFBBDC8782}">
      <dgm:prSet/>
      <dgm:spPr/>
      <dgm:t>
        <a:bodyPr/>
        <a:lstStyle/>
        <a:p>
          <a:endParaRPr lang="en-US"/>
        </a:p>
      </dgm:t>
    </dgm:pt>
    <dgm:pt modelId="{FF337544-4B65-430E-A69E-CA891D2ED8E2}" type="sibTrans" cxnId="{CA67B15D-5492-403A-B523-A7DFBBDC8782}">
      <dgm:prSet/>
      <dgm:spPr/>
      <dgm:t>
        <a:bodyPr/>
        <a:lstStyle/>
        <a:p>
          <a:endParaRPr lang="en-US"/>
        </a:p>
      </dgm:t>
    </dgm:pt>
    <dgm:pt modelId="{81D360BB-FD28-4B94-8C70-67A96F7BDE45}">
      <dgm:prSet phldrT="[Text]" custT="1"/>
      <dgm:spPr/>
      <dgm:t>
        <a:bodyPr/>
        <a:lstStyle/>
        <a:p>
          <a:pPr marL="228600" marR="0" lvl="1" indent="-228600" algn="r" defTabSz="889000" rtl="1" eaLnBrk="1" fontAlgn="auto" latinLnBrk="0" hangingPunct="1">
            <a:lnSpc>
              <a:spcPct val="90000"/>
            </a:lnSpc>
            <a:spcBef>
              <a:spcPct val="0"/>
            </a:spcBef>
            <a:spcAft>
              <a:spcPct val="15000"/>
            </a:spcAft>
            <a:buClrTx/>
            <a:buSzTx/>
            <a:buFontTx/>
            <a:buChar char="•"/>
            <a:tabLst/>
            <a:defRPr/>
          </a:pPr>
          <a:r>
            <a:rPr lang="ar-DZ" sz="2000" kern="1200" dirty="0">
              <a:solidFill>
                <a:prstClr val="black">
                  <a:hueOff val="0"/>
                  <a:satOff val="0"/>
                  <a:lumOff val="0"/>
                  <a:alphaOff val="0"/>
                </a:prstClr>
              </a:solidFill>
              <a:latin typeface="Candara"/>
              <a:ea typeface="+mn-ea"/>
              <a:cs typeface="Arial" panose="020B0604020202020204" pitchFamily="34" charset="0"/>
            </a:rPr>
            <a:t>وجود استراتيجيات وطنية وخطط عمل لمناهضة العنف الذي يمارس ضد النساء وعبر كافة مراحل حياتهن </a:t>
          </a:r>
          <a:endParaRPr lang="en-US" sz="2000" kern="1200" dirty="0">
            <a:solidFill>
              <a:prstClr val="black">
                <a:hueOff val="0"/>
                <a:satOff val="0"/>
                <a:lumOff val="0"/>
                <a:alphaOff val="0"/>
              </a:prstClr>
            </a:solidFill>
            <a:latin typeface="Candara"/>
            <a:ea typeface="+mn-ea"/>
            <a:cs typeface="Arial" panose="020B0604020202020204" pitchFamily="34" charset="0"/>
          </a:endParaRPr>
        </a:p>
      </dgm:t>
    </dgm:pt>
    <dgm:pt modelId="{A60B2015-28E2-4C29-AA20-DDCF547BB595}" type="parTrans" cxnId="{3D4A1A76-BB9E-4132-8D3A-E42890550039}">
      <dgm:prSet/>
      <dgm:spPr/>
      <dgm:t>
        <a:bodyPr/>
        <a:lstStyle/>
        <a:p>
          <a:endParaRPr lang="en-US"/>
        </a:p>
      </dgm:t>
    </dgm:pt>
    <dgm:pt modelId="{45C57D26-A369-467D-9FFE-B9FF52BEC332}" type="sibTrans" cxnId="{3D4A1A76-BB9E-4132-8D3A-E42890550039}">
      <dgm:prSet/>
      <dgm:spPr/>
      <dgm:t>
        <a:bodyPr/>
        <a:lstStyle/>
        <a:p>
          <a:endParaRPr lang="en-US"/>
        </a:p>
      </dgm:t>
    </dgm:pt>
    <dgm:pt modelId="{773466E4-83BF-4BF6-AF92-F4B54FBE551B}">
      <dgm:prSet phldrT="[Text]"/>
      <dgm:spPr/>
      <dgm:t>
        <a:bodyPr/>
        <a:lstStyle/>
        <a:p>
          <a:r>
            <a:rPr lang="ar-EG" dirty="0"/>
            <a:t>المخرج</a:t>
          </a:r>
          <a:endParaRPr lang="en-US" dirty="0"/>
        </a:p>
      </dgm:t>
    </dgm:pt>
    <dgm:pt modelId="{C554D2F9-2335-43A9-9B8F-A042193797AE}" type="parTrans" cxnId="{3AA294E2-E4F5-4E1A-940A-E4468B885E2A}">
      <dgm:prSet/>
      <dgm:spPr/>
      <dgm:t>
        <a:bodyPr/>
        <a:lstStyle/>
        <a:p>
          <a:endParaRPr lang="en-US"/>
        </a:p>
      </dgm:t>
    </dgm:pt>
    <dgm:pt modelId="{8139E5CF-6A1A-4735-997A-D57680F1D424}" type="sibTrans" cxnId="{3AA294E2-E4F5-4E1A-940A-E4468B885E2A}">
      <dgm:prSet/>
      <dgm:spPr/>
      <dgm:t>
        <a:bodyPr/>
        <a:lstStyle/>
        <a:p>
          <a:endParaRPr lang="en-US"/>
        </a:p>
      </dgm:t>
    </dgm:pt>
    <dgm:pt modelId="{BBA3E454-028C-454A-8608-A364DD963B26}">
      <dgm:prSet phldrT="[Text]"/>
      <dgm:spPr/>
      <dgm:t>
        <a:bodyPr/>
        <a:lstStyle/>
        <a:p>
          <a:r>
            <a:rPr lang="ar-EG" dirty="0"/>
            <a:t>الثالث</a:t>
          </a:r>
          <a:endParaRPr lang="en-US" dirty="0"/>
        </a:p>
      </dgm:t>
    </dgm:pt>
    <dgm:pt modelId="{8182FFB4-9413-4EF3-8DCD-5B74B38F9965}" type="parTrans" cxnId="{2FB18FDD-7735-4AB0-8479-298FDA9ED9BA}">
      <dgm:prSet/>
      <dgm:spPr/>
      <dgm:t>
        <a:bodyPr/>
        <a:lstStyle/>
        <a:p>
          <a:endParaRPr lang="en-US"/>
        </a:p>
      </dgm:t>
    </dgm:pt>
    <dgm:pt modelId="{67649297-DBA6-43FC-8C2A-47F123DE44E2}" type="sibTrans" cxnId="{2FB18FDD-7735-4AB0-8479-298FDA9ED9BA}">
      <dgm:prSet/>
      <dgm:spPr/>
      <dgm:t>
        <a:bodyPr/>
        <a:lstStyle/>
        <a:p>
          <a:endParaRPr lang="en-US"/>
        </a:p>
      </dgm:t>
    </dgm:pt>
    <dgm:pt modelId="{1805BF96-F6C0-44E6-B81A-C9ABDB3C85AD}">
      <dgm:prSet phldrT="[Text]" custT="1"/>
      <dgm:spPr/>
      <dgm:t>
        <a:bodyPr/>
        <a:lstStyle/>
        <a:p>
          <a:pPr marL="228600" marR="0" lvl="1" indent="-228600" algn="r" defTabSz="889000" rtl="1" eaLnBrk="1" fontAlgn="auto" latinLnBrk="0" hangingPunct="1">
            <a:lnSpc>
              <a:spcPct val="90000"/>
            </a:lnSpc>
            <a:spcBef>
              <a:spcPct val="0"/>
            </a:spcBef>
            <a:spcAft>
              <a:spcPct val="15000"/>
            </a:spcAft>
            <a:buClrTx/>
            <a:buSzTx/>
            <a:buFontTx/>
            <a:buChar char="•"/>
            <a:tabLst/>
            <a:defRPr/>
          </a:pPr>
          <a:r>
            <a:rPr lang="ar-DZ" sz="2000" kern="1200" dirty="0">
              <a:solidFill>
                <a:prstClr val="black">
                  <a:hueOff val="0"/>
                  <a:satOff val="0"/>
                  <a:lumOff val="0"/>
                  <a:alphaOff val="0"/>
                </a:prstClr>
              </a:solidFill>
              <a:latin typeface="Candara"/>
              <a:ea typeface="+mn-ea"/>
              <a:cs typeface="Arial" panose="020B0604020202020204" pitchFamily="34" charset="0"/>
            </a:rPr>
            <a:t>توفر آليات وقائية شاملة لتجنّب العنف ضد المرأة والفتاة والحد منه</a:t>
          </a:r>
          <a:endParaRPr lang="en-US" sz="2000" kern="1200" dirty="0">
            <a:solidFill>
              <a:prstClr val="black">
                <a:hueOff val="0"/>
                <a:satOff val="0"/>
                <a:lumOff val="0"/>
                <a:alphaOff val="0"/>
              </a:prstClr>
            </a:solidFill>
            <a:latin typeface="Candara"/>
            <a:ea typeface="+mn-ea"/>
            <a:cs typeface="Arial" panose="020B0604020202020204" pitchFamily="34" charset="0"/>
          </a:endParaRPr>
        </a:p>
      </dgm:t>
    </dgm:pt>
    <dgm:pt modelId="{B377CE37-6EB7-4602-9F87-BA874D44FFB4}" type="parTrans" cxnId="{EB96DA81-1228-46A9-B09B-BD64BAA2E583}">
      <dgm:prSet/>
      <dgm:spPr/>
      <dgm:t>
        <a:bodyPr/>
        <a:lstStyle/>
        <a:p>
          <a:endParaRPr lang="en-US"/>
        </a:p>
      </dgm:t>
    </dgm:pt>
    <dgm:pt modelId="{76CF2285-63AF-4EF3-84C8-0F95328570E2}" type="sibTrans" cxnId="{EB96DA81-1228-46A9-B09B-BD64BAA2E583}">
      <dgm:prSet/>
      <dgm:spPr/>
      <dgm:t>
        <a:bodyPr/>
        <a:lstStyle/>
        <a:p>
          <a:endParaRPr lang="en-US"/>
        </a:p>
      </dgm:t>
    </dgm:pt>
    <dgm:pt modelId="{0C2D62A9-DFA5-4115-936C-E21202D62508}" type="pres">
      <dgm:prSet presAssocID="{D2C34878-73DC-4846-9E58-183EE5931FBB}" presName="Name0" presStyleCnt="0">
        <dgm:presLayoutVars>
          <dgm:chMax/>
          <dgm:chPref val="3"/>
          <dgm:dir val="rev"/>
          <dgm:animOne val="branch"/>
          <dgm:animLvl val="lvl"/>
        </dgm:presLayoutVars>
      </dgm:prSet>
      <dgm:spPr/>
      <dgm:t>
        <a:bodyPr/>
        <a:lstStyle/>
        <a:p>
          <a:endParaRPr lang="en-US"/>
        </a:p>
      </dgm:t>
    </dgm:pt>
    <dgm:pt modelId="{6DA8A24F-4B9B-4D2C-A2FB-199DBF22DC20}" type="pres">
      <dgm:prSet presAssocID="{A8CA30E8-62AD-40C3-86F9-3BC3066EB067}" presName="composite" presStyleCnt="0"/>
      <dgm:spPr/>
    </dgm:pt>
    <dgm:pt modelId="{AF66D2FB-7319-4C83-AA16-EDE105C457FF}" type="pres">
      <dgm:prSet presAssocID="{A8CA30E8-62AD-40C3-86F9-3BC3066EB067}" presName="FirstChild" presStyleLbl="revTx" presStyleIdx="0" presStyleCnt="6">
        <dgm:presLayoutVars>
          <dgm:chMax val="0"/>
          <dgm:chPref val="0"/>
          <dgm:bulletEnabled val="1"/>
        </dgm:presLayoutVars>
      </dgm:prSet>
      <dgm:spPr/>
      <dgm:t>
        <a:bodyPr/>
        <a:lstStyle/>
        <a:p>
          <a:endParaRPr lang="en-US"/>
        </a:p>
      </dgm:t>
    </dgm:pt>
    <dgm:pt modelId="{2496B366-0D39-4ECA-99BF-7EDF0C14E6B6}" type="pres">
      <dgm:prSet presAssocID="{A8CA30E8-62AD-40C3-86F9-3BC3066EB067}" presName="Parent" presStyleLbl="alignNode1" presStyleIdx="0" presStyleCnt="3">
        <dgm:presLayoutVars>
          <dgm:chMax val="3"/>
          <dgm:chPref val="3"/>
          <dgm:bulletEnabled val="1"/>
        </dgm:presLayoutVars>
      </dgm:prSet>
      <dgm:spPr/>
      <dgm:t>
        <a:bodyPr/>
        <a:lstStyle/>
        <a:p>
          <a:endParaRPr lang="en-US"/>
        </a:p>
      </dgm:t>
    </dgm:pt>
    <dgm:pt modelId="{F528E7FB-92CC-45A1-BA34-DDCB8B5CF2EA}" type="pres">
      <dgm:prSet presAssocID="{A8CA30E8-62AD-40C3-86F9-3BC3066EB067}" presName="Accent" presStyleLbl="parChTrans1D1" presStyleIdx="0" presStyleCnt="3"/>
      <dgm:spPr/>
    </dgm:pt>
    <dgm:pt modelId="{A8C4E861-3798-4B39-98DD-6A2A7EADD43B}" type="pres">
      <dgm:prSet presAssocID="{A8CA30E8-62AD-40C3-86F9-3BC3066EB067}" presName="Child" presStyleLbl="revTx" presStyleIdx="1" presStyleCnt="6">
        <dgm:presLayoutVars>
          <dgm:chMax val="0"/>
          <dgm:chPref val="0"/>
          <dgm:bulletEnabled val="1"/>
        </dgm:presLayoutVars>
      </dgm:prSet>
      <dgm:spPr/>
      <dgm:t>
        <a:bodyPr/>
        <a:lstStyle/>
        <a:p>
          <a:endParaRPr lang="en-US"/>
        </a:p>
      </dgm:t>
    </dgm:pt>
    <dgm:pt modelId="{D776A829-FF4F-4C22-9DB6-A20B5F6716BE}" type="pres">
      <dgm:prSet presAssocID="{472E2E9A-4F79-4BB0-812C-71B53BA2721F}" presName="sibTrans" presStyleCnt="0"/>
      <dgm:spPr/>
    </dgm:pt>
    <dgm:pt modelId="{B3CFBF68-98DD-4E34-BB3E-765397123328}" type="pres">
      <dgm:prSet presAssocID="{9FF0D62D-4B3F-4087-9EE3-79A70708A2D1}" presName="composite" presStyleCnt="0"/>
      <dgm:spPr/>
    </dgm:pt>
    <dgm:pt modelId="{3570C9D3-738A-4274-90FB-3523167491CE}" type="pres">
      <dgm:prSet presAssocID="{9FF0D62D-4B3F-4087-9EE3-79A70708A2D1}" presName="FirstChild" presStyleLbl="revTx" presStyleIdx="2" presStyleCnt="6">
        <dgm:presLayoutVars>
          <dgm:chMax val="0"/>
          <dgm:chPref val="0"/>
          <dgm:bulletEnabled val="1"/>
        </dgm:presLayoutVars>
      </dgm:prSet>
      <dgm:spPr/>
      <dgm:t>
        <a:bodyPr/>
        <a:lstStyle/>
        <a:p>
          <a:endParaRPr lang="en-US"/>
        </a:p>
      </dgm:t>
    </dgm:pt>
    <dgm:pt modelId="{92434F58-911D-425F-8849-25BB34AEB610}" type="pres">
      <dgm:prSet presAssocID="{9FF0D62D-4B3F-4087-9EE3-79A70708A2D1}" presName="Parent" presStyleLbl="alignNode1" presStyleIdx="1" presStyleCnt="3">
        <dgm:presLayoutVars>
          <dgm:chMax val="3"/>
          <dgm:chPref val="3"/>
          <dgm:bulletEnabled val="1"/>
        </dgm:presLayoutVars>
      </dgm:prSet>
      <dgm:spPr/>
      <dgm:t>
        <a:bodyPr/>
        <a:lstStyle/>
        <a:p>
          <a:endParaRPr lang="en-US"/>
        </a:p>
      </dgm:t>
    </dgm:pt>
    <dgm:pt modelId="{77FA531F-27A0-4CF8-BF2C-01BF2CF59544}" type="pres">
      <dgm:prSet presAssocID="{9FF0D62D-4B3F-4087-9EE3-79A70708A2D1}" presName="Accent" presStyleLbl="parChTrans1D1" presStyleIdx="1" presStyleCnt="3"/>
      <dgm:spPr/>
    </dgm:pt>
    <dgm:pt modelId="{8A6603D9-931A-4658-AB89-C3D5B7FC3431}" type="pres">
      <dgm:prSet presAssocID="{9FF0D62D-4B3F-4087-9EE3-79A70708A2D1}" presName="Child" presStyleLbl="revTx" presStyleIdx="3" presStyleCnt="6">
        <dgm:presLayoutVars>
          <dgm:chMax val="0"/>
          <dgm:chPref val="0"/>
          <dgm:bulletEnabled val="1"/>
        </dgm:presLayoutVars>
      </dgm:prSet>
      <dgm:spPr/>
      <dgm:t>
        <a:bodyPr/>
        <a:lstStyle/>
        <a:p>
          <a:endParaRPr lang="en-US"/>
        </a:p>
      </dgm:t>
    </dgm:pt>
    <dgm:pt modelId="{5E414736-C3BD-4B6C-BA84-188D200A2C8C}" type="pres">
      <dgm:prSet presAssocID="{FCDC499F-03AF-4549-94BB-3FC5A97F5862}" presName="sibTrans" presStyleCnt="0"/>
      <dgm:spPr/>
    </dgm:pt>
    <dgm:pt modelId="{3CD79E75-0DB0-452F-B0EA-6121A7895AC4}" type="pres">
      <dgm:prSet presAssocID="{773466E4-83BF-4BF6-AF92-F4B54FBE551B}" presName="composite" presStyleCnt="0"/>
      <dgm:spPr/>
    </dgm:pt>
    <dgm:pt modelId="{665E2329-96A0-4A1F-8EDD-EEE5BA7B8AB5}" type="pres">
      <dgm:prSet presAssocID="{773466E4-83BF-4BF6-AF92-F4B54FBE551B}" presName="FirstChild" presStyleLbl="revTx" presStyleIdx="4" presStyleCnt="6">
        <dgm:presLayoutVars>
          <dgm:chMax val="0"/>
          <dgm:chPref val="0"/>
          <dgm:bulletEnabled val="1"/>
        </dgm:presLayoutVars>
      </dgm:prSet>
      <dgm:spPr/>
      <dgm:t>
        <a:bodyPr/>
        <a:lstStyle/>
        <a:p>
          <a:endParaRPr lang="en-US"/>
        </a:p>
      </dgm:t>
    </dgm:pt>
    <dgm:pt modelId="{87538C24-ADE9-4B21-BA1E-7867C35B21F9}" type="pres">
      <dgm:prSet presAssocID="{773466E4-83BF-4BF6-AF92-F4B54FBE551B}" presName="Parent" presStyleLbl="alignNode1" presStyleIdx="2" presStyleCnt="3">
        <dgm:presLayoutVars>
          <dgm:chMax val="3"/>
          <dgm:chPref val="3"/>
          <dgm:bulletEnabled val="1"/>
        </dgm:presLayoutVars>
      </dgm:prSet>
      <dgm:spPr/>
      <dgm:t>
        <a:bodyPr/>
        <a:lstStyle/>
        <a:p>
          <a:endParaRPr lang="en-US"/>
        </a:p>
      </dgm:t>
    </dgm:pt>
    <dgm:pt modelId="{48025C40-06DE-4B79-9427-E4B4DB21C764}" type="pres">
      <dgm:prSet presAssocID="{773466E4-83BF-4BF6-AF92-F4B54FBE551B}" presName="Accent" presStyleLbl="parChTrans1D1" presStyleIdx="2" presStyleCnt="3"/>
      <dgm:spPr/>
    </dgm:pt>
    <dgm:pt modelId="{CC5995A1-9A3D-4234-A3C8-D22F8EFB2795}" type="pres">
      <dgm:prSet presAssocID="{773466E4-83BF-4BF6-AF92-F4B54FBE551B}" presName="Child" presStyleLbl="revTx" presStyleIdx="5" presStyleCnt="6">
        <dgm:presLayoutVars>
          <dgm:chMax val="0"/>
          <dgm:chPref val="0"/>
          <dgm:bulletEnabled val="1"/>
        </dgm:presLayoutVars>
      </dgm:prSet>
      <dgm:spPr/>
      <dgm:t>
        <a:bodyPr/>
        <a:lstStyle/>
        <a:p>
          <a:endParaRPr lang="en-US"/>
        </a:p>
      </dgm:t>
    </dgm:pt>
  </dgm:ptLst>
  <dgm:cxnLst>
    <dgm:cxn modelId="{5C127120-5640-441A-8BB0-EA524ACBD45A}" type="presOf" srcId="{CF0FE2E9-F457-45E0-BEAA-77041EED76C3}" destId="{3570C9D3-738A-4274-90FB-3523167491CE}" srcOrd="0" destOrd="0" presId="urn:microsoft.com/office/officeart/2011/layout/TabList"/>
    <dgm:cxn modelId="{3D4A1A76-BB9E-4132-8D3A-E42890550039}" srcId="{9FF0D62D-4B3F-4087-9EE3-79A70708A2D1}" destId="{81D360BB-FD28-4B94-8C70-67A96F7BDE45}" srcOrd="1" destOrd="0" parTransId="{A60B2015-28E2-4C29-AA20-DDCF547BB595}" sibTransId="{45C57D26-A369-467D-9FFE-B9FF52BEC332}"/>
    <dgm:cxn modelId="{0B32087A-783E-42DF-A1CE-8D4EEB3559A4}" srcId="{A8CA30E8-62AD-40C3-86F9-3BC3066EB067}" destId="{C56D6EE4-EEBD-4E31-BFAE-4D8A10AAB4B1}" srcOrd="1" destOrd="0" parTransId="{D580869A-6E16-41C7-95EF-C3480A5A98D3}" sibTransId="{2AF4F9B9-C077-4556-A1AB-8EF4211D62E2}"/>
    <dgm:cxn modelId="{EB96DA81-1228-46A9-B09B-BD64BAA2E583}" srcId="{773466E4-83BF-4BF6-AF92-F4B54FBE551B}" destId="{1805BF96-F6C0-44E6-B81A-C9ABDB3C85AD}" srcOrd="1" destOrd="0" parTransId="{B377CE37-6EB7-4602-9F87-BA874D44FFB4}" sibTransId="{76CF2285-63AF-4EF3-84C8-0F95328570E2}"/>
    <dgm:cxn modelId="{8FC7E552-DF0C-445E-A808-325495270B72}" type="presOf" srcId="{BBA3E454-028C-454A-8608-A364DD963B26}" destId="{665E2329-96A0-4A1F-8EDD-EEE5BA7B8AB5}" srcOrd="0" destOrd="0" presId="urn:microsoft.com/office/officeart/2011/layout/TabList"/>
    <dgm:cxn modelId="{BA7E21F1-9BC1-4F04-8CBF-8BBAC2199B43}" srcId="{D2C34878-73DC-4846-9E58-183EE5931FBB}" destId="{9FF0D62D-4B3F-4087-9EE3-79A70708A2D1}" srcOrd="1" destOrd="0" parTransId="{1C8C10E0-3E0B-44C7-9CF1-545CB616881D}" sibTransId="{FCDC499F-03AF-4549-94BB-3FC5A97F5862}"/>
    <dgm:cxn modelId="{2FB18FDD-7735-4AB0-8479-298FDA9ED9BA}" srcId="{773466E4-83BF-4BF6-AF92-F4B54FBE551B}" destId="{BBA3E454-028C-454A-8608-A364DD963B26}" srcOrd="0" destOrd="0" parTransId="{8182FFB4-9413-4EF3-8DCD-5B74B38F9965}" sibTransId="{67649297-DBA6-43FC-8C2A-47F123DE44E2}"/>
    <dgm:cxn modelId="{208F6442-1342-4099-B8FA-ECCBD0C5508D}" type="presOf" srcId="{A8CA30E8-62AD-40C3-86F9-3BC3066EB067}" destId="{2496B366-0D39-4ECA-99BF-7EDF0C14E6B6}" srcOrd="0" destOrd="0" presId="urn:microsoft.com/office/officeart/2011/layout/TabList"/>
    <dgm:cxn modelId="{2DB43816-2F4F-492A-8B82-A01F0574F758}" srcId="{D2C34878-73DC-4846-9E58-183EE5931FBB}" destId="{A8CA30E8-62AD-40C3-86F9-3BC3066EB067}" srcOrd="0" destOrd="0" parTransId="{18626738-6F03-4053-8939-4F444DD82447}" sibTransId="{472E2E9A-4F79-4BB0-812C-71B53BA2721F}"/>
    <dgm:cxn modelId="{EA710B2C-37BA-4595-A34D-8C2E9B8F34FC}" type="presOf" srcId="{9FF0D62D-4B3F-4087-9EE3-79A70708A2D1}" destId="{92434F58-911D-425F-8849-25BB34AEB610}" srcOrd="0" destOrd="0" presId="urn:microsoft.com/office/officeart/2011/layout/TabList"/>
    <dgm:cxn modelId="{5605D5AD-9CFD-4649-84A5-0AB0224041A6}" type="presOf" srcId="{773466E4-83BF-4BF6-AF92-F4B54FBE551B}" destId="{87538C24-ADE9-4B21-BA1E-7867C35B21F9}" srcOrd="0" destOrd="0" presId="urn:microsoft.com/office/officeart/2011/layout/TabList"/>
    <dgm:cxn modelId="{E4546B33-04DE-4432-BBE3-0B476890CC19}" type="presOf" srcId="{15B3D246-7DDD-43D4-B6F2-725C5A4DCC44}" destId="{AF66D2FB-7319-4C83-AA16-EDE105C457FF}" srcOrd="0" destOrd="0" presId="urn:microsoft.com/office/officeart/2011/layout/TabList"/>
    <dgm:cxn modelId="{B22DEE71-1E19-4BBE-A47F-5F575231EC59}" srcId="{A8CA30E8-62AD-40C3-86F9-3BC3066EB067}" destId="{15B3D246-7DDD-43D4-B6F2-725C5A4DCC44}" srcOrd="0" destOrd="0" parTransId="{D234B212-C022-4207-A702-81593212B17B}" sibTransId="{0B0F2D52-B2B3-49CC-B40D-2F1C7D84A192}"/>
    <dgm:cxn modelId="{559624DE-3286-4FCF-86EF-C1A039D850A6}" type="presOf" srcId="{1805BF96-F6C0-44E6-B81A-C9ABDB3C85AD}" destId="{CC5995A1-9A3D-4234-A3C8-D22F8EFB2795}" srcOrd="0" destOrd="0" presId="urn:microsoft.com/office/officeart/2011/layout/TabList"/>
    <dgm:cxn modelId="{3AA294E2-E4F5-4E1A-940A-E4468B885E2A}" srcId="{D2C34878-73DC-4846-9E58-183EE5931FBB}" destId="{773466E4-83BF-4BF6-AF92-F4B54FBE551B}" srcOrd="2" destOrd="0" parTransId="{C554D2F9-2335-43A9-9B8F-A042193797AE}" sibTransId="{8139E5CF-6A1A-4735-997A-D57680F1D424}"/>
    <dgm:cxn modelId="{6B9BE1C8-EEA9-42A2-9C50-89EE06AD674E}" type="presOf" srcId="{81D360BB-FD28-4B94-8C70-67A96F7BDE45}" destId="{8A6603D9-931A-4658-AB89-C3D5B7FC3431}" srcOrd="0" destOrd="0" presId="urn:microsoft.com/office/officeart/2011/layout/TabList"/>
    <dgm:cxn modelId="{90ADD2DE-94E1-4BA5-93B1-55DBB8DA5E09}" type="presOf" srcId="{C56D6EE4-EEBD-4E31-BFAE-4D8A10AAB4B1}" destId="{A8C4E861-3798-4B39-98DD-6A2A7EADD43B}" srcOrd="0" destOrd="0" presId="urn:microsoft.com/office/officeart/2011/layout/TabList"/>
    <dgm:cxn modelId="{5ACEAD66-6FFC-40E3-844B-9578F5068EFE}" type="presOf" srcId="{D2C34878-73DC-4846-9E58-183EE5931FBB}" destId="{0C2D62A9-DFA5-4115-936C-E21202D62508}" srcOrd="0" destOrd="0" presId="urn:microsoft.com/office/officeart/2011/layout/TabList"/>
    <dgm:cxn modelId="{CA67B15D-5492-403A-B523-A7DFBBDC8782}" srcId="{9FF0D62D-4B3F-4087-9EE3-79A70708A2D1}" destId="{CF0FE2E9-F457-45E0-BEAA-77041EED76C3}" srcOrd="0" destOrd="0" parTransId="{E6A91E7F-309B-4AE4-AA9E-C6ED29E1DFEA}" sibTransId="{FF337544-4B65-430E-A69E-CA891D2ED8E2}"/>
    <dgm:cxn modelId="{97E8EE96-8D65-469E-9835-50F57C29206A}" type="presParOf" srcId="{0C2D62A9-DFA5-4115-936C-E21202D62508}" destId="{6DA8A24F-4B9B-4D2C-A2FB-199DBF22DC20}" srcOrd="0" destOrd="0" presId="urn:microsoft.com/office/officeart/2011/layout/TabList"/>
    <dgm:cxn modelId="{2A9732BB-00C1-489F-A45F-C3E58DEF7C66}" type="presParOf" srcId="{6DA8A24F-4B9B-4D2C-A2FB-199DBF22DC20}" destId="{AF66D2FB-7319-4C83-AA16-EDE105C457FF}" srcOrd="0" destOrd="0" presId="urn:microsoft.com/office/officeart/2011/layout/TabList"/>
    <dgm:cxn modelId="{4D9C3034-15FD-46D1-97C9-DB0E436B8B08}" type="presParOf" srcId="{6DA8A24F-4B9B-4D2C-A2FB-199DBF22DC20}" destId="{2496B366-0D39-4ECA-99BF-7EDF0C14E6B6}" srcOrd="1" destOrd="0" presId="urn:microsoft.com/office/officeart/2011/layout/TabList"/>
    <dgm:cxn modelId="{0BA1BF1C-80BB-4584-B367-5D5F4CA39EDF}" type="presParOf" srcId="{6DA8A24F-4B9B-4D2C-A2FB-199DBF22DC20}" destId="{F528E7FB-92CC-45A1-BA34-DDCB8B5CF2EA}" srcOrd="2" destOrd="0" presId="urn:microsoft.com/office/officeart/2011/layout/TabList"/>
    <dgm:cxn modelId="{6197F585-E7DC-455E-96E0-36F525C07431}" type="presParOf" srcId="{0C2D62A9-DFA5-4115-936C-E21202D62508}" destId="{A8C4E861-3798-4B39-98DD-6A2A7EADD43B}" srcOrd="1" destOrd="0" presId="urn:microsoft.com/office/officeart/2011/layout/TabList"/>
    <dgm:cxn modelId="{9A881962-0F8F-4911-9916-24AA3C730277}" type="presParOf" srcId="{0C2D62A9-DFA5-4115-936C-E21202D62508}" destId="{D776A829-FF4F-4C22-9DB6-A20B5F6716BE}" srcOrd="2" destOrd="0" presId="urn:microsoft.com/office/officeart/2011/layout/TabList"/>
    <dgm:cxn modelId="{678BD944-AAB8-4C46-8750-FB8C9B3DAEAE}" type="presParOf" srcId="{0C2D62A9-DFA5-4115-936C-E21202D62508}" destId="{B3CFBF68-98DD-4E34-BB3E-765397123328}" srcOrd="3" destOrd="0" presId="urn:microsoft.com/office/officeart/2011/layout/TabList"/>
    <dgm:cxn modelId="{ABADB026-1D68-4F13-A498-60788B6CFE55}" type="presParOf" srcId="{B3CFBF68-98DD-4E34-BB3E-765397123328}" destId="{3570C9D3-738A-4274-90FB-3523167491CE}" srcOrd="0" destOrd="0" presId="urn:microsoft.com/office/officeart/2011/layout/TabList"/>
    <dgm:cxn modelId="{9325D914-93D8-4A3A-AAB7-08FAB74A4E8E}" type="presParOf" srcId="{B3CFBF68-98DD-4E34-BB3E-765397123328}" destId="{92434F58-911D-425F-8849-25BB34AEB610}" srcOrd="1" destOrd="0" presId="urn:microsoft.com/office/officeart/2011/layout/TabList"/>
    <dgm:cxn modelId="{A1FFA74A-0049-4D5A-836B-2D8D99DA83F9}" type="presParOf" srcId="{B3CFBF68-98DD-4E34-BB3E-765397123328}" destId="{77FA531F-27A0-4CF8-BF2C-01BF2CF59544}" srcOrd="2" destOrd="0" presId="urn:microsoft.com/office/officeart/2011/layout/TabList"/>
    <dgm:cxn modelId="{D6E33C3E-F0BB-4836-A101-DAB6B74A31C1}" type="presParOf" srcId="{0C2D62A9-DFA5-4115-936C-E21202D62508}" destId="{8A6603D9-931A-4658-AB89-C3D5B7FC3431}" srcOrd="4" destOrd="0" presId="urn:microsoft.com/office/officeart/2011/layout/TabList"/>
    <dgm:cxn modelId="{149A9BCF-D849-4161-972C-1904D886422D}" type="presParOf" srcId="{0C2D62A9-DFA5-4115-936C-E21202D62508}" destId="{5E414736-C3BD-4B6C-BA84-188D200A2C8C}" srcOrd="5" destOrd="0" presId="urn:microsoft.com/office/officeart/2011/layout/TabList"/>
    <dgm:cxn modelId="{468023E5-6302-4062-8540-5FA9C7C66DD9}" type="presParOf" srcId="{0C2D62A9-DFA5-4115-936C-E21202D62508}" destId="{3CD79E75-0DB0-452F-B0EA-6121A7895AC4}" srcOrd="6" destOrd="0" presId="urn:microsoft.com/office/officeart/2011/layout/TabList"/>
    <dgm:cxn modelId="{06483494-2508-4A34-8E08-BB90098DF8B2}" type="presParOf" srcId="{3CD79E75-0DB0-452F-B0EA-6121A7895AC4}" destId="{665E2329-96A0-4A1F-8EDD-EEE5BA7B8AB5}" srcOrd="0" destOrd="0" presId="urn:microsoft.com/office/officeart/2011/layout/TabList"/>
    <dgm:cxn modelId="{5B6DC35E-6574-4361-B92F-82A1D7F1DCCE}" type="presParOf" srcId="{3CD79E75-0DB0-452F-B0EA-6121A7895AC4}" destId="{87538C24-ADE9-4B21-BA1E-7867C35B21F9}" srcOrd="1" destOrd="0" presId="urn:microsoft.com/office/officeart/2011/layout/TabList"/>
    <dgm:cxn modelId="{6D418840-C01B-460E-92A6-E2F2F771A898}" type="presParOf" srcId="{3CD79E75-0DB0-452F-B0EA-6121A7895AC4}" destId="{48025C40-06DE-4B79-9427-E4B4DB21C764}" srcOrd="2" destOrd="0" presId="urn:microsoft.com/office/officeart/2011/layout/TabList"/>
    <dgm:cxn modelId="{9C5B73C4-954A-41E7-BE86-F877C79D3A67}" type="presParOf" srcId="{0C2D62A9-DFA5-4115-936C-E21202D62508}" destId="{CC5995A1-9A3D-4234-A3C8-D22F8EFB2795}"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C34878-73DC-4846-9E58-183EE5931FBB}" type="doc">
      <dgm:prSet loTypeId="urn:microsoft.com/office/officeart/2011/layout/TabList" loCatId="officeonline" qsTypeId="urn:microsoft.com/office/officeart/2005/8/quickstyle/simple1" qsCatId="simple" csTypeId="urn:microsoft.com/office/officeart/2005/8/colors/accent1_2" csCatId="accent1" phldr="1"/>
      <dgm:spPr/>
      <dgm:t>
        <a:bodyPr/>
        <a:lstStyle/>
        <a:p>
          <a:endParaRPr lang="en-US"/>
        </a:p>
      </dgm:t>
    </dgm:pt>
    <dgm:pt modelId="{A8CA30E8-62AD-40C3-86F9-3BC3066EB067}">
      <dgm:prSet phldrT="[Text]"/>
      <dgm:spPr/>
      <dgm:t>
        <a:bodyPr/>
        <a:lstStyle/>
        <a:p>
          <a:r>
            <a:rPr lang="ar-EG" dirty="0"/>
            <a:t>المخرج</a:t>
          </a:r>
          <a:endParaRPr lang="en-US" dirty="0"/>
        </a:p>
      </dgm:t>
    </dgm:pt>
    <dgm:pt modelId="{18626738-6F03-4053-8939-4F444DD82447}" type="parTrans" cxnId="{2DB43816-2F4F-492A-8B82-A01F0574F758}">
      <dgm:prSet/>
      <dgm:spPr/>
      <dgm:t>
        <a:bodyPr/>
        <a:lstStyle/>
        <a:p>
          <a:endParaRPr lang="en-US"/>
        </a:p>
      </dgm:t>
    </dgm:pt>
    <dgm:pt modelId="{472E2E9A-4F79-4BB0-812C-71B53BA2721F}" type="sibTrans" cxnId="{2DB43816-2F4F-492A-8B82-A01F0574F758}">
      <dgm:prSet/>
      <dgm:spPr/>
      <dgm:t>
        <a:bodyPr/>
        <a:lstStyle/>
        <a:p>
          <a:endParaRPr lang="en-US"/>
        </a:p>
      </dgm:t>
    </dgm:pt>
    <dgm:pt modelId="{15B3D246-7DDD-43D4-B6F2-725C5A4DCC44}">
      <dgm:prSet phldrT="[Text]"/>
      <dgm:spPr/>
      <dgm:t>
        <a:bodyPr/>
        <a:lstStyle/>
        <a:p>
          <a:r>
            <a:rPr lang="ar-EG" dirty="0"/>
            <a:t>الرابع</a:t>
          </a:r>
          <a:endParaRPr lang="en-US" dirty="0"/>
        </a:p>
      </dgm:t>
    </dgm:pt>
    <dgm:pt modelId="{D234B212-C022-4207-A702-81593212B17B}" type="parTrans" cxnId="{B22DEE71-1E19-4BBE-A47F-5F575231EC59}">
      <dgm:prSet/>
      <dgm:spPr/>
      <dgm:t>
        <a:bodyPr/>
        <a:lstStyle/>
        <a:p>
          <a:endParaRPr lang="en-US"/>
        </a:p>
      </dgm:t>
    </dgm:pt>
    <dgm:pt modelId="{0B0F2D52-B2B3-49CC-B40D-2F1C7D84A192}" type="sibTrans" cxnId="{B22DEE71-1E19-4BBE-A47F-5F575231EC59}">
      <dgm:prSet/>
      <dgm:spPr/>
      <dgm:t>
        <a:bodyPr/>
        <a:lstStyle/>
        <a:p>
          <a:endParaRPr lang="en-US"/>
        </a:p>
      </dgm:t>
    </dgm:pt>
    <dgm:pt modelId="{C56D6EE4-EEBD-4E31-BFAE-4D8A10AAB4B1}">
      <dgm:prSet phldrT="[Text]" custT="1"/>
      <dgm:spPr/>
      <dgm:t>
        <a:bodyPr/>
        <a:lstStyle/>
        <a:p>
          <a:pPr marL="228600" marR="0" lvl="1" indent="-228600" algn="r" defTabSz="889000" rtl="1" eaLnBrk="1" fontAlgn="auto" latinLnBrk="0" hangingPunct="1">
            <a:lnSpc>
              <a:spcPct val="90000"/>
            </a:lnSpc>
            <a:spcBef>
              <a:spcPct val="0"/>
            </a:spcBef>
            <a:spcAft>
              <a:spcPct val="15000"/>
            </a:spcAft>
            <a:buClrTx/>
            <a:buSzTx/>
            <a:buFontTx/>
            <a:buChar char="•"/>
            <a:tabLst/>
            <a:defRPr/>
          </a:pPr>
          <a:r>
            <a:rPr lang="ar-DZ" sz="2000" kern="1200" dirty="0">
              <a:solidFill>
                <a:prstClr val="black">
                  <a:hueOff val="0"/>
                  <a:satOff val="0"/>
                  <a:lumOff val="0"/>
                  <a:alphaOff val="0"/>
                </a:prstClr>
              </a:solidFill>
              <a:latin typeface="Candara"/>
              <a:ea typeface="+mn-ea"/>
              <a:cs typeface="Arial" panose="020B0604020202020204" pitchFamily="34" charset="0"/>
            </a:rPr>
            <a:t>توفر آليات تضمن وصول الضحايا والناجيات من العنف القائم ضد المرأة الى جميع مكونات سلسلة العدالة </a:t>
          </a:r>
          <a:endParaRPr lang="en-US" sz="2000" kern="1200" dirty="0">
            <a:solidFill>
              <a:prstClr val="black">
                <a:hueOff val="0"/>
                <a:satOff val="0"/>
                <a:lumOff val="0"/>
                <a:alphaOff val="0"/>
              </a:prstClr>
            </a:solidFill>
            <a:latin typeface="Candara"/>
            <a:ea typeface="+mn-ea"/>
            <a:cs typeface="Arial" panose="020B0604020202020204" pitchFamily="34" charset="0"/>
          </a:endParaRPr>
        </a:p>
      </dgm:t>
    </dgm:pt>
    <dgm:pt modelId="{D580869A-6E16-41C7-95EF-C3480A5A98D3}" type="parTrans" cxnId="{0B32087A-783E-42DF-A1CE-8D4EEB3559A4}">
      <dgm:prSet/>
      <dgm:spPr/>
      <dgm:t>
        <a:bodyPr/>
        <a:lstStyle/>
        <a:p>
          <a:endParaRPr lang="en-US"/>
        </a:p>
      </dgm:t>
    </dgm:pt>
    <dgm:pt modelId="{2AF4F9B9-C077-4556-A1AB-8EF4211D62E2}" type="sibTrans" cxnId="{0B32087A-783E-42DF-A1CE-8D4EEB3559A4}">
      <dgm:prSet/>
      <dgm:spPr/>
      <dgm:t>
        <a:bodyPr/>
        <a:lstStyle/>
        <a:p>
          <a:endParaRPr lang="en-US"/>
        </a:p>
      </dgm:t>
    </dgm:pt>
    <dgm:pt modelId="{9FF0D62D-4B3F-4087-9EE3-79A70708A2D1}">
      <dgm:prSet phldrT="[Text]"/>
      <dgm:spPr/>
      <dgm:t>
        <a:bodyPr/>
        <a:lstStyle/>
        <a:p>
          <a:r>
            <a:rPr lang="ar-EG" dirty="0"/>
            <a:t>المخرج</a:t>
          </a:r>
          <a:endParaRPr lang="en-US" dirty="0"/>
        </a:p>
      </dgm:t>
    </dgm:pt>
    <dgm:pt modelId="{1C8C10E0-3E0B-44C7-9CF1-545CB616881D}" type="parTrans" cxnId="{BA7E21F1-9BC1-4F04-8CBF-8BBAC2199B43}">
      <dgm:prSet/>
      <dgm:spPr/>
      <dgm:t>
        <a:bodyPr/>
        <a:lstStyle/>
        <a:p>
          <a:endParaRPr lang="en-US"/>
        </a:p>
      </dgm:t>
    </dgm:pt>
    <dgm:pt modelId="{FCDC499F-03AF-4549-94BB-3FC5A97F5862}" type="sibTrans" cxnId="{BA7E21F1-9BC1-4F04-8CBF-8BBAC2199B43}">
      <dgm:prSet/>
      <dgm:spPr/>
      <dgm:t>
        <a:bodyPr/>
        <a:lstStyle/>
        <a:p>
          <a:endParaRPr lang="en-US"/>
        </a:p>
      </dgm:t>
    </dgm:pt>
    <dgm:pt modelId="{CF0FE2E9-F457-45E0-BEAA-77041EED76C3}">
      <dgm:prSet phldrT="[Text]"/>
      <dgm:spPr/>
      <dgm:t>
        <a:bodyPr/>
        <a:lstStyle/>
        <a:p>
          <a:r>
            <a:rPr lang="ar-EG" dirty="0"/>
            <a:t>الخامس</a:t>
          </a:r>
          <a:endParaRPr lang="en-US" dirty="0"/>
        </a:p>
      </dgm:t>
    </dgm:pt>
    <dgm:pt modelId="{E6A91E7F-309B-4AE4-AA9E-C6ED29E1DFEA}" type="parTrans" cxnId="{CA67B15D-5492-403A-B523-A7DFBBDC8782}">
      <dgm:prSet/>
      <dgm:spPr/>
      <dgm:t>
        <a:bodyPr/>
        <a:lstStyle/>
        <a:p>
          <a:endParaRPr lang="en-US"/>
        </a:p>
      </dgm:t>
    </dgm:pt>
    <dgm:pt modelId="{FF337544-4B65-430E-A69E-CA891D2ED8E2}" type="sibTrans" cxnId="{CA67B15D-5492-403A-B523-A7DFBBDC8782}">
      <dgm:prSet/>
      <dgm:spPr/>
      <dgm:t>
        <a:bodyPr/>
        <a:lstStyle/>
        <a:p>
          <a:endParaRPr lang="en-US"/>
        </a:p>
      </dgm:t>
    </dgm:pt>
    <dgm:pt modelId="{81D360BB-FD28-4B94-8C70-67A96F7BDE45}">
      <dgm:prSet phldrT="[Text]"/>
      <dgm:spPr/>
      <dgm:t>
        <a:bodyPr/>
        <a:lstStyle/>
        <a:p>
          <a:pPr rtl="1"/>
          <a:r>
            <a:rPr lang="ar-DZ" dirty="0"/>
            <a:t>تفعيل نظام وطني متعدد القطاعات لتقديم الخدمات لضحايا العنف القائم ضد المرأة واعادة تأهيلهن</a:t>
          </a:r>
          <a:endParaRPr lang="en-US" dirty="0"/>
        </a:p>
      </dgm:t>
    </dgm:pt>
    <dgm:pt modelId="{A60B2015-28E2-4C29-AA20-DDCF547BB595}" type="parTrans" cxnId="{3D4A1A76-BB9E-4132-8D3A-E42890550039}">
      <dgm:prSet/>
      <dgm:spPr/>
      <dgm:t>
        <a:bodyPr/>
        <a:lstStyle/>
        <a:p>
          <a:endParaRPr lang="en-US"/>
        </a:p>
      </dgm:t>
    </dgm:pt>
    <dgm:pt modelId="{45C57D26-A369-467D-9FFE-B9FF52BEC332}" type="sibTrans" cxnId="{3D4A1A76-BB9E-4132-8D3A-E42890550039}">
      <dgm:prSet/>
      <dgm:spPr/>
      <dgm:t>
        <a:bodyPr/>
        <a:lstStyle/>
        <a:p>
          <a:endParaRPr lang="en-US"/>
        </a:p>
      </dgm:t>
    </dgm:pt>
    <dgm:pt modelId="{773466E4-83BF-4BF6-AF92-F4B54FBE551B}">
      <dgm:prSet phldrT="[Text]"/>
      <dgm:spPr/>
      <dgm:t>
        <a:bodyPr/>
        <a:lstStyle/>
        <a:p>
          <a:r>
            <a:rPr lang="ar-EG" dirty="0"/>
            <a:t>المخرج</a:t>
          </a:r>
          <a:endParaRPr lang="en-US" dirty="0"/>
        </a:p>
      </dgm:t>
    </dgm:pt>
    <dgm:pt modelId="{C554D2F9-2335-43A9-9B8F-A042193797AE}" type="parTrans" cxnId="{3AA294E2-E4F5-4E1A-940A-E4468B885E2A}">
      <dgm:prSet/>
      <dgm:spPr/>
      <dgm:t>
        <a:bodyPr/>
        <a:lstStyle/>
        <a:p>
          <a:endParaRPr lang="en-US"/>
        </a:p>
      </dgm:t>
    </dgm:pt>
    <dgm:pt modelId="{8139E5CF-6A1A-4735-997A-D57680F1D424}" type="sibTrans" cxnId="{3AA294E2-E4F5-4E1A-940A-E4468B885E2A}">
      <dgm:prSet/>
      <dgm:spPr/>
      <dgm:t>
        <a:bodyPr/>
        <a:lstStyle/>
        <a:p>
          <a:endParaRPr lang="en-US"/>
        </a:p>
      </dgm:t>
    </dgm:pt>
    <dgm:pt modelId="{BBA3E454-028C-454A-8608-A364DD963B26}">
      <dgm:prSet phldrT="[Text]"/>
      <dgm:spPr/>
      <dgm:t>
        <a:bodyPr/>
        <a:lstStyle/>
        <a:p>
          <a:r>
            <a:rPr lang="ar-EG" dirty="0"/>
            <a:t>السادس</a:t>
          </a:r>
          <a:endParaRPr lang="en-US" dirty="0"/>
        </a:p>
      </dgm:t>
    </dgm:pt>
    <dgm:pt modelId="{8182FFB4-9413-4EF3-8DCD-5B74B38F9965}" type="parTrans" cxnId="{2FB18FDD-7735-4AB0-8479-298FDA9ED9BA}">
      <dgm:prSet/>
      <dgm:spPr/>
      <dgm:t>
        <a:bodyPr/>
        <a:lstStyle/>
        <a:p>
          <a:endParaRPr lang="en-US"/>
        </a:p>
      </dgm:t>
    </dgm:pt>
    <dgm:pt modelId="{67649297-DBA6-43FC-8C2A-47F123DE44E2}" type="sibTrans" cxnId="{2FB18FDD-7735-4AB0-8479-298FDA9ED9BA}">
      <dgm:prSet/>
      <dgm:spPr/>
      <dgm:t>
        <a:bodyPr/>
        <a:lstStyle/>
        <a:p>
          <a:endParaRPr lang="en-US"/>
        </a:p>
      </dgm:t>
    </dgm:pt>
    <dgm:pt modelId="{1805BF96-F6C0-44E6-B81A-C9ABDB3C85AD}">
      <dgm:prSet phldrT="[Text]" custT="1"/>
      <dgm:spPr/>
      <dgm:t>
        <a:bodyPr/>
        <a:lstStyle/>
        <a:p>
          <a:pPr marL="228600" lvl="1" indent="-228600" algn="r" defTabSz="1022350" rtl="1">
            <a:lnSpc>
              <a:spcPct val="90000"/>
            </a:lnSpc>
            <a:spcBef>
              <a:spcPct val="0"/>
            </a:spcBef>
            <a:spcAft>
              <a:spcPct val="15000"/>
            </a:spcAft>
            <a:buFont typeface="Wingdings" panose="05000000000000000000" pitchFamily="2" charset="2"/>
            <a:buChar char="§"/>
          </a:pPr>
          <a:r>
            <a:rPr lang="ar-LB" sz="2000" kern="1200" dirty="0">
              <a:solidFill>
                <a:prstClr val="black">
                  <a:hueOff val="0"/>
                  <a:satOff val="0"/>
                  <a:lumOff val="0"/>
                  <a:alphaOff val="0"/>
                </a:prstClr>
              </a:solidFill>
              <a:latin typeface="Candara"/>
              <a:ea typeface="+mn-ea"/>
              <a:cs typeface="Arial" panose="020B0604020202020204" pitchFamily="34" charset="0"/>
            </a:rPr>
            <a:t>توفر أنظمة الرصد والمتابعة والتقييم لحالات العنف ضد النساء ولخدمات الحماية والمناهضة والتأهيل</a:t>
          </a:r>
          <a:endParaRPr lang="en-US" sz="2000" kern="1200" dirty="0">
            <a:solidFill>
              <a:prstClr val="black">
                <a:hueOff val="0"/>
                <a:satOff val="0"/>
                <a:lumOff val="0"/>
                <a:alphaOff val="0"/>
              </a:prstClr>
            </a:solidFill>
            <a:latin typeface="Candara"/>
            <a:ea typeface="+mn-ea"/>
            <a:cs typeface="Arial" panose="020B0604020202020204" pitchFamily="34" charset="0"/>
          </a:endParaRPr>
        </a:p>
      </dgm:t>
    </dgm:pt>
    <dgm:pt modelId="{B377CE37-6EB7-4602-9F87-BA874D44FFB4}" type="parTrans" cxnId="{EB96DA81-1228-46A9-B09B-BD64BAA2E583}">
      <dgm:prSet/>
      <dgm:spPr/>
      <dgm:t>
        <a:bodyPr/>
        <a:lstStyle/>
        <a:p>
          <a:endParaRPr lang="en-US"/>
        </a:p>
      </dgm:t>
    </dgm:pt>
    <dgm:pt modelId="{76CF2285-63AF-4EF3-84C8-0F95328570E2}" type="sibTrans" cxnId="{EB96DA81-1228-46A9-B09B-BD64BAA2E583}">
      <dgm:prSet/>
      <dgm:spPr/>
      <dgm:t>
        <a:bodyPr/>
        <a:lstStyle/>
        <a:p>
          <a:endParaRPr lang="en-US"/>
        </a:p>
      </dgm:t>
    </dgm:pt>
    <dgm:pt modelId="{0C2D62A9-DFA5-4115-936C-E21202D62508}" type="pres">
      <dgm:prSet presAssocID="{D2C34878-73DC-4846-9E58-183EE5931FBB}" presName="Name0" presStyleCnt="0">
        <dgm:presLayoutVars>
          <dgm:chMax/>
          <dgm:chPref val="3"/>
          <dgm:dir val="rev"/>
          <dgm:animOne val="branch"/>
          <dgm:animLvl val="lvl"/>
        </dgm:presLayoutVars>
      </dgm:prSet>
      <dgm:spPr/>
      <dgm:t>
        <a:bodyPr/>
        <a:lstStyle/>
        <a:p>
          <a:endParaRPr lang="en-US"/>
        </a:p>
      </dgm:t>
    </dgm:pt>
    <dgm:pt modelId="{6DA8A24F-4B9B-4D2C-A2FB-199DBF22DC20}" type="pres">
      <dgm:prSet presAssocID="{A8CA30E8-62AD-40C3-86F9-3BC3066EB067}" presName="composite" presStyleCnt="0"/>
      <dgm:spPr/>
    </dgm:pt>
    <dgm:pt modelId="{AF66D2FB-7319-4C83-AA16-EDE105C457FF}" type="pres">
      <dgm:prSet presAssocID="{A8CA30E8-62AD-40C3-86F9-3BC3066EB067}" presName="FirstChild" presStyleLbl="revTx" presStyleIdx="0" presStyleCnt="6">
        <dgm:presLayoutVars>
          <dgm:chMax val="0"/>
          <dgm:chPref val="0"/>
          <dgm:bulletEnabled val="1"/>
        </dgm:presLayoutVars>
      </dgm:prSet>
      <dgm:spPr/>
      <dgm:t>
        <a:bodyPr/>
        <a:lstStyle/>
        <a:p>
          <a:endParaRPr lang="en-US"/>
        </a:p>
      </dgm:t>
    </dgm:pt>
    <dgm:pt modelId="{2496B366-0D39-4ECA-99BF-7EDF0C14E6B6}" type="pres">
      <dgm:prSet presAssocID="{A8CA30E8-62AD-40C3-86F9-3BC3066EB067}" presName="Parent" presStyleLbl="alignNode1" presStyleIdx="0" presStyleCnt="3">
        <dgm:presLayoutVars>
          <dgm:chMax val="3"/>
          <dgm:chPref val="3"/>
          <dgm:bulletEnabled val="1"/>
        </dgm:presLayoutVars>
      </dgm:prSet>
      <dgm:spPr/>
      <dgm:t>
        <a:bodyPr/>
        <a:lstStyle/>
        <a:p>
          <a:endParaRPr lang="en-US"/>
        </a:p>
      </dgm:t>
    </dgm:pt>
    <dgm:pt modelId="{F528E7FB-92CC-45A1-BA34-DDCB8B5CF2EA}" type="pres">
      <dgm:prSet presAssocID="{A8CA30E8-62AD-40C3-86F9-3BC3066EB067}" presName="Accent" presStyleLbl="parChTrans1D1" presStyleIdx="0" presStyleCnt="3"/>
      <dgm:spPr/>
    </dgm:pt>
    <dgm:pt modelId="{A8C4E861-3798-4B39-98DD-6A2A7EADD43B}" type="pres">
      <dgm:prSet presAssocID="{A8CA30E8-62AD-40C3-86F9-3BC3066EB067}" presName="Child" presStyleLbl="revTx" presStyleIdx="1" presStyleCnt="6">
        <dgm:presLayoutVars>
          <dgm:chMax val="0"/>
          <dgm:chPref val="0"/>
          <dgm:bulletEnabled val="1"/>
        </dgm:presLayoutVars>
      </dgm:prSet>
      <dgm:spPr/>
      <dgm:t>
        <a:bodyPr/>
        <a:lstStyle/>
        <a:p>
          <a:endParaRPr lang="en-US"/>
        </a:p>
      </dgm:t>
    </dgm:pt>
    <dgm:pt modelId="{D776A829-FF4F-4C22-9DB6-A20B5F6716BE}" type="pres">
      <dgm:prSet presAssocID="{472E2E9A-4F79-4BB0-812C-71B53BA2721F}" presName="sibTrans" presStyleCnt="0"/>
      <dgm:spPr/>
    </dgm:pt>
    <dgm:pt modelId="{B3CFBF68-98DD-4E34-BB3E-765397123328}" type="pres">
      <dgm:prSet presAssocID="{9FF0D62D-4B3F-4087-9EE3-79A70708A2D1}" presName="composite" presStyleCnt="0"/>
      <dgm:spPr/>
    </dgm:pt>
    <dgm:pt modelId="{3570C9D3-738A-4274-90FB-3523167491CE}" type="pres">
      <dgm:prSet presAssocID="{9FF0D62D-4B3F-4087-9EE3-79A70708A2D1}" presName="FirstChild" presStyleLbl="revTx" presStyleIdx="2" presStyleCnt="6">
        <dgm:presLayoutVars>
          <dgm:chMax val="0"/>
          <dgm:chPref val="0"/>
          <dgm:bulletEnabled val="1"/>
        </dgm:presLayoutVars>
      </dgm:prSet>
      <dgm:spPr/>
      <dgm:t>
        <a:bodyPr/>
        <a:lstStyle/>
        <a:p>
          <a:endParaRPr lang="en-US"/>
        </a:p>
      </dgm:t>
    </dgm:pt>
    <dgm:pt modelId="{92434F58-911D-425F-8849-25BB34AEB610}" type="pres">
      <dgm:prSet presAssocID="{9FF0D62D-4B3F-4087-9EE3-79A70708A2D1}" presName="Parent" presStyleLbl="alignNode1" presStyleIdx="1" presStyleCnt="3">
        <dgm:presLayoutVars>
          <dgm:chMax val="3"/>
          <dgm:chPref val="3"/>
          <dgm:bulletEnabled val="1"/>
        </dgm:presLayoutVars>
      </dgm:prSet>
      <dgm:spPr/>
      <dgm:t>
        <a:bodyPr/>
        <a:lstStyle/>
        <a:p>
          <a:endParaRPr lang="en-US"/>
        </a:p>
      </dgm:t>
    </dgm:pt>
    <dgm:pt modelId="{77FA531F-27A0-4CF8-BF2C-01BF2CF59544}" type="pres">
      <dgm:prSet presAssocID="{9FF0D62D-4B3F-4087-9EE3-79A70708A2D1}" presName="Accent" presStyleLbl="parChTrans1D1" presStyleIdx="1" presStyleCnt="3"/>
      <dgm:spPr/>
    </dgm:pt>
    <dgm:pt modelId="{8A6603D9-931A-4658-AB89-C3D5B7FC3431}" type="pres">
      <dgm:prSet presAssocID="{9FF0D62D-4B3F-4087-9EE3-79A70708A2D1}" presName="Child" presStyleLbl="revTx" presStyleIdx="3" presStyleCnt="6">
        <dgm:presLayoutVars>
          <dgm:chMax val="0"/>
          <dgm:chPref val="0"/>
          <dgm:bulletEnabled val="1"/>
        </dgm:presLayoutVars>
      </dgm:prSet>
      <dgm:spPr/>
      <dgm:t>
        <a:bodyPr/>
        <a:lstStyle/>
        <a:p>
          <a:endParaRPr lang="en-US"/>
        </a:p>
      </dgm:t>
    </dgm:pt>
    <dgm:pt modelId="{5E414736-C3BD-4B6C-BA84-188D200A2C8C}" type="pres">
      <dgm:prSet presAssocID="{FCDC499F-03AF-4549-94BB-3FC5A97F5862}" presName="sibTrans" presStyleCnt="0"/>
      <dgm:spPr/>
    </dgm:pt>
    <dgm:pt modelId="{3CD79E75-0DB0-452F-B0EA-6121A7895AC4}" type="pres">
      <dgm:prSet presAssocID="{773466E4-83BF-4BF6-AF92-F4B54FBE551B}" presName="composite" presStyleCnt="0"/>
      <dgm:spPr/>
    </dgm:pt>
    <dgm:pt modelId="{665E2329-96A0-4A1F-8EDD-EEE5BA7B8AB5}" type="pres">
      <dgm:prSet presAssocID="{773466E4-83BF-4BF6-AF92-F4B54FBE551B}" presName="FirstChild" presStyleLbl="revTx" presStyleIdx="4" presStyleCnt="6">
        <dgm:presLayoutVars>
          <dgm:chMax val="0"/>
          <dgm:chPref val="0"/>
          <dgm:bulletEnabled val="1"/>
        </dgm:presLayoutVars>
      </dgm:prSet>
      <dgm:spPr/>
      <dgm:t>
        <a:bodyPr/>
        <a:lstStyle/>
        <a:p>
          <a:endParaRPr lang="en-US"/>
        </a:p>
      </dgm:t>
    </dgm:pt>
    <dgm:pt modelId="{87538C24-ADE9-4B21-BA1E-7867C35B21F9}" type="pres">
      <dgm:prSet presAssocID="{773466E4-83BF-4BF6-AF92-F4B54FBE551B}" presName="Parent" presStyleLbl="alignNode1" presStyleIdx="2" presStyleCnt="3">
        <dgm:presLayoutVars>
          <dgm:chMax val="3"/>
          <dgm:chPref val="3"/>
          <dgm:bulletEnabled val="1"/>
        </dgm:presLayoutVars>
      </dgm:prSet>
      <dgm:spPr/>
      <dgm:t>
        <a:bodyPr/>
        <a:lstStyle/>
        <a:p>
          <a:endParaRPr lang="en-US"/>
        </a:p>
      </dgm:t>
    </dgm:pt>
    <dgm:pt modelId="{48025C40-06DE-4B79-9427-E4B4DB21C764}" type="pres">
      <dgm:prSet presAssocID="{773466E4-83BF-4BF6-AF92-F4B54FBE551B}" presName="Accent" presStyleLbl="parChTrans1D1" presStyleIdx="2" presStyleCnt="3"/>
      <dgm:spPr/>
    </dgm:pt>
    <dgm:pt modelId="{CC5995A1-9A3D-4234-A3C8-D22F8EFB2795}" type="pres">
      <dgm:prSet presAssocID="{773466E4-83BF-4BF6-AF92-F4B54FBE551B}" presName="Child" presStyleLbl="revTx" presStyleIdx="5" presStyleCnt="6">
        <dgm:presLayoutVars>
          <dgm:chMax val="0"/>
          <dgm:chPref val="0"/>
          <dgm:bulletEnabled val="1"/>
        </dgm:presLayoutVars>
      </dgm:prSet>
      <dgm:spPr/>
      <dgm:t>
        <a:bodyPr/>
        <a:lstStyle/>
        <a:p>
          <a:endParaRPr lang="en-US"/>
        </a:p>
      </dgm:t>
    </dgm:pt>
  </dgm:ptLst>
  <dgm:cxnLst>
    <dgm:cxn modelId="{5C127120-5640-441A-8BB0-EA524ACBD45A}" type="presOf" srcId="{CF0FE2E9-F457-45E0-BEAA-77041EED76C3}" destId="{3570C9D3-738A-4274-90FB-3523167491CE}" srcOrd="0" destOrd="0" presId="urn:microsoft.com/office/officeart/2011/layout/TabList"/>
    <dgm:cxn modelId="{3D4A1A76-BB9E-4132-8D3A-E42890550039}" srcId="{9FF0D62D-4B3F-4087-9EE3-79A70708A2D1}" destId="{81D360BB-FD28-4B94-8C70-67A96F7BDE45}" srcOrd="1" destOrd="0" parTransId="{A60B2015-28E2-4C29-AA20-DDCF547BB595}" sibTransId="{45C57D26-A369-467D-9FFE-B9FF52BEC332}"/>
    <dgm:cxn modelId="{0B32087A-783E-42DF-A1CE-8D4EEB3559A4}" srcId="{A8CA30E8-62AD-40C3-86F9-3BC3066EB067}" destId="{C56D6EE4-EEBD-4E31-BFAE-4D8A10AAB4B1}" srcOrd="1" destOrd="0" parTransId="{D580869A-6E16-41C7-95EF-C3480A5A98D3}" sibTransId="{2AF4F9B9-C077-4556-A1AB-8EF4211D62E2}"/>
    <dgm:cxn modelId="{EB96DA81-1228-46A9-B09B-BD64BAA2E583}" srcId="{773466E4-83BF-4BF6-AF92-F4B54FBE551B}" destId="{1805BF96-F6C0-44E6-B81A-C9ABDB3C85AD}" srcOrd="1" destOrd="0" parTransId="{B377CE37-6EB7-4602-9F87-BA874D44FFB4}" sibTransId="{76CF2285-63AF-4EF3-84C8-0F95328570E2}"/>
    <dgm:cxn modelId="{8FC7E552-DF0C-445E-A808-325495270B72}" type="presOf" srcId="{BBA3E454-028C-454A-8608-A364DD963B26}" destId="{665E2329-96A0-4A1F-8EDD-EEE5BA7B8AB5}" srcOrd="0" destOrd="0" presId="urn:microsoft.com/office/officeart/2011/layout/TabList"/>
    <dgm:cxn modelId="{BA7E21F1-9BC1-4F04-8CBF-8BBAC2199B43}" srcId="{D2C34878-73DC-4846-9E58-183EE5931FBB}" destId="{9FF0D62D-4B3F-4087-9EE3-79A70708A2D1}" srcOrd="1" destOrd="0" parTransId="{1C8C10E0-3E0B-44C7-9CF1-545CB616881D}" sibTransId="{FCDC499F-03AF-4549-94BB-3FC5A97F5862}"/>
    <dgm:cxn modelId="{2FB18FDD-7735-4AB0-8479-298FDA9ED9BA}" srcId="{773466E4-83BF-4BF6-AF92-F4B54FBE551B}" destId="{BBA3E454-028C-454A-8608-A364DD963B26}" srcOrd="0" destOrd="0" parTransId="{8182FFB4-9413-4EF3-8DCD-5B74B38F9965}" sibTransId="{67649297-DBA6-43FC-8C2A-47F123DE44E2}"/>
    <dgm:cxn modelId="{208F6442-1342-4099-B8FA-ECCBD0C5508D}" type="presOf" srcId="{A8CA30E8-62AD-40C3-86F9-3BC3066EB067}" destId="{2496B366-0D39-4ECA-99BF-7EDF0C14E6B6}" srcOrd="0" destOrd="0" presId="urn:microsoft.com/office/officeart/2011/layout/TabList"/>
    <dgm:cxn modelId="{2DB43816-2F4F-492A-8B82-A01F0574F758}" srcId="{D2C34878-73DC-4846-9E58-183EE5931FBB}" destId="{A8CA30E8-62AD-40C3-86F9-3BC3066EB067}" srcOrd="0" destOrd="0" parTransId="{18626738-6F03-4053-8939-4F444DD82447}" sibTransId="{472E2E9A-4F79-4BB0-812C-71B53BA2721F}"/>
    <dgm:cxn modelId="{EA710B2C-37BA-4595-A34D-8C2E9B8F34FC}" type="presOf" srcId="{9FF0D62D-4B3F-4087-9EE3-79A70708A2D1}" destId="{92434F58-911D-425F-8849-25BB34AEB610}" srcOrd="0" destOrd="0" presId="urn:microsoft.com/office/officeart/2011/layout/TabList"/>
    <dgm:cxn modelId="{5605D5AD-9CFD-4649-84A5-0AB0224041A6}" type="presOf" srcId="{773466E4-83BF-4BF6-AF92-F4B54FBE551B}" destId="{87538C24-ADE9-4B21-BA1E-7867C35B21F9}" srcOrd="0" destOrd="0" presId="urn:microsoft.com/office/officeart/2011/layout/TabList"/>
    <dgm:cxn modelId="{E4546B33-04DE-4432-BBE3-0B476890CC19}" type="presOf" srcId="{15B3D246-7DDD-43D4-B6F2-725C5A4DCC44}" destId="{AF66D2FB-7319-4C83-AA16-EDE105C457FF}" srcOrd="0" destOrd="0" presId="urn:microsoft.com/office/officeart/2011/layout/TabList"/>
    <dgm:cxn modelId="{B22DEE71-1E19-4BBE-A47F-5F575231EC59}" srcId="{A8CA30E8-62AD-40C3-86F9-3BC3066EB067}" destId="{15B3D246-7DDD-43D4-B6F2-725C5A4DCC44}" srcOrd="0" destOrd="0" parTransId="{D234B212-C022-4207-A702-81593212B17B}" sibTransId="{0B0F2D52-B2B3-49CC-B40D-2F1C7D84A192}"/>
    <dgm:cxn modelId="{559624DE-3286-4FCF-86EF-C1A039D850A6}" type="presOf" srcId="{1805BF96-F6C0-44E6-B81A-C9ABDB3C85AD}" destId="{CC5995A1-9A3D-4234-A3C8-D22F8EFB2795}" srcOrd="0" destOrd="0" presId="urn:microsoft.com/office/officeart/2011/layout/TabList"/>
    <dgm:cxn modelId="{3AA294E2-E4F5-4E1A-940A-E4468B885E2A}" srcId="{D2C34878-73DC-4846-9E58-183EE5931FBB}" destId="{773466E4-83BF-4BF6-AF92-F4B54FBE551B}" srcOrd="2" destOrd="0" parTransId="{C554D2F9-2335-43A9-9B8F-A042193797AE}" sibTransId="{8139E5CF-6A1A-4735-997A-D57680F1D424}"/>
    <dgm:cxn modelId="{6B9BE1C8-EEA9-42A2-9C50-89EE06AD674E}" type="presOf" srcId="{81D360BB-FD28-4B94-8C70-67A96F7BDE45}" destId="{8A6603D9-931A-4658-AB89-C3D5B7FC3431}" srcOrd="0" destOrd="0" presId="urn:microsoft.com/office/officeart/2011/layout/TabList"/>
    <dgm:cxn modelId="{90ADD2DE-94E1-4BA5-93B1-55DBB8DA5E09}" type="presOf" srcId="{C56D6EE4-EEBD-4E31-BFAE-4D8A10AAB4B1}" destId="{A8C4E861-3798-4B39-98DD-6A2A7EADD43B}" srcOrd="0" destOrd="0" presId="urn:microsoft.com/office/officeart/2011/layout/TabList"/>
    <dgm:cxn modelId="{5ACEAD66-6FFC-40E3-844B-9578F5068EFE}" type="presOf" srcId="{D2C34878-73DC-4846-9E58-183EE5931FBB}" destId="{0C2D62A9-DFA5-4115-936C-E21202D62508}" srcOrd="0" destOrd="0" presId="urn:microsoft.com/office/officeart/2011/layout/TabList"/>
    <dgm:cxn modelId="{CA67B15D-5492-403A-B523-A7DFBBDC8782}" srcId="{9FF0D62D-4B3F-4087-9EE3-79A70708A2D1}" destId="{CF0FE2E9-F457-45E0-BEAA-77041EED76C3}" srcOrd="0" destOrd="0" parTransId="{E6A91E7F-309B-4AE4-AA9E-C6ED29E1DFEA}" sibTransId="{FF337544-4B65-430E-A69E-CA891D2ED8E2}"/>
    <dgm:cxn modelId="{97E8EE96-8D65-469E-9835-50F57C29206A}" type="presParOf" srcId="{0C2D62A9-DFA5-4115-936C-E21202D62508}" destId="{6DA8A24F-4B9B-4D2C-A2FB-199DBF22DC20}" srcOrd="0" destOrd="0" presId="urn:microsoft.com/office/officeart/2011/layout/TabList"/>
    <dgm:cxn modelId="{2A9732BB-00C1-489F-A45F-C3E58DEF7C66}" type="presParOf" srcId="{6DA8A24F-4B9B-4D2C-A2FB-199DBF22DC20}" destId="{AF66D2FB-7319-4C83-AA16-EDE105C457FF}" srcOrd="0" destOrd="0" presId="urn:microsoft.com/office/officeart/2011/layout/TabList"/>
    <dgm:cxn modelId="{4D9C3034-15FD-46D1-97C9-DB0E436B8B08}" type="presParOf" srcId="{6DA8A24F-4B9B-4D2C-A2FB-199DBF22DC20}" destId="{2496B366-0D39-4ECA-99BF-7EDF0C14E6B6}" srcOrd="1" destOrd="0" presId="urn:microsoft.com/office/officeart/2011/layout/TabList"/>
    <dgm:cxn modelId="{0BA1BF1C-80BB-4584-B367-5D5F4CA39EDF}" type="presParOf" srcId="{6DA8A24F-4B9B-4D2C-A2FB-199DBF22DC20}" destId="{F528E7FB-92CC-45A1-BA34-DDCB8B5CF2EA}" srcOrd="2" destOrd="0" presId="urn:microsoft.com/office/officeart/2011/layout/TabList"/>
    <dgm:cxn modelId="{6197F585-E7DC-455E-96E0-36F525C07431}" type="presParOf" srcId="{0C2D62A9-DFA5-4115-936C-E21202D62508}" destId="{A8C4E861-3798-4B39-98DD-6A2A7EADD43B}" srcOrd="1" destOrd="0" presId="urn:microsoft.com/office/officeart/2011/layout/TabList"/>
    <dgm:cxn modelId="{9A881962-0F8F-4911-9916-24AA3C730277}" type="presParOf" srcId="{0C2D62A9-DFA5-4115-936C-E21202D62508}" destId="{D776A829-FF4F-4C22-9DB6-A20B5F6716BE}" srcOrd="2" destOrd="0" presId="urn:microsoft.com/office/officeart/2011/layout/TabList"/>
    <dgm:cxn modelId="{678BD944-AAB8-4C46-8750-FB8C9B3DAEAE}" type="presParOf" srcId="{0C2D62A9-DFA5-4115-936C-E21202D62508}" destId="{B3CFBF68-98DD-4E34-BB3E-765397123328}" srcOrd="3" destOrd="0" presId="urn:microsoft.com/office/officeart/2011/layout/TabList"/>
    <dgm:cxn modelId="{ABADB026-1D68-4F13-A498-60788B6CFE55}" type="presParOf" srcId="{B3CFBF68-98DD-4E34-BB3E-765397123328}" destId="{3570C9D3-738A-4274-90FB-3523167491CE}" srcOrd="0" destOrd="0" presId="urn:microsoft.com/office/officeart/2011/layout/TabList"/>
    <dgm:cxn modelId="{9325D914-93D8-4A3A-AAB7-08FAB74A4E8E}" type="presParOf" srcId="{B3CFBF68-98DD-4E34-BB3E-765397123328}" destId="{92434F58-911D-425F-8849-25BB34AEB610}" srcOrd="1" destOrd="0" presId="urn:microsoft.com/office/officeart/2011/layout/TabList"/>
    <dgm:cxn modelId="{A1FFA74A-0049-4D5A-836B-2D8D99DA83F9}" type="presParOf" srcId="{B3CFBF68-98DD-4E34-BB3E-765397123328}" destId="{77FA531F-27A0-4CF8-BF2C-01BF2CF59544}" srcOrd="2" destOrd="0" presId="urn:microsoft.com/office/officeart/2011/layout/TabList"/>
    <dgm:cxn modelId="{D6E33C3E-F0BB-4836-A101-DAB6B74A31C1}" type="presParOf" srcId="{0C2D62A9-DFA5-4115-936C-E21202D62508}" destId="{8A6603D9-931A-4658-AB89-C3D5B7FC3431}" srcOrd="4" destOrd="0" presId="urn:microsoft.com/office/officeart/2011/layout/TabList"/>
    <dgm:cxn modelId="{149A9BCF-D849-4161-972C-1904D886422D}" type="presParOf" srcId="{0C2D62A9-DFA5-4115-936C-E21202D62508}" destId="{5E414736-C3BD-4B6C-BA84-188D200A2C8C}" srcOrd="5" destOrd="0" presId="urn:microsoft.com/office/officeart/2011/layout/TabList"/>
    <dgm:cxn modelId="{468023E5-6302-4062-8540-5FA9C7C66DD9}" type="presParOf" srcId="{0C2D62A9-DFA5-4115-936C-E21202D62508}" destId="{3CD79E75-0DB0-452F-B0EA-6121A7895AC4}" srcOrd="6" destOrd="0" presId="urn:microsoft.com/office/officeart/2011/layout/TabList"/>
    <dgm:cxn modelId="{06483494-2508-4A34-8E08-BB90098DF8B2}" type="presParOf" srcId="{3CD79E75-0DB0-452F-B0EA-6121A7895AC4}" destId="{665E2329-96A0-4A1F-8EDD-EEE5BA7B8AB5}" srcOrd="0" destOrd="0" presId="urn:microsoft.com/office/officeart/2011/layout/TabList"/>
    <dgm:cxn modelId="{5B6DC35E-6574-4361-B92F-82A1D7F1DCCE}" type="presParOf" srcId="{3CD79E75-0DB0-452F-B0EA-6121A7895AC4}" destId="{87538C24-ADE9-4B21-BA1E-7867C35B21F9}" srcOrd="1" destOrd="0" presId="urn:microsoft.com/office/officeart/2011/layout/TabList"/>
    <dgm:cxn modelId="{6D418840-C01B-460E-92A6-E2F2F771A898}" type="presParOf" srcId="{3CD79E75-0DB0-452F-B0EA-6121A7895AC4}" destId="{48025C40-06DE-4B79-9427-E4B4DB21C764}" srcOrd="2" destOrd="0" presId="urn:microsoft.com/office/officeart/2011/layout/TabList"/>
    <dgm:cxn modelId="{9C5B73C4-954A-41E7-BE86-F877C79D3A67}" type="presParOf" srcId="{0C2D62A9-DFA5-4115-936C-E21202D62508}" destId="{CC5995A1-9A3D-4234-A3C8-D22F8EFB2795}" srcOrd="7"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30C5D7-AC1C-46D6-81FC-FAE2AE86F0C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pPr rtl="1"/>
          <a:endParaRPr lang="ar-EG"/>
        </a:p>
      </dgm:t>
    </dgm:pt>
    <dgm:pt modelId="{1C9A2B6A-E4F4-42BD-BCD8-2F8ABAB97D7A}">
      <dgm:prSet custT="1"/>
      <dgm:spPr/>
      <dgm:t>
        <a:bodyPr/>
        <a:lstStyle/>
        <a:p>
          <a:pPr rtl="1"/>
          <a:r>
            <a:rPr lang="ar-EG" sz="2400" b="1" dirty="0" smtClean="0"/>
            <a:t>مملكة البحرين -الجمهورية التونسية- المملكة العربية السعودية</a:t>
          </a:r>
        </a:p>
        <a:p>
          <a:pPr rtl="1"/>
          <a:r>
            <a:rPr lang="ar-EG" sz="2400" b="1" dirty="0" smtClean="0"/>
            <a:t>جمهورية السودان-دولة فلسطين</a:t>
          </a:r>
        </a:p>
        <a:p>
          <a:pPr rtl="1"/>
          <a:r>
            <a:rPr lang="ar-EG" sz="2400" b="1" dirty="0" smtClean="0"/>
            <a:t>الجمهورية اللبنانية </a:t>
          </a:r>
          <a:endParaRPr lang="ar-EG" sz="2400" b="1" dirty="0"/>
        </a:p>
      </dgm:t>
    </dgm:pt>
    <dgm:pt modelId="{2A08DE4D-9B96-41D4-BE95-BF0B2E2004A8}" type="parTrans" cxnId="{2C2D1774-CA69-48B9-889C-B14DC6EEBC63}">
      <dgm:prSet/>
      <dgm:spPr/>
      <dgm:t>
        <a:bodyPr/>
        <a:lstStyle/>
        <a:p>
          <a:pPr rtl="1"/>
          <a:endParaRPr lang="ar-EG"/>
        </a:p>
      </dgm:t>
    </dgm:pt>
    <dgm:pt modelId="{C718D97B-35D3-439C-8263-FD6D6053B9E3}" type="sibTrans" cxnId="{2C2D1774-CA69-48B9-889C-B14DC6EEBC63}">
      <dgm:prSet/>
      <dgm:spPr/>
      <dgm:t>
        <a:bodyPr/>
        <a:lstStyle/>
        <a:p>
          <a:pPr rtl="1"/>
          <a:endParaRPr lang="ar-EG"/>
        </a:p>
      </dgm:t>
    </dgm:pt>
    <dgm:pt modelId="{8D61111A-7538-46BF-8E03-7F5E05511DD5}" type="pres">
      <dgm:prSet presAssocID="{6230C5D7-AC1C-46D6-81FC-FAE2AE86F0C0}" presName="Name0" presStyleCnt="0">
        <dgm:presLayoutVars>
          <dgm:chMax val="7"/>
          <dgm:dir/>
          <dgm:animLvl val="lvl"/>
          <dgm:resizeHandles val="exact"/>
        </dgm:presLayoutVars>
      </dgm:prSet>
      <dgm:spPr/>
      <dgm:t>
        <a:bodyPr/>
        <a:lstStyle/>
        <a:p>
          <a:pPr rtl="1"/>
          <a:endParaRPr lang="ar-EG"/>
        </a:p>
      </dgm:t>
    </dgm:pt>
    <dgm:pt modelId="{11B68697-7E57-47DE-BD0D-BB7DC29762CF}" type="pres">
      <dgm:prSet presAssocID="{1C9A2B6A-E4F4-42BD-BCD8-2F8ABAB97D7A}" presName="circle1" presStyleLbl="node1" presStyleIdx="0" presStyleCnt="1"/>
      <dgm:spPr/>
    </dgm:pt>
    <dgm:pt modelId="{40BBC951-3BC3-42B8-B104-773FCB815519}" type="pres">
      <dgm:prSet presAssocID="{1C9A2B6A-E4F4-42BD-BCD8-2F8ABAB97D7A}" presName="space" presStyleCnt="0"/>
      <dgm:spPr/>
    </dgm:pt>
    <dgm:pt modelId="{A743D29D-93FB-4F17-938A-562FE6FA99ED}" type="pres">
      <dgm:prSet presAssocID="{1C9A2B6A-E4F4-42BD-BCD8-2F8ABAB97D7A}" presName="rect1" presStyleLbl="alignAcc1" presStyleIdx="0" presStyleCnt="1"/>
      <dgm:spPr/>
      <dgm:t>
        <a:bodyPr/>
        <a:lstStyle/>
        <a:p>
          <a:pPr rtl="1"/>
          <a:endParaRPr lang="ar-EG"/>
        </a:p>
      </dgm:t>
    </dgm:pt>
    <dgm:pt modelId="{BFFB34B0-6F52-43E9-92DD-F9A6DDBA9913}" type="pres">
      <dgm:prSet presAssocID="{1C9A2B6A-E4F4-42BD-BCD8-2F8ABAB97D7A}" presName="rect1ParTxNoCh" presStyleLbl="alignAcc1" presStyleIdx="0" presStyleCnt="1">
        <dgm:presLayoutVars>
          <dgm:chMax val="1"/>
          <dgm:bulletEnabled val="1"/>
        </dgm:presLayoutVars>
      </dgm:prSet>
      <dgm:spPr/>
      <dgm:t>
        <a:bodyPr/>
        <a:lstStyle/>
        <a:p>
          <a:pPr rtl="1"/>
          <a:endParaRPr lang="ar-EG"/>
        </a:p>
      </dgm:t>
    </dgm:pt>
  </dgm:ptLst>
  <dgm:cxnLst>
    <dgm:cxn modelId="{9706A7C9-4A5A-4E33-BE69-B9820E5C12E6}" type="presOf" srcId="{1C9A2B6A-E4F4-42BD-BCD8-2F8ABAB97D7A}" destId="{A743D29D-93FB-4F17-938A-562FE6FA99ED}" srcOrd="0" destOrd="0" presId="urn:microsoft.com/office/officeart/2005/8/layout/target3"/>
    <dgm:cxn modelId="{F0588D83-0A92-48BE-BF24-69C9C7995F56}" type="presOf" srcId="{1C9A2B6A-E4F4-42BD-BCD8-2F8ABAB97D7A}" destId="{BFFB34B0-6F52-43E9-92DD-F9A6DDBA9913}" srcOrd="1" destOrd="0" presId="urn:microsoft.com/office/officeart/2005/8/layout/target3"/>
    <dgm:cxn modelId="{2C2D1774-CA69-48B9-889C-B14DC6EEBC63}" srcId="{6230C5D7-AC1C-46D6-81FC-FAE2AE86F0C0}" destId="{1C9A2B6A-E4F4-42BD-BCD8-2F8ABAB97D7A}" srcOrd="0" destOrd="0" parTransId="{2A08DE4D-9B96-41D4-BE95-BF0B2E2004A8}" sibTransId="{C718D97B-35D3-439C-8263-FD6D6053B9E3}"/>
    <dgm:cxn modelId="{D27F5B7B-7883-4760-BEE7-3A6C8AF3301B}" type="presOf" srcId="{6230C5D7-AC1C-46D6-81FC-FAE2AE86F0C0}" destId="{8D61111A-7538-46BF-8E03-7F5E05511DD5}" srcOrd="0" destOrd="0" presId="urn:microsoft.com/office/officeart/2005/8/layout/target3"/>
    <dgm:cxn modelId="{48B4F6C0-1884-40DE-894B-DB6A738B8660}" type="presParOf" srcId="{8D61111A-7538-46BF-8E03-7F5E05511DD5}" destId="{11B68697-7E57-47DE-BD0D-BB7DC29762CF}" srcOrd="0" destOrd="0" presId="urn:microsoft.com/office/officeart/2005/8/layout/target3"/>
    <dgm:cxn modelId="{C26CA1F9-47EA-441F-8CC2-702AA4481842}" type="presParOf" srcId="{8D61111A-7538-46BF-8E03-7F5E05511DD5}" destId="{40BBC951-3BC3-42B8-B104-773FCB815519}" srcOrd="1" destOrd="0" presId="urn:microsoft.com/office/officeart/2005/8/layout/target3"/>
    <dgm:cxn modelId="{CD10BE54-1D18-4B1B-9780-D1C3785950B0}" type="presParOf" srcId="{8D61111A-7538-46BF-8E03-7F5E05511DD5}" destId="{A743D29D-93FB-4F17-938A-562FE6FA99ED}" srcOrd="2" destOrd="0" presId="urn:microsoft.com/office/officeart/2005/8/layout/target3"/>
    <dgm:cxn modelId="{64F10983-30C7-4336-B220-2CA6CF738601}" type="presParOf" srcId="{8D61111A-7538-46BF-8E03-7F5E05511DD5}" destId="{BFFB34B0-6F52-43E9-92DD-F9A6DDBA9913}"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25C40-06DE-4B79-9427-E4B4DB21C764}">
      <dsp:nvSpPr>
        <dsp:cNvPr id="0" name=""/>
        <dsp:cNvSpPr/>
      </dsp:nvSpPr>
      <dsp:spPr>
        <a:xfrm>
          <a:off x="0" y="2771524"/>
          <a:ext cx="437317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A531F-27A0-4CF8-BF2C-01BF2CF59544}">
      <dsp:nvSpPr>
        <dsp:cNvPr id="0" name=""/>
        <dsp:cNvSpPr/>
      </dsp:nvSpPr>
      <dsp:spPr>
        <a:xfrm>
          <a:off x="0" y="1581110"/>
          <a:ext cx="437317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8E7FB-92CC-45A1-BA34-DDCB8B5CF2EA}">
      <dsp:nvSpPr>
        <dsp:cNvPr id="0" name=""/>
        <dsp:cNvSpPr/>
      </dsp:nvSpPr>
      <dsp:spPr>
        <a:xfrm>
          <a:off x="0" y="390696"/>
          <a:ext cx="437317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6D2FB-7319-4C83-AA16-EDE105C457FF}">
      <dsp:nvSpPr>
        <dsp:cNvPr id="0" name=""/>
        <dsp:cNvSpPr/>
      </dsp:nvSpPr>
      <dsp:spPr>
        <a:xfrm>
          <a:off x="0" y="435"/>
          <a:ext cx="3236151" cy="3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r" defTabSz="889000">
            <a:lnSpc>
              <a:spcPct val="90000"/>
            </a:lnSpc>
            <a:spcBef>
              <a:spcPct val="0"/>
            </a:spcBef>
            <a:spcAft>
              <a:spcPct val="35000"/>
            </a:spcAft>
          </a:pPr>
          <a:r>
            <a:rPr lang="ar-EG" sz="2000" kern="1200" dirty="0"/>
            <a:t>الأول</a:t>
          </a:r>
          <a:endParaRPr lang="en-US" sz="2000" kern="1200" dirty="0"/>
        </a:p>
      </dsp:txBody>
      <dsp:txXfrm>
        <a:off x="0" y="435"/>
        <a:ext cx="3236151" cy="390261"/>
      </dsp:txXfrm>
    </dsp:sp>
    <dsp:sp modelId="{2496B366-0D39-4ECA-99BF-7EDF0C14E6B6}">
      <dsp:nvSpPr>
        <dsp:cNvPr id="0" name=""/>
        <dsp:cNvSpPr/>
      </dsp:nvSpPr>
      <dsp:spPr>
        <a:xfrm>
          <a:off x="3236151" y="435"/>
          <a:ext cx="1137026" cy="390261"/>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ar-EG" sz="2000" kern="1200" dirty="0"/>
            <a:t>المخرج</a:t>
          </a:r>
          <a:endParaRPr lang="en-US" sz="2000" kern="1200" dirty="0"/>
        </a:p>
      </dsp:txBody>
      <dsp:txXfrm>
        <a:off x="3255205" y="19489"/>
        <a:ext cx="1098918" cy="371207"/>
      </dsp:txXfrm>
    </dsp:sp>
    <dsp:sp modelId="{A8C4E861-3798-4B39-98DD-6A2A7EADD43B}">
      <dsp:nvSpPr>
        <dsp:cNvPr id="0" name=""/>
        <dsp:cNvSpPr/>
      </dsp:nvSpPr>
      <dsp:spPr>
        <a:xfrm>
          <a:off x="0" y="390696"/>
          <a:ext cx="4373178" cy="78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marR="0" lvl="1" indent="-228600" algn="just" defTabSz="889000" rtl="1" eaLnBrk="1" fontAlgn="auto" latinLnBrk="0" hangingPunct="1">
            <a:lnSpc>
              <a:spcPct val="90000"/>
            </a:lnSpc>
            <a:spcBef>
              <a:spcPct val="0"/>
            </a:spcBef>
            <a:spcAft>
              <a:spcPct val="15000"/>
            </a:spcAft>
            <a:buClrTx/>
            <a:buSzTx/>
            <a:buFontTx/>
            <a:buChar char="••"/>
            <a:tabLst/>
            <a:defRPr/>
          </a:pPr>
          <a:r>
            <a:rPr lang="ar-DZ" sz="2000" kern="1200" dirty="0">
              <a:solidFill>
                <a:prstClr val="black">
                  <a:hueOff val="0"/>
                  <a:satOff val="0"/>
                  <a:lumOff val="0"/>
                  <a:alphaOff val="0"/>
                </a:prstClr>
              </a:solidFill>
              <a:latin typeface="Candara"/>
              <a:ea typeface="+mn-ea"/>
              <a:cs typeface="Arial" panose="020B0604020202020204" pitchFamily="34" charset="0"/>
            </a:rPr>
            <a:t>وجود تشريعات وأطر قانونيّة وتدابير وطنيّة لمكافحة العنف ضد المرأة والفتاة بكافة أشكاله مع توفر الآليات التنفيذية لتلك القوانين في مختلف القطاعات</a:t>
          </a:r>
          <a:endParaRPr lang="en-US" sz="2000" kern="1200" dirty="0">
            <a:solidFill>
              <a:prstClr val="black">
                <a:hueOff val="0"/>
                <a:satOff val="0"/>
                <a:lumOff val="0"/>
                <a:alphaOff val="0"/>
              </a:prstClr>
            </a:solidFill>
            <a:latin typeface="Candara"/>
            <a:ea typeface="+mn-ea"/>
            <a:cs typeface="Arial" panose="020B0604020202020204" pitchFamily="34" charset="0"/>
          </a:endParaRPr>
        </a:p>
      </dsp:txBody>
      <dsp:txXfrm>
        <a:off x="0" y="390696"/>
        <a:ext cx="4373178" cy="780639"/>
      </dsp:txXfrm>
    </dsp:sp>
    <dsp:sp modelId="{3570C9D3-738A-4274-90FB-3523167491CE}">
      <dsp:nvSpPr>
        <dsp:cNvPr id="0" name=""/>
        <dsp:cNvSpPr/>
      </dsp:nvSpPr>
      <dsp:spPr>
        <a:xfrm>
          <a:off x="0" y="1190849"/>
          <a:ext cx="3236151" cy="3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r" defTabSz="889000">
            <a:lnSpc>
              <a:spcPct val="90000"/>
            </a:lnSpc>
            <a:spcBef>
              <a:spcPct val="0"/>
            </a:spcBef>
            <a:spcAft>
              <a:spcPct val="35000"/>
            </a:spcAft>
          </a:pPr>
          <a:r>
            <a:rPr lang="ar-EG" sz="2000" kern="1200" dirty="0"/>
            <a:t>الثاني</a:t>
          </a:r>
          <a:endParaRPr lang="en-US" sz="2000" kern="1200" dirty="0"/>
        </a:p>
      </dsp:txBody>
      <dsp:txXfrm>
        <a:off x="0" y="1190849"/>
        <a:ext cx="3236151" cy="390261"/>
      </dsp:txXfrm>
    </dsp:sp>
    <dsp:sp modelId="{92434F58-911D-425F-8849-25BB34AEB610}">
      <dsp:nvSpPr>
        <dsp:cNvPr id="0" name=""/>
        <dsp:cNvSpPr/>
      </dsp:nvSpPr>
      <dsp:spPr>
        <a:xfrm>
          <a:off x="3236151" y="1190849"/>
          <a:ext cx="1137026" cy="390261"/>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ar-EG" sz="2000" kern="1200" dirty="0"/>
            <a:t>المخرج</a:t>
          </a:r>
          <a:endParaRPr lang="en-US" sz="2000" kern="1200" dirty="0"/>
        </a:p>
      </dsp:txBody>
      <dsp:txXfrm>
        <a:off x="3255205" y="1209903"/>
        <a:ext cx="1098918" cy="371207"/>
      </dsp:txXfrm>
    </dsp:sp>
    <dsp:sp modelId="{8A6603D9-931A-4658-AB89-C3D5B7FC3431}">
      <dsp:nvSpPr>
        <dsp:cNvPr id="0" name=""/>
        <dsp:cNvSpPr/>
      </dsp:nvSpPr>
      <dsp:spPr>
        <a:xfrm>
          <a:off x="0" y="1581110"/>
          <a:ext cx="4373178" cy="78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marR="0" lvl="1" indent="-228600" algn="r" defTabSz="889000" rtl="1" eaLnBrk="1" fontAlgn="auto" latinLnBrk="0" hangingPunct="1">
            <a:lnSpc>
              <a:spcPct val="90000"/>
            </a:lnSpc>
            <a:spcBef>
              <a:spcPct val="0"/>
            </a:spcBef>
            <a:spcAft>
              <a:spcPct val="15000"/>
            </a:spcAft>
            <a:buClrTx/>
            <a:buSzTx/>
            <a:buFontTx/>
            <a:buChar char="••"/>
            <a:tabLst/>
            <a:defRPr/>
          </a:pPr>
          <a:r>
            <a:rPr lang="ar-DZ" sz="2000" kern="1200" dirty="0">
              <a:solidFill>
                <a:prstClr val="black">
                  <a:hueOff val="0"/>
                  <a:satOff val="0"/>
                  <a:lumOff val="0"/>
                  <a:alphaOff val="0"/>
                </a:prstClr>
              </a:solidFill>
              <a:latin typeface="Candara"/>
              <a:ea typeface="+mn-ea"/>
              <a:cs typeface="Arial" panose="020B0604020202020204" pitchFamily="34" charset="0"/>
            </a:rPr>
            <a:t>وجود استراتيجيات وطنية وخطط عمل لمناهضة العنف الذي يمارس ضد النساء وعبر كافة مراحل حياتهن </a:t>
          </a:r>
          <a:endParaRPr lang="en-US" sz="2000" kern="1200" dirty="0">
            <a:solidFill>
              <a:prstClr val="black">
                <a:hueOff val="0"/>
                <a:satOff val="0"/>
                <a:lumOff val="0"/>
                <a:alphaOff val="0"/>
              </a:prstClr>
            </a:solidFill>
            <a:latin typeface="Candara"/>
            <a:ea typeface="+mn-ea"/>
            <a:cs typeface="Arial" panose="020B0604020202020204" pitchFamily="34" charset="0"/>
          </a:endParaRPr>
        </a:p>
      </dsp:txBody>
      <dsp:txXfrm>
        <a:off x="0" y="1581110"/>
        <a:ext cx="4373178" cy="780639"/>
      </dsp:txXfrm>
    </dsp:sp>
    <dsp:sp modelId="{665E2329-96A0-4A1F-8EDD-EEE5BA7B8AB5}">
      <dsp:nvSpPr>
        <dsp:cNvPr id="0" name=""/>
        <dsp:cNvSpPr/>
      </dsp:nvSpPr>
      <dsp:spPr>
        <a:xfrm>
          <a:off x="0" y="2381263"/>
          <a:ext cx="3236151" cy="3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r" defTabSz="889000">
            <a:lnSpc>
              <a:spcPct val="90000"/>
            </a:lnSpc>
            <a:spcBef>
              <a:spcPct val="0"/>
            </a:spcBef>
            <a:spcAft>
              <a:spcPct val="35000"/>
            </a:spcAft>
          </a:pPr>
          <a:r>
            <a:rPr lang="ar-EG" sz="2000" kern="1200" dirty="0"/>
            <a:t>الثالث</a:t>
          </a:r>
          <a:endParaRPr lang="en-US" sz="2000" kern="1200" dirty="0"/>
        </a:p>
      </dsp:txBody>
      <dsp:txXfrm>
        <a:off x="0" y="2381263"/>
        <a:ext cx="3236151" cy="390261"/>
      </dsp:txXfrm>
    </dsp:sp>
    <dsp:sp modelId="{87538C24-ADE9-4B21-BA1E-7867C35B21F9}">
      <dsp:nvSpPr>
        <dsp:cNvPr id="0" name=""/>
        <dsp:cNvSpPr/>
      </dsp:nvSpPr>
      <dsp:spPr>
        <a:xfrm>
          <a:off x="3236151" y="2381263"/>
          <a:ext cx="1137026" cy="390261"/>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ar-EG" sz="2000" kern="1200" dirty="0"/>
            <a:t>المخرج</a:t>
          </a:r>
          <a:endParaRPr lang="en-US" sz="2000" kern="1200" dirty="0"/>
        </a:p>
      </dsp:txBody>
      <dsp:txXfrm>
        <a:off x="3255205" y="2400317"/>
        <a:ext cx="1098918" cy="371207"/>
      </dsp:txXfrm>
    </dsp:sp>
    <dsp:sp modelId="{CC5995A1-9A3D-4234-A3C8-D22F8EFB2795}">
      <dsp:nvSpPr>
        <dsp:cNvPr id="0" name=""/>
        <dsp:cNvSpPr/>
      </dsp:nvSpPr>
      <dsp:spPr>
        <a:xfrm>
          <a:off x="0" y="2771524"/>
          <a:ext cx="4373178" cy="78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marR="0" lvl="1" indent="-228600" algn="r" defTabSz="889000" rtl="1" eaLnBrk="1" fontAlgn="auto" latinLnBrk="0" hangingPunct="1">
            <a:lnSpc>
              <a:spcPct val="90000"/>
            </a:lnSpc>
            <a:spcBef>
              <a:spcPct val="0"/>
            </a:spcBef>
            <a:spcAft>
              <a:spcPct val="15000"/>
            </a:spcAft>
            <a:buClrTx/>
            <a:buSzTx/>
            <a:buFontTx/>
            <a:buChar char="••"/>
            <a:tabLst/>
            <a:defRPr/>
          </a:pPr>
          <a:r>
            <a:rPr lang="ar-DZ" sz="2000" kern="1200" dirty="0">
              <a:solidFill>
                <a:prstClr val="black">
                  <a:hueOff val="0"/>
                  <a:satOff val="0"/>
                  <a:lumOff val="0"/>
                  <a:alphaOff val="0"/>
                </a:prstClr>
              </a:solidFill>
              <a:latin typeface="Candara"/>
              <a:ea typeface="+mn-ea"/>
              <a:cs typeface="Arial" panose="020B0604020202020204" pitchFamily="34" charset="0"/>
            </a:rPr>
            <a:t>توفر آليات وقائية شاملة لتجنّب العنف ضد المرأة والفتاة والحد منه</a:t>
          </a:r>
          <a:endParaRPr lang="en-US" sz="2000" kern="1200" dirty="0">
            <a:solidFill>
              <a:prstClr val="black">
                <a:hueOff val="0"/>
                <a:satOff val="0"/>
                <a:lumOff val="0"/>
                <a:alphaOff val="0"/>
              </a:prstClr>
            </a:solidFill>
            <a:latin typeface="Candara"/>
            <a:ea typeface="+mn-ea"/>
            <a:cs typeface="Arial" panose="020B0604020202020204" pitchFamily="34" charset="0"/>
          </a:endParaRPr>
        </a:p>
      </dsp:txBody>
      <dsp:txXfrm>
        <a:off x="0" y="2771524"/>
        <a:ext cx="4373178" cy="7806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25C40-06DE-4B79-9427-E4B4DB21C764}">
      <dsp:nvSpPr>
        <dsp:cNvPr id="0" name=""/>
        <dsp:cNvSpPr/>
      </dsp:nvSpPr>
      <dsp:spPr>
        <a:xfrm>
          <a:off x="0" y="2771524"/>
          <a:ext cx="437317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A531F-27A0-4CF8-BF2C-01BF2CF59544}">
      <dsp:nvSpPr>
        <dsp:cNvPr id="0" name=""/>
        <dsp:cNvSpPr/>
      </dsp:nvSpPr>
      <dsp:spPr>
        <a:xfrm>
          <a:off x="0" y="1581110"/>
          <a:ext cx="437317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8E7FB-92CC-45A1-BA34-DDCB8B5CF2EA}">
      <dsp:nvSpPr>
        <dsp:cNvPr id="0" name=""/>
        <dsp:cNvSpPr/>
      </dsp:nvSpPr>
      <dsp:spPr>
        <a:xfrm>
          <a:off x="0" y="390696"/>
          <a:ext cx="4373178"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6D2FB-7319-4C83-AA16-EDE105C457FF}">
      <dsp:nvSpPr>
        <dsp:cNvPr id="0" name=""/>
        <dsp:cNvSpPr/>
      </dsp:nvSpPr>
      <dsp:spPr>
        <a:xfrm>
          <a:off x="0" y="435"/>
          <a:ext cx="3236151" cy="3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r" defTabSz="889000">
            <a:lnSpc>
              <a:spcPct val="90000"/>
            </a:lnSpc>
            <a:spcBef>
              <a:spcPct val="0"/>
            </a:spcBef>
            <a:spcAft>
              <a:spcPct val="35000"/>
            </a:spcAft>
          </a:pPr>
          <a:r>
            <a:rPr lang="ar-EG" sz="2000" kern="1200" dirty="0"/>
            <a:t>الرابع</a:t>
          </a:r>
          <a:endParaRPr lang="en-US" sz="2000" kern="1200" dirty="0"/>
        </a:p>
      </dsp:txBody>
      <dsp:txXfrm>
        <a:off x="0" y="435"/>
        <a:ext cx="3236151" cy="390261"/>
      </dsp:txXfrm>
    </dsp:sp>
    <dsp:sp modelId="{2496B366-0D39-4ECA-99BF-7EDF0C14E6B6}">
      <dsp:nvSpPr>
        <dsp:cNvPr id="0" name=""/>
        <dsp:cNvSpPr/>
      </dsp:nvSpPr>
      <dsp:spPr>
        <a:xfrm>
          <a:off x="3236151" y="435"/>
          <a:ext cx="1137026" cy="390261"/>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ar-EG" sz="2000" kern="1200" dirty="0"/>
            <a:t>المخرج</a:t>
          </a:r>
          <a:endParaRPr lang="en-US" sz="2000" kern="1200" dirty="0"/>
        </a:p>
      </dsp:txBody>
      <dsp:txXfrm>
        <a:off x="3255205" y="19489"/>
        <a:ext cx="1098918" cy="371207"/>
      </dsp:txXfrm>
    </dsp:sp>
    <dsp:sp modelId="{A8C4E861-3798-4B39-98DD-6A2A7EADD43B}">
      <dsp:nvSpPr>
        <dsp:cNvPr id="0" name=""/>
        <dsp:cNvSpPr/>
      </dsp:nvSpPr>
      <dsp:spPr>
        <a:xfrm>
          <a:off x="0" y="390696"/>
          <a:ext cx="4373178" cy="78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marR="0" lvl="1" indent="-228600" algn="r" defTabSz="889000" rtl="1" eaLnBrk="1" fontAlgn="auto" latinLnBrk="0" hangingPunct="1">
            <a:lnSpc>
              <a:spcPct val="90000"/>
            </a:lnSpc>
            <a:spcBef>
              <a:spcPct val="0"/>
            </a:spcBef>
            <a:spcAft>
              <a:spcPct val="15000"/>
            </a:spcAft>
            <a:buClrTx/>
            <a:buSzTx/>
            <a:buFontTx/>
            <a:buChar char="••"/>
            <a:tabLst/>
            <a:defRPr/>
          </a:pPr>
          <a:r>
            <a:rPr lang="ar-DZ" sz="2000" kern="1200" dirty="0">
              <a:solidFill>
                <a:prstClr val="black">
                  <a:hueOff val="0"/>
                  <a:satOff val="0"/>
                  <a:lumOff val="0"/>
                  <a:alphaOff val="0"/>
                </a:prstClr>
              </a:solidFill>
              <a:latin typeface="Candara"/>
              <a:ea typeface="+mn-ea"/>
              <a:cs typeface="Arial" panose="020B0604020202020204" pitchFamily="34" charset="0"/>
            </a:rPr>
            <a:t>توفر آليات تضمن وصول الضحايا والناجيات من العنف القائم ضد المرأة الى جميع مكونات سلسلة العدالة </a:t>
          </a:r>
          <a:endParaRPr lang="en-US" sz="2000" kern="1200" dirty="0">
            <a:solidFill>
              <a:prstClr val="black">
                <a:hueOff val="0"/>
                <a:satOff val="0"/>
                <a:lumOff val="0"/>
                <a:alphaOff val="0"/>
              </a:prstClr>
            </a:solidFill>
            <a:latin typeface="Candara"/>
            <a:ea typeface="+mn-ea"/>
            <a:cs typeface="Arial" panose="020B0604020202020204" pitchFamily="34" charset="0"/>
          </a:endParaRPr>
        </a:p>
      </dsp:txBody>
      <dsp:txXfrm>
        <a:off x="0" y="390696"/>
        <a:ext cx="4373178" cy="780639"/>
      </dsp:txXfrm>
    </dsp:sp>
    <dsp:sp modelId="{3570C9D3-738A-4274-90FB-3523167491CE}">
      <dsp:nvSpPr>
        <dsp:cNvPr id="0" name=""/>
        <dsp:cNvSpPr/>
      </dsp:nvSpPr>
      <dsp:spPr>
        <a:xfrm>
          <a:off x="0" y="1190849"/>
          <a:ext cx="3236151" cy="3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r" defTabSz="889000">
            <a:lnSpc>
              <a:spcPct val="90000"/>
            </a:lnSpc>
            <a:spcBef>
              <a:spcPct val="0"/>
            </a:spcBef>
            <a:spcAft>
              <a:spcPct val="35000"/>
            </a:spcAft>
          </a:pPr>
          <a:r>
            <a:rPr lang="ar-EG" sz="2000" kern="1200" dirty="0"/>
            <a:t>الخامس</a:t>
          </a:r>
          <a:endParaRPr lang="en-US" sz="2000" kern="1200" dirty="0"/>
        </a:p>
      </dsp:txBody>
      <dsp:txXfrm>
        <a:off x="0" y="1190849"/>
        <a:ext cx="3236151" cy="390261"/>
      </dsp:txXfrm>
    </dsp:sp>
    <dsp:sp modelId="{92434F58-911D-425F-8849-25BB34AEB610}">
      <dsp:nvSpPr>
        <dsp:cNvPr id="0" name=""/>
        <dsp:cNvSpPr/>
      </dsp:nvSpPr>
      <dsp:spPr>
        <a:xfrm>
          <a:off x="3236151" y="1190849"/>
          <a:ext cx="1137026" cy="390261"/>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ar-EG" sz="2000" kern="1200" dirty="0"/>
            <a:t>المخرج</a:t>
          </a:r>
          <a:endParaRPr lang="en-US" sz="2000" kern="1200" dirty="0"/>
        </a:p>
      </dsp:txBody>
      <dsp:txXfrm>
        <a:off x="3255205" y="1209903"/>
        <a:ext cx="1098918" cy="371207"/>
      </dsp:txXfrm>
    </dsp:sp>
    <dsp:sp modelId="{8A6603D9-931A-4658-AB89-C3D5B7FC3431}">
      <dsp:nvSpPr>
        <dsp:cNvPr id="0" name=""/>
        <dsp:cNvSpPr/>
      </dsp:nvSpPr>
      <dsp:spPr>
        <a:xfrm>
          <a:off x="0" y="1581110"/>
          <a:ext cx="4373178" cy="78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228600" lvl="1" indent="-228600" algn="r" defTabSz="889000" rtl="1">
            <a:lnSpc>
              <a:spcPct val="90000"/>
            </a:lnSpc>
            <a:spcBef>
              <a:spcPct val="0"/>
            </a:spcBef>
            <a:spcAft>
              <a:spcPct val="15000"/>
            </a:spcAft>
            <a:buChar char="••"/>
          </a:pPr>
          <a:r>
            <a:rPr lang="ar-DZ" sz="2000" kern="1200" dirty="0"/>
            <a:t>تفعيل نظام وطني متعدد القطاعات لتقديم الخدمات لضحايا العنف القائم ضد المرأة واعادة تأهيلهن</a:t>
          </a:r>
          <a:endParaRPr lang="en-US" sz="2000" kern="1200" dirty="0"/>
        </a:p>
      </dsp:txBody>
      <dsp:txXfrm>
        <a:off x="0" y="1581110"/>
        <a:ext cx="4373178" cy="780639"/>
      </dsp:txXfrm>
    </dsp:sp>
    <dsp:sp modelId="{665E2329-96A0-4A1F-8EDD-EEE5BA7B8AB5}">
      <dsp:nvSpPr>
        <dsp:cNvPr id="0" name=""/>
        <dsp:cNvSpPr/>
      </dsp:nvSpPr>
      <dsp:spPr>
        <a:xfrm>
          <a:off x="0" y="2381263"/>
          <a:ext cx="3236151" cy="3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b" anchorCtr="0">
          <a:noAutofit/>
        </a:bodyPr>
        <a:lstStyle/>
        <a:p>
          <a:pPr lvl="0" algn="r" defTabSz="889000">
            <a:lnSpc>
              <a:spcPct val="90000"/>
            </a:lnSpc>
            <a:spcBef>
              <a:spcPct val="0"/>
            </a:spcBef>
            <a:spcAft>
              <a:spcPct val="35000"/>
            </a:spcAft>
          </a:pPr>
          <a:r>
            <a:rPr lang="ar-EG" sz="2000" kern="1200" dirty="0"/>
            <a:t>السادس</a:t>
          </a:r>
          <a:endParaRPr lang="en-US" sz="2000" kern="1200" dirty="0"/>
        </a:p>
      </dsp:txBody>
      <dsp:txXfrm>
        <a:off x="0" y="2381263"/>
        <a:ext cx="3236151" cy="390261"/>
      </dsp:txXfrm>
    </dsp:sp>
    <dsp:sp modelId="{87538C24-ADE9-4B21-BA1E-7867C35B21F9}">
      <dsp:nvSpPr>
        <dsp:cNvPr id="0" name=""/>
        <dsp:cNvSpPr/>
      </dsp:nvSpPr>
      <dsp:spPr>
        <a:xfrm>
          <a:off x="3236151" y="2381263"/>
          <a:ext cx="1137026" cy="390261"/>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ar-EG" sz="2000" kern="1200" dirty="0"/>
            <a:t>المخرج</a:t>
          </a:r>
          <a:endParaRPr lang="en-US" sz="2000" kern="1200" dirty="0"/>
        </a:p>
      </dsp:txBody>
      <dsp:txXfrm>
        <a:off x="3255205" y="2400317"/>
        <a:ext cx="1098918" cy="371207"/>
      </dsp:txXfrm>
    </dsp:sp>
    <dsp:sp modelId="{CC5995A1-9A3D-4234-A3C8-D22F8EFB2795}">
      <dsp:nvSpPr>
        <dsp:cNvPr id="0" name=""/>
        <dsp:cNvSpPr/>
      </dsp:nvSpPr>
      <dsp:spPr>
        <a:xfrm>
          <a:off x="0" y="2771524"/>
          <a:ext cx="4373178" cy="780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r" defTabSz="1022350" rtl="1">
            <a:lnSpc>
              <a:spcPct val="90000"/>
            </a:lnSpc>
            <a:spcBef>
              <a:spcPct val="0"/>
            </a:spcBef>
            <a:spcAft>
              <a:spcPct val="15000"/>
            </a:spcAft>
            <a:buFont typeface="Wingdings" panose="05000000000000000000" pitchFamily="2" charset="2"/>
            <a:buChar char="••"/>
          </a:pPr>
          <a:r>
            <a:rPr lang="ar-LB" sz="2000" kern="1200" dirty="0">
              <a:solidFill>
                <a:prstClr val="black">
                  <a:hueOff val="0"/>
                  <a:satOff val="0"/>
                  <a:lumOff val="0"/>
                  <a:alphaOff val="0"/>
                </a:prstClr>
              </a:solidFill>
              <a:latin typeface="Candara"/>
              <a:ea typeface="+mn-ea"/>
              <a:cs typeface="Arial" panose="020B0604020202020204" pitchFamily="34" charset="0"/>
            </a:rPr>
            <a:t>توفر أنظمة الرصد والمتابعة والتقييم لحالات العنف ضد النساء ولخدمات الحماية والمناهضة والتأهيل</a:t>
          </a:r>
          <a:endParaRPr lang="en-US" sz="2000" kern="1200" dirty="0">
            <a:solidFill>
              <a:prstClr val="black">
                <a:hueOff val="0"/>
                <a:satOff val="0"/>
                <a:lumOff val="0"/>
                <a:alphaOff val="0"/>
              </a:prstClr>
            </a:solidFill>
            <a:latin typeface="Candara"/>
            <a:ea typeface="+mn-ea"/>
            <a:cs typeface="Arial" panose="020B0604020202020204" pitchFamily="34" charset="0"/>
          </a:endParaRPr>
        </a:p>
      </dsp:txBody>
      <dsp:txXfrm>
        <a:off x="0" y="2771524"/>
        <a:ext cx="4373178" cy="7806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68697-7E57-47DE-BD0D-BB7DC29762CF}">
      <dsp:nvSpPr>
        <dsp:cNvPr id="0" name=""/>
        <dsp:cNvSpPr/>
      </dsp:nvSpPr>
      <dsp:spPr>
        <a:xfrm>
          <a:off x="0" y="0"/>
          <a:ext cx="1490549" cy="1490549"/>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43D29D-93FB-4F17-938A-562FE6FA99ED}">
      <dsp:nvSpPr>
        <dsp:cNvPr id="0" name=""/>
        <dsp:cNvSpPr/>
      </dsp:nvSpPr>
      <dsp:spPr>
        <a:xfrm>
          <a:off x="745274" y="0"/>
          <a:ext cx="5594565" cy="1490549"/>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EG" sz="2400" b="1" kern="1200" dirty="0" smtClean="0"/>
            <a:t>مملكة البحرين -الجمهورية التونسية- المملكة العربية السعودية</a:t>
          </a:r>
        </a:p>
        <a:p>
          <a:pPr lvl="0" algn="ctr" defTabSz="1066800" rtl="1">
            <a:lnSpc>
              <a:spcPct val="90000"/>
            </a:lnSpc>
            <a:spcBef>
              <a:spcPct val="0"/>
            </a:spcBef>
            <a:spcAft>
              <a:spcPct val="35000"/>
            </a:spcAft>
          </a:pPr>
          <a:r>
            <a:rPr lang="ar-EG" sz="2400" b="1" kern="1200" dirty="0" smtClean="0"/>
            <a:t>جمهورية السودان-دولة فلسطين</a:t>
          </a:r>
        </a:p>
        <a:p>
          <a:pPr lvl="0" algn="ctr" defTabSz="1066800" rtl="1">
            <a:lnSpc>
              <a:spcPct val="90000"/>
            </a:lnSpc>
            <a:spcBef>
              <a:spcPct val="0"/>
            </a:spcBef>
            <a:spcAft>
              <a:spcPct val="35000"/>
            </a:spcAft>
          </a:pPr>
          <a:r>
            <a:rPr lang="ar-EG" sz="2400" b="1" kern="1200" dirty="0" smtClean="0"/>
            <a:t>الجمهورية اللبنانية </a:t>
          </a:r>
          <a:endParaRPr lang="ar-EG" sz="2400" b="1" kern="1200" dirty="0"/>
        </a:p>
      </dsp:txBody>
      <dsp:txXfrm>
        <a:off x="745274" y="0"/>
        <a:ext cx="5594565" cy="1490549"/>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177E09B-41B9-4270-8BB7-645C5CEEBACD}" type="datetimeFigureOut">
              <a:rPr lang="en-US" smtClean="0"/>
              <a:t>9/19/2018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A27A42-EE87-43F8-B34D-8790237381EC}" type="slidenum">
              <a:rPr lang="en-US" smtClean="0"/>
              <a:t>‹#›</a:t>
            </a:fld>
            <a:endParaRPr lang="en-US" dirty="0"/>
          </a:p>
        </p:txBody>
      </p:sp>
    </p:spTree>
    <p:extLst>
      <p:ext uri="{BB962C8B-B14F-4D97-AF65-F5344CB8AC3E}">
        <p14:creationId xmlns:p14="http://schemas.microsoft.com/office/powerpoint/2010/main" val="2021777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27A42-EE87-43F8-B34D-8790237381EC}" type="slidenum">
              <a:rPr lang="en-US" smtClean="0"/>
              <a:t>1</a:t>
            </a:fld>
            <a:endParaRPr lang="en-US" dirty="0"/>
          </a:p>
        </p:txBody>
      </p:sp>
    </p:spTree>
    <p:extLst>
      <p:ext uri="{BB962C8B-B14F-4D97-AF65-F5344CB8AC3E}">
        <p14:creationId xmlns:p14="http://schemas.microsoft.com/office/powerpoint/2010/main" val="257604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TN" sz="1200" dirty="0">
                <a:solidFill>
                  <a:schemeClr val="accent4">
                    <a:lumMod val="75000"/>
                  </a:schemeClr>
                </a:solidFill>
              </a:rPr>
              <a:t>حرصا منه على إصباغ هذه الاتفاقية بطابع أكثر واقعية يعكس المشكلات الإنسانية والتحديات الجسام التي تواجهها المرأة في المنطقة العربية في ظل تعاظم الإرهاب واندلاع عدد من النزاعات المسلحة </a:t>
            </a:r>
            <a:r>
              <a:rPr lang="ar-TN" sz="1200" dirty="0" err="1">
                <a:solidFill>
                  <a:schemeClr val="accent4">
                    <a:lumMod val="75000"/>
                  </a:schemeClr>
                </a:solidFill>
              </a:rPr>
              <a:t>بها</a:t>
            </a:r>
            <a:r>
              <a:rPr lang="ar-TN" sz="1200" dirty="0">
                <a:solidFill>
                  <a:schemeClr val="accent4">
                    <a:lumMod val="75000"/>
                  </a:schemeClr>
                </a:solidFill>
              </a:rPr>
              <a:t>، نزاعات، اتسمت بظهور كيانات جديدة معقدة ومارقة عن القانون، حرص هذا المشروع على ضمان </a:t>
            </a:r>
            <a:endParaRPr lang="fr-FR" dirty="0"/>
          </a:p>
        </p:txBody>
      </p:sp>
      <p:sp>
        <p:nvSpPr>
          <p:cNvPr id="4" name="Espace réservé du numéro de diapositive 3"/>
          <p:cNvSpPr>
            <a:spLocks noGrp="1"/>
          </p:cNvSpPr>
          <p:nvPr>
            <p:ph type="sldNum" sz="quarter" idx="10"/>
          </p:nvPr>
        </p:nvSpPr>
        <p:spPr/>
        <p:txBody>
          <a:bodyPr/>
          <a:lstStyle/>
          <a:p>
            <a:fld id="{24392919-D850-4272-846C-A9D3C9CE7874}" type="slidenum">
              <a:rPr lang="fr-FR" smtClean="0"/>
              <a:pPr/>
              <a:t>22</a:t>
            </a:fld>
            <a:endParaRPr lang="fr-FR" dirty="0"/>
          </a:p>
        </p:txBody>
      </p:sp>
    </p:spTree>
    <p:extLst>
      <p:ext uri="{BB962C8B-B14F-4D97-AF65-F5344CB8AC3E}">
        <p14:creationId xmlns:p14="http://schemas.microsoft.com/office/powerpoint/2010/main" val="182628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3531B2-4810-4DD0-9723-30877640F035}"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D8783-5E6E-4C19-93AE-F7F2318FE41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49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3531B2-4810-4DD0-9723-30877640F035}"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D8783-5E6E-4C19-93AE-F7F2318FE412}" type="slidenum">
              <a:rPr lang="en-US" smtClean="0"/>
              <a:t>‹#›</a:t>
            </a:fld>
            <a:endParaRPr lang="en-US" dirty="0"/>
          </a:p>
        </p:txBody>
      </p:sp>
    </p:spTree>
    <p:extLst>
      <p:ext uri="{BB962C8B-B14F-4D97-AF65-F5344CB8AC3E}">
        <p14:creationId xmlns:p14="http://schemas.microsoft.com/office/powerpoint/2010/main" val="352282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3531B2-4810-4DD0-9723-30877640F035}"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D8783-5E6E-4C19-93AE-F7F2318FE412}" type="slidenum">
              <a:rPr lang="en-US" smtClean="0"/>
              <a:t>‹#›</a:t>
            </a:fld>
            <a:endParaRPr lang="en-US" dirty="0"/>
          </a:p>
        </p:txBody>
      </p:sp>
    </p:spTree>
    <p:extLst>
      <p:ext uri="{BB962C8B-B14F-4D97-AF65-F5344CB8AC3E}">
        <p14:creationId xmlns:p14="http://schemas.microsoft.com/office/powerpoint/2010/main" val="387825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3531B2-4810-4DD0-9723-30877640F035}"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D8783-5E6E-4C19-93AE-F7F2318FE412}" type="slidenum">
              <a:rPr lang="en-US" smtClean="0"/>
              <a:t>‹#›</a:t>
            </a:fld>
            <a:endParaRPr lang="en-US" dirty="0"/>
          </a:p>
        </p:txBody>
      </p:sp>
    </p:spTree>
    <p:extLst>
      <p:ext uri="{BB962C8B-B14F-4D97-AF65-F5344CB8AC3E}">
        <p14:creationId xmlns:p14="http://schemas.microsoft.com/office/powerpoint/2010/main" val="203726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3531B2-4810-4DD0-9723-30877640F035}"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D8783-5E6E-4C19-93AE-F7F2318FE41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91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3531B2-4810-4DD0-9723-30877640F035}"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4D8783-5E6E-4C19-93AE-F7F2318FE412}" type="slidenum">
              <a:rPr lang="en-US" smtClean="0"/>
              <a:t>‹#›</a:t>
            </a:fld>
            <a:endParaRPr lang="en-US" dirty="0"/>
          </a:p>
        </p:txBody>
      </p:sp>
    </p:spTree>
    <p:extLst>
      <p:ext uri="{BB962C8B-B14F-4D97-AF65-F5344CB8AC3E}">
        <p14:creationId xmlns:p14="http://schemas.microsoft.com/office/powerpoint/2010/main" val="291283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3531B2-4810-4DD0-9723-30877640F035}"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E4D8783-5E6E-4C19-93AE-F7F2318FE412}" type="slidenum">
              <a:rPr lang="en-US" smtClean="0"/>
              <a:t>‹#›</a:t>
            </a:fld>
            <a:endParaRPr lang="en-US" dirty="0"/>
          </a:p>
        </p:txBody>
      </p:sp>
    </p:spTree>
    <p:extLst>
      <p:ext uri="{BB962C8B-B14F-4D97-AF65-F5344CB8AC3E}">
        <p14:creationId xmlns:p14="http://schemas.microsoft.com/office/powerpoint/2010/main" val="105505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3531B2-4810-4DD0-9723-30877640F035}"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4D8783-5E6E-4C19-93AE-F7F2318FE412}" type="slidenum">
              <a:rPr lang="en-US" smtClean="0"/>
              <a:t>‹#›</a:t>
            </a:fld>
            <a:endParaRPr lang="en-US" dirty="0"/>
          </a:p>
        </p:txBody>
      </p:sp>
    </p:spTree>
    <p:extLst>
      <p:ext uri="{BB962C8B-B14F-4D97-AF65-F5344CB8AC3E}">
        <p14:creationId xmlns:p14="http://schemas.microsoft.com/office/powerpoint/2010/main" val="378864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A3531B2-4810-4DD0-9723-30877640F035}" type="datetimeFigureOut">
              <a:rPr lang="en-US" smtClean="0"/>
              <a:t>9/19/2018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E4D8783-5E6E-4C19-93AE-F7F2318FE412}" type="slidenum">
              <a:rPr lang="en-US" smtClean="0"/>
              <a:t>‹#›</a:t>
            </a:fld>
            <a:endParaRPr lang="en-US" dirty="0"/>
          </a:p>
        </p:txBody>
      </p:sp>
    </p:spTree>
    <p:extLst>
      <p:ext uri="{BB962C8B-B14F-4D97-AF65-F5344CB8AC3E}">
        <p14:creationId xmlns:p14="http://schemas.microsoft.com/office/powerpoint/2010/main" val="740887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3531B2-4810-4DD0-9723-30877640F035}" type="datetimeFigureOut">
              <a:rPr lang="en-US" smtClean="0"/>
              <a:t>9/19/2018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4D8783-5E6E-4C19-93AE-F7F2318FE412}" type="slidenum">
              <a:rPr lang="en-US" smtClean="0"/>
              <a:t>‹#›</a:t>
            </a:fld>
            <a:endParaRPr lang="en-US" dirty="0"/>
          </a:p>
        </p:txBody>
      </p:sp>
    </p:spTree>
    <p:extLst>
      <p:ext uri="{BB962C8B-B14F-4D97-AF65-F5344CB8AC3E}">
        <p14:creationId xmlns:p14="http://schemas.microsoft.com/office/powerpoint/2010/main" val="202464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531B2-4810-4DD0-9723-30877640F035}"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E4D8783-5E6E-4C19-93AE-F7F2318FE412}" type="slidenum">
              <a:rPr lang="en-US" smtClean="0"/>
              <a:t>‹#›</a:t>
            </a:fld>
            <a:endParaRPr lang="en-US" dirty="0"/>
          </a:p>
        </p:txBody>
      </p:sp>
    </p:spTree>
    <p:extLst>
      <p:ext uri="{BB962C8B-B14F-4D97-AF65-F5344CB8AC3E}">
        <p14:creationId xmlns:p14="http://schemas.microsoft.com/office/powerpoint/2010/main" val="164897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A3531B2-4810-4DD0-9723-30877640F035}" type="datetimeFigureOut">
              <a:rPr lang="en-US" smtClean="0"/>
              <a:t>9/19/2018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E4D8783-5E6E-4C19-93AE-F7F2318FE41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29580"/>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6.jpe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1984" y="1855390"/>
            <a:ext cx="10363200" cy="1780108"/>
          </a:xfrm>
        </p:spPr>
        <p:txBody>
          <a:bodyPr>
            <a:noAutofit/>
          </a:bodyPr>
          <a:lstStyle/>
          <a:p>
            <a:pPr lvl="0" algn="ctr" rtl="1" fontAlgn="base">
              <a:spcAft>
                <a:spcPct val="0"/>
              </a:spcAft>
            </a:pPr>
            <a:r>
              <a:rPr lang="ar-EG" altLang="en-US" sz="5400" b="1" dirty="0" smtClean="0">
                <a:solidFill>
                  <a:schemeClr val="tx1"/>
                </a:solidFill>
                <a:latin typeface="Arial" pitchFamily="34" charset="0"/>
                <a:cs typeface="Arial" pitchFamily="34" charset="0"/>
              </a:rPr>
              <a:t>ورشة عمل إقليمية حول</a:t>
            </a:r>
            <a:br>
              <a:rPr lang="ar-EG" altLang="en-US" sz="5400" b="1" dirty="0" smtClean="0">
                <a:solidFill>
                  <a:schemeClr val="tx1"/>
                </a:solidFill>
                <a:latin typeface="Arial" pitchFamily="34" charset="0"/>
                <a:cs typeface="Arial" pitchFamily="34" charset="0"/>
              </a:rPr>
            </a:br>
            <a:r>
              <a:rPr lang="ar-EG" altLang="en-US" sz="5400" b="1" dirty="0" smtClean="0">
                <a:solidFill>
                  <a:schemeClr val="tx1"/>
                </a:solidFill>
                <a:latin typeface="Arial" pitchFamily="34" charset="0"/>
                <a:cs typeface="Arial" pitchFamily="34" charset="0"/>
              </a:rPr>
              <a:t>التصدي للعنف ضد المرأة في المنطقة العربية</a:t>
            </a:r>
            <a:endParaRPr lang="en-US" sz="5400" b="1" dirty="0">
              <a:solidFill>
                <a:schemeClr val="tx1"/>
              </a:solidFill>
            </a:endParaRPr>
          </a:p>
        </p:txBody>
      </p:sp>
      <p:sp>
        <p:nvSpPr>
          <p:cNvPr id="3" name="Subtitle 2"/>
          <p:cNvSpPr>
            <a:spLocks noGrp="1"/>
          </p:cNvSpPr>
          <p:nvPr>
            <p:ph type="subTitle" idx="1"/>
          </p:nvPr>
        </p:nvSpPr>
        <p:spPr>
          <a:xfrm>
            <a:off x="555915" y="4338122"/>
            <a:ext cx="8534400" cy="1473200"/>
          </a:xfrm>
        </p:spPr>
        <p:txBody>
          <a:bodyPr/>
          <a:lstStyle/>
          <a:p>
            <a:pPr algn="l"/>
            <a:r>
              <a:rPr lang="ar-EG" dirty="0" smtClean="0"/>
              <a:t>19</a:t>
            </a:r>
            <a:r>
              <a:rPr lang="en-US" dirty="0" smtClean="0"/>
              <a:t>/</a:t>
            </a:r>
            <a:r>
              <a:rPr lang="ar-EG" dirty="0" smtClean="0"/>
              <a:t>9</a:t>
            </a:r>
            <a:r>
              <a:rPr lang="en-US" dirty="0" smtClean="0"/>
              <a:t>/</a:t>
            </a:r>
            <a:r>
              <a:rPr lang="ar-EG" dirty="0" smtClean="0"/>
              <a:t>2018</a:t>
            </a:r>
          </a:p>
          <a:p>
            <a:pPr algn="l"/>
            <a:r>
              <a:rPr lang="ar-EG" dirty="0" smtClean="0"/>
              <a:t>بيروت-لبنان</a:t>
            </a:r>
            <a:endParaRPr lang="en-US" dirty="0"/>
          </a:p>
        </p:txBody>
      </p:sp>
      <p:sp>
        <p:nvSpPr>
          <p:cNvPr id="7" name="Title 1"/>
          <p:cNvSpPr txBox="1">
            <a:spLocks/>
          </p:cNvSpPr>
          <p:nvPr/>
        </p:nvSpPr>
        <p:spPr>
          <a:xfrm>
            <a:off x="3024908" y="709312"/>
            <a:ext cx="7766936" cy="1290927"/>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600" dirty="0">
              <a:latin typeface="Simplified Arabic" panose="02020603050405020304" pitchFamily="18" charset="-78"/>
              <a:cs typeface="Simplified Arabic" panose="02020603050405020304" pitchFamily="18" charset="-78"/>
            </a:endParaRPr>
          </a:p>
        </p:txBody>
      </p:sp>
      <p:sp>
        <p:nvSpPr>
          <p:cNvPr id="8" name="Subtitle 2"/>
          <p:cNvSpPr txBox="1">
            <a:spLocks/>
          </p:cNvSpPr>
          <p:nvPr/>
        </p:nvSpPr>
        <p:spPr>
          <a:xfrm>
            <a:off x="6476416" y="2108267"/>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endParaRPr lang="en-US" sz="2000" b="1" dirty="0">
              <a:latin typeface="Simplified Arabic" panose="02020603050405020304" pitchFamily="18" charset="-78"/>
              <a:cs typeface="Simplified Arabic" panose="02020603050405020304" pitchFamily="18" charset="-78"/>
            </a:endParaRPr>
          </a:p>
        </p:txBody>
      </p:sp>
      <p:pic>
        <p:nvPicPr>
          <p:cNvPr id="1028" name="Picture 4" descr="شعار-الإدارة-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8492" y="465335"/>
            <a:ext cx="1770185" cy="15349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1853" y="3458043"/>
            <a:ext cx="4429125" cy="2743200"/>
          </a:xfrm>
          <a:prstGeom prst="rect">
            <a:avLst/>
          </a:prstGeom>
          <a:ln>
            <a:noFill/>
          </a:ln>
          <a:effectLst>
            <a:softEdge rad="112500"/>
          </a:effectLst>
        </p:spPr>
      </p:pic>
    </p:spTree>
    <p:extLst>
      <p:ext uri="{BB962C8B-B14F-4D97-AF65-F5344CB8AC3E}">
        <p14:creationId xmlns:p14="http://schemas.microsoft.com/office/powerpoint/2010/main" val="36690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ar-EG" b="1" dirty="0">
                <a:effectLst>
                  <a:outerShdw blurRad="38100" dist="38100" dir="2700000" algn="tl">
                    <a:srgbClr val="000000">
                      <a:alpha val="43137"/>
                    </a:srgbClr>
                  </a:outerShdw>
                </a:effectLst>
                <a:latin typeface="Simplified Arabic" pitchFamily="18" charset="-78"/>
                <a:cs typeface="Simplified Arabic" pitchFamily="18" charset="-78"/>
              </a:rPr>
              <a:t>إعلان القاهرة للمرأة العربية و الخطة الاستراتيجية: أجندة تنمية المرأة العربية 2030</a:t>
            </a:r>
            <a:endParaRPr lang="en-US" b="1" dirty="0">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Content Placeholder 2"/>
          <p:cNvSpPr>
            <a:spLocks noGrp="1"/>
          </p:cNvSpPr>
          <p:nvPr>
            <p:ph idx="1"/>
          </p:nvPr>
        </p:nvSpPr>
        <p:spPr>
          <a:xfrm>
            <a:off x="1134535" y="2039815"/>
            <a:ext cx="8736297" cy="4700954"/>
          </a:xfrm>
        </p:spPr>
        <p:txBody>
          <a:bodyPr>
            <a:noAutofit/>
          </a:bodyPr>
          <a:lstStyle/>
          <a:p>
            <a:pPr algn="just" rtl="1"/>
            <a:endParaRPr lang="ar-EG" sz="2800" b="1" dirty="0">
              <a:latin typeface="Simplified Arabic" pitchFamily="18" charset="-78"/>
              <a:cs typeface="Simplified Arabic" pitchFamily="18" charset="-78"/>
            </a:endParaRPr>
          </a:p>
          <a:p>
            <a:pPr algn="just" rtl="1"/>
            <a:r>
              <a:rPr lang="ar-EG" sz="2800" b="1" dirty="0">
                <a:latin typeface="Simplified Arabic" pitchFamily="18" charset="-78"/>
                <a:cs typeface="Simplified Arabic" pitchFamily="18" charset="-78"/>
              </a:rPr>
              <a:t>قامت جامعة الدول العربية بإعداد علان القاهرة للمرأة العربية </a:t>
            </a:r>
            <a:r>
              <a:rPr lang="ar-LB" sz="2800" b="1" dirty="0"/>
              <a:t>وخطة العمل الاستراتيجية التنفيذية </a:t>
            </a:r>
            <a:r>
              <a:rPr lang="ar-EG" sz="2800" b="1" dirty="0"/>
              <a:t>«</a:t>
            </a:r>
            <a:r>
              <a:rPr lang="ar-LB" sz="2800" b="1" dirty="0"/>
              <a:t>أجندة تنمية المرأة في المنطقة العربية 2030</a:t>
            </a:r>
            <a:r>
              <a:rPr lang="ar-EG" sz="2800" b="1" dirty="0"/>
              <a:t>» </a:t>
            </a:r>
            <a:r>
              <a:rPr lang="ar-EG" sz="2800" b="1" dirty="0">
                <a:latin typeface="Simplified Arabic" pitchFamily="18" charset="-78"/>
                <a:cs typeface="Simplified Arabic" pitchFamily="18" charset="-78"/>
              </a:rPr>
              <a:t>لتمكين المرأة في المنطقة العربية</a:t>
            </a:r>
            <a:r>
              <a:rPr lang="en-US" sz="2800" b="1" dirty="0">
                <a:latin typeface="Simplified Arabic" pitchFamily="18" charset="-78"/>
                <a:cs typeface="Simplified Arabic" pitchFamily="18" charset="-78"/>
              </a:rPr>
              <a:t> </a:t>
            </a:r>
            <a:r>
              <a:rPr lang="ar-EG" sz="2800" b="1" dirty="0">
                <a:latin typeface="Simplified Arabic" pitchFamily="18" charset="-78"/>
                <a:cs typeface="Simplified Arabic" pitchFamily="18" charset="-78"/>
              </a:rPr>
              <a:t>على المستوى الاجتماعي والسياسي والاقتصادي.</a:t>
            </a:r>
          </a:p>
          <a:p>
            <a:pPr algn="just" rtl="1"/>
            <a:endParaRPr lang="ar-EG" sz="1400" b="1" dirty="0">
              <a:latin typeface="Simplified Arabic" pitchFamily="18" charset="-78"/>
              <a:cs typeface="Simplified Arabic" pitchFamily="18" charset="-78"/>
            </a:endParaRPr>
          </a:p>
          <a:p>
            <a:pPr algn="just" rtl="1"/>
            <a:r>
              <a:rPr lang="ar-EG" sz="2800" b="1" dirty="0">
                <a:latin typeface="Simplified Arabic" pitchFamily="18" charset="-78"/>
                <a:cs typeface="Simplified Arabic" pitchFamily="18" charset="-78"/>
              </a:rPr>
              <a:t>وقد تم اعتماد كل من الإعلان والخطة الاستراتيجية من قبل </a:t>
            </a:r>
            <a:r>
              <a:rPr lang="ar-EG" sz="2800" b="1" dirty="0" smtClean="0">
                <a:latin typeface="Simplified Arabic" pitchFamily="18" charset="-78"/>
                <a:cs typeface="Simplified Arabic" pitchFamily="18" charset="-78"/>
              </a:rPr>
              <a:t>السادة الرؤساء والملوك </a:t>
            </a:r>
            <a:r>
              <a:rPr lang="ar-EG" sz="2800" b="1" dirty="0">
                <a:latin typeface="Simplified Arabic" pitchFamily="18" charset="-78"/>
                <a:cs typeface="Simplified Arabic" pitchFamily="18" charset="-78"/>
              </a:rPr>
              <a:t>أثناء أعمال اجتماع مجلس جامعة الدول العربية على مستوى القمة في دورته الـ28 بالمملكة الأردنية الهاشمية في مارس/أذار2017. </a:t>
            </a:r>
            <a:endParaRPr lang="en-US" sz="2800" b="1" dirty="0">
              <a:latin typeface="Simplified Arabic" pitchFamily="18" charset="-78"/>
              <a:cs typeface="Simplified Arabic" pitchFamily="18" charset="-78"/>
            </a:endParaRPr>
          </a:p>
          <a:p>
            <a:pPr algn="just" rtl="1"/>
            <a:endParaRPr lang="en-US" sz="2800" dirty="0">
              <a:latin typeface="Simplified Arabic" panose="02020603050405020304" pitchFamily="18" charset="-78"/>
              <a:cs typeface="Simplified Arabic" panose="02020603050405020304" pitchFamily="18" charset="-78"/>
            </a:endParaRPr>
          </a:p>
        </p:txBody>
      </p:sp>
      <p:pic>
        <p:nvPicPr>
          <p:cNvPr id="4"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943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333" y="2469519"/>
            <a:ext cx="8390897" cy="3785652"/>
          </a:xfrm>
          <a:prstGeom prst="rect">
            <a:avLst/>
          </a:prstGeom>
        </p:spPr>
        <p:txBody>
          <a:bodyPr wrap="square">
            <a:spAutoFit/>
          </a:bodyPr>
          <a:lstStyle/>
          <a:p>
            <a:pPr lvl="0" algn="just" rtl="1"/>
            <a:r>
              <a:rPr lang="ar-SA" sz="2000" b="1" u="sng" dirty="0"/>
              <a:t>وضع خطط عمل واستراتيجيات وطنية شاملة في مجال العنف ضد المرأة </a:t>
            </a:r>
            <a:r>
              <a:rPr lang="ar-SA" sz="2000" dirty="0"/>
              <a:t>وتخصيص الموارد اللازمة لتطبيقها مع ضمان وجود تشريعات شاملة ومتكاملة تجرم جميع أشكال العنف ضد المرأة، وتعديل القوانين والتشريعات الخاصة بما يسمى بجرائم الشرف وبما لا يسمح من الافلات من العقاب أو تخفيفه.</a:t>
            </a:r>
            <a:endParaRPr lang="en-US" sz="2000" dirty="0"/>
          </a:p>
          <a:p>
            <a:pPr algn="just" rtl="1"/>
            <a:r>
              <a:rPr lang="en-US" sz="2000" dirty="0"/>
              <a:t> </a:t>
            </a:r>
          </a:p>
          <a:p>
            <a:pPr lvl="0" algn="just" rtl="1"/>
            <a:r>
              <a:rPr lang="ar-SA" sz="2000" b="1" u="sng" dirty="0"/>
              <a:t>أهمية إحالة قضايا العنف ضد المرأة إلى النظام القضائي الرسمي</a:t>
            </a:r>
            <a:r>
              <a:rPr lang="ar-SA" sz="2000" dirty="0"/>
              <a:t> و</a:t>
            </a:r>
            <a:r>
              <a:rPr lang="ar-LB" sz="2000" dirty="0"/>
              <a:t>التأكيد على أن مسئولية إحالة جرائم العنف تقع بالأساس ضمن مسؤولية المؤسسات القانونية والتنفيذية.</a:t>
            </a:r>
            <a:endParaRPr lang="en-US" sz="2000" dirty="0"/>
          </a:p>
          <a:p>
            <a:pPr algn="just" rtl="1"/>
            <a:r>
              <a:rPr lang="ar-SA" sz="2000" b="1" dirty="0"/>
              <a:t> </a:t>
            </a:r>
            <a:endParaRPr lang="en-US" sz="2000" dirty="0"/>
          </a:p>
          <a:p>
            <a:pPr lvl="0" algn="just" rtl="1"/>
            <a:r>
              <a:rPr lang="ar-SA" sz="2000" b="1" u="sng" dirty="0"/>
              <a:t>اعتماد تدابير وقائية أكثر شمولاً لمناهضة العنف ضد المرأة</a:t>
            </a:r>
            <a:r>
              <a:rPr lang="ar-SA" sz="2000" dirty="0"/>
              <a:t> بالتركيز على توعية الجمهور وتطوير وسائل الإعلام ومراجعة المناهج الدراسية وتطويرها بحيث تضمن الحقوق الإنسانية للمرأة وواجبات حماية كرامتها الإنسانية في النطاق الأسرى الخاص والمجتمعي العام. وتوفير سبل الوقاية من العنف وحماية الضحايا، ومعالجتهن وإعادة تأهيلهن.</a:t>
            </a:r>
            <a:endParaRPr lang="en-US" sz="2000" dirty="0"/>
          </a:p>
          <a:p>
            <a:pPr algn="just" rtl="1"/>
            <a:r>
              <a:rPr lang="ar-LB" sz="2000" b="1" dirty="0"/>
              <a:t> </a:t>
            </a:r>
            <a:endParaRPr lang="en-US" sz="2000" dirty="0">
              <a:effectLst/>
            </a:endParaRPr>
          </a:p>
        </p:txBody>
      </p:sp>
      <p:sp>
        <p:nvSpPr>
          <p:cNvPr id="3" name="TextBox 2"/>
          <p:cNvSpPr txBox="1"/>
          <p:nvPr/>
        </p:nvSpPr>
        <p:spPr>
          <a:xfrm>
            <a:off x="374573" y="1713379"/>
            <a:ext cx="8886657" cy="830997"/>
          </a:xfrm>
          <a:prstGeom prst="rect">
            <a:avLst/>
          </a:prstGeom>
          <a:noFill/>
        </p:spPr>
        <p:txBody>
          <a:bodyPr wrap="square" rtlCol="0">
            <a:spAutoFit/>
          </a:bodyPr>
          <a:lstStyle/>
          <a:p>
            <a:pPr algn="r" rtl="1"/>
            <a:r>
              <a:rPr lang="ar-EG" sz="2400" b="1" dirty="0">
                <a:solidFill>
                  <a:srgbClr val="C00000"/>
                </a:solidFill>
              </a:rPr>
              <a:t>نص إعلان القاهرة للمرأة العربية على الآليات بشأن تنفيذ المحور الرابع من الخطة الاستراتيجية </a:t>
            </a:r>
            <a:endParaRPr lang="en-US" sz="2400" b="1" dirty="0">
              <a:solidFill>
                <a:srgbClr val="C00000"/>
              </a:solidFill>
            </a:endParaRPr>
          </a:p>
        </p:txBody>
      </p:sp>
      <p:sp>
        <p:nvSpPr>
          <p:cNvPr id="4" name="Rectangle 3"/>
          <p:cNvSpPr/>
          <p:nvPr/>
        </p:nvSpPr>
        <p:spPr>
          <a:xfrm>
            <a:off x="9483123" y="3075057"/>
            <a:ext cx="2116758" cy="707886"/>
          </a:xfrm>
          <a:prstGeom prst="rect">
            <a:avLst/>
          </a:prstGeom>
        </p:spPr>
        <p:txBody>
          <a:bodyPr wrap="square">
            <a:spAutoFit/>
          </a:bodyPr>
          <a:lstStyle/>
          <a:p>
            <a:pPr algn="r" rtl="1"/>
            <a:r>
              <a:rPr lang="ar-EG" sz="4000" b="1" dirty="0">
                <a:solidFill>
                  <a:srgbClr val="C00000"/>
                </a:solidFill>
                <a:latin typeface="Simplified Arabic" pitchFamily="18" charset="-78"/>
                <a:cs typeface="Simplified Arabic" pitchFamily="18" charset="-78"/>
              </a:rPr>
              <a:t>الآليات</a:t>
            </a:r>
          </a:p>
        </p:txBody>
      </p:sp>
      <p:pic>
        <p:nvPicPr>
          <p:cNvPr id="5"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165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485" y="2502570"/>
            <a:ext cx="8291746" cy="3416320"/>
          </a:xfrm>
          <a:prstGeom prst="rect">
            <a:avLst/>
          </a:prstGeom>
        </p:spPr>
        <p:txBody>
          <a:bodyPr wrap="square">
            <a:spAutoFit/>
          </a:bodyPr>
          <a:lstStyle/>
          <a:p>
            <a:pPr algn="just" rtl="1"/>
            <a:r>
              <a:rPr lang="ar-SA" b="1" dirty="0"/>
              <a:t> </a:t>
            </a:r>
            <a:endParaRPr lang="en-US" dirty="0"/>
          </a:p>
          <a:p>
            <a:pPr lvl="0" algn="just" rtl="1"/>
            <a:r>
              <a:rPr lang="ar-SA" b="1" u="sng" dirty="0"/>
              <a:t>توفير خدمات الحماية للنساء</a:t>
            </a:r>
            <a:r>
              <a:rPr lang="ar-SA" dirty="0"/>
              <a:t> من كافة أشكال العنف الجنسي ضد النساء وأهمية التركيز على الحقوق الإنجابية وتوفير خدمات الصحة الإنجابية والحماية الجسدية وبصفة خاصة للنساء اللواتي يعشن في المناطق الريفية والنائية. </a:t>
            </a:r>
            <a:endParaRPr lang="en-US" dirty="0"/>
          </a:p>
          <a:p>
            <a:pPr algn="just" rtl="1"/>
            <a:r>
              <a:rPr lang="ar-SA" b="1" dirty="0"/>
              <a:t> </a:t>
            </a:r>
            <a:endParaRPr lang="en-US" dirty="0"/>
          </a:p>
          <a:p>
            <a:pPr lvl="0" algn="just" rtl="1"/>
            <a:r>
              <a:rPr lang="ar-SA" b="1" u="sng" dirty="0"/>
              <a:t>تحديد المؤشرات المناسبة </a:t>
            </a:r>
            <a:r>
              <a:rPr lang="ar-SA" dirty="0"/>
              <a:t>لرصد نوعية الخدمات المقدمة للضحايا وتقييمها بشكل منتظم. </a:t>
            </a:r>
            <a:endParaRPr lang="en-US" dirty="0"/>
          </a:p>
          <a:p>
            <a:pPr algn="just" rtl="1"/>
            <a:r>
              <a:rPr lang="ar-SA" b="1" dirty="0"/>
              <a:t> </a:t>
            </a:r>
            <a:endParaRPr lang="en-US" dirty="0"/>
          </a:p>
          <a:p>
            <a:pPr lvl="0" algn="just" rtl="1"/>
            <a:r>
              <a:rPr lang="ar-SA" b="1" u="sng" dirty="0"/>
              <a:t>ايلاء اهتمام خاص لحماية النساء والفتيات تحت الاحتلال واللاجئات من كافة اشكال العنف والاستغلال خلال فترات عدم الاستقرار والنزاعات المسلحة والحروب وخلال دورات النزوح واللجوء.</a:t>
            </a:r>
            <a:endParaRPr lang="en-US" dirty="0"/>
          </a:p>
          <a:p>
            <a:pPr algn="just" rtl="1"/>
            <a:r>
              <a:rPr lang="ar-SA" b="1" dirty="0"/>
              <a:t> </a:t>
            </a:r>
            <a:endParaRPr lang="en-US" dirty="0"/>
          </a:p>
          <a:p>
            <a:pPr lvl="0" algn="just" rtl="1"/>
            <a:r>
              <a:rPr lang="ar-SA" b="1" u="sng" dirty="0"/>
              <a:t>تعديل التشريعات والقوانين على المستوى الوطني والعمل على التوفيق بينها وبما يضمن حقوق الضحايا.</a:t>
            </a:r>
            <a:r>
              <a:rPr lang="ar-SA" b="1" dirty="0"/>
              <a:t> </a:t>
            </a:r>
            <a:endParaRPr lang="en-US" dirty="0"/>
          </a:p>
          <a:p>
            <a:pPr algn="just" rtl="1"/>
            <a:r>
              <a:rPr lang="ar-LB" b="1" dirty="0"/>
              <a:t> </a:t>
            </a:r>
            <a:endParaRPr lang="en-US" dirty="0">
              <a:effectLst/>
            </a:endParaRPr>
          </a:p>
        </p:txBody>
      </p:sp>
      <p:sp>
        <p:nvSpPr>
          <p:cNvPr id="3" name="TextBox 2"/>
          <p:cNvSpPr txBox="1"/>
          <p:nvPr/>
        </p:nvSpPr>
        <p:spPr>
          <a:xfrm>
            <a:off x="374573" y="1713379"/>
            <a:ext cx="8886657" cy="830997"/>
          </a:xfrm>
          <a:prstGeom prst="rect">
            <a:avLst/>
          </a:prstGeom>
          <a:noFill/>
        </p:spPr>
        <p:txBody>
          <a:bodyPr wrap="square" rtlCol="0">
            <a:spAutoFit/>
          </a:bodyPr>
          <a:lstStyle/>
          <a:p>
            <a:pPr algn="r" rtl="1"/>
            <a:r>
              <a:rPr lang="ar-EG" sz="2400" b="1" dirty="0">
                <a:solidFill>
                  <a:srgbClr val="C00000"/>
                </a:solidFill>
              </a:rPr>
              <a:t>نص إعلان القاهرة للمرأة العربية على الآليات بشأن تنفيذ المحور الرابع من الخطة الاستراتيجية </a:t>
            </a:r>
            <a:endParaRPr lang="en-US" sz="2400" b="1" dirty="0">
              <a:solidFill>
                <a:srgbClr val="C00000"/>
              </a:solidFill>
            </a:endParaRPr>
          </a:p>
        </p:txBody>
      </p:sp>
      <p:sp>
        <p:nvSpPr>
          <p:cNvPr id="4" name="Rectangle 3"/>
          <p:cNvSpPr/>
          <p:nvPr/>
        </p:nvSpPr>
        <p:spPr>
          <a:xfrm>
            <a:off x="9483123" y="3075057"/>
            <a:ext cx="2116758" cy="707886"/>
          </a:xfrm>
          <a:prstGeom prst="rect">
            <a:avLst/>
          </a:prstGeom>
        </p:spPr>
        <p:txBody>
          <a:bodyPr wrap="square">
            <a:spAutoFit/>
          </a:bodyPr>
          <a:lstStyle/>
          <a:p>
            <a:pPr algn="r" rtl="1"/>
            <a:r>
              <a:rPr lang="ar-EG" sz="4000" b="1" dirty="0">
                <a:solidFill>
                  <a:srgbClr val="C00000"/>
                </a:solidFill>
                <a:latin typeface="Simplified Arabic" pitchFamily="18" charset="-78"/>
                <a:cs typeface="Simplified Arabic" pitchFamily="18" charset="-78"/>
              </a:rPr>
              <a:t>الآليات</a:t>
            </a:r>
          </a:p>
        </p:txBody>
      </p:sp>
      <p:pic>
        <p:nvPicPr>
          <p:cNvPr id="5"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46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49513"/>
            <a:ext cx="9167813" cy="3681412"/>
          </a:xfrm>
        </p:spPr>
        <p:txBody>
          <a:bodyPr>
            <a:noAutofit/>
          </a:bodyPr>
          <a:lstStyle/>
          <a:p>
            <a:pPr marL="0" indent="0" algn="ctr" rtl="1">
              <a:buNone/>
            </a:pPr>
            <a:endParaRPr lang="en-US" sz="2400" b="1" dirty="0">
              <a:latin typeface="Simplified Arabic" pitchFamily="18" charset="-78"/>
              <a:cs typeface="Simplified Arabic" pitchFamily="18" charset="-78"/>
            </a:endParaRPr>
          </a:p>
          <a:p>
            <a:pPr marL="0" indent="0" algn="ctr" rtl="1">
              <a:buNone/>
            </a:pPr>
            <a:endParaRPr lang="ar-EG" b="1" dirty="0">
              <a:latin typeface="Simplified Arabic" pitchFamily="18" charset="-78"/>
              <a:cs typeface="Simplified Arabic" pitchFamily="18" charset="-78"/>
            </a:endParaRPr>
          </a:p>
          <a:p>
            <a:pPr marL="0" indent="0" algn="r" rtl="1">
              <a:buNone/>
            </a:pPr>
            <a:endParaRPr lang="en-US" b="1" dirty="0"/>
          </a:p>
          <a:p>
            <a:pPr marL="0" indent="0" algn="r" rtl="1">
              <a:buNone/>
            </a:pPr>
            <a:endParaRPr lang="en-US" b="1" dirty="0">
              <a:latin typeface="Calibri"/>
              <a:ea typeface="Calibri"/>
              <a:cs typeface="Simplified Arabic"/>
            </a:endParaRPr>
          </a:p>
          <a:p>
            <a:pPr algn="r" rtl="1"/>
            <a:endParaRPr lang="ar-EG" sz="2400" dirty="0">
              <a:latin typeface="Simplified Arabic" pitchFamily="18" charset="-78"/>
              <a:cs typeface="Simplified Arabic" pitchFamily="18" charset="-78"/>
            </a:endParaRPr>
          </a:p>
        </p:txBody>
      </p:sp>
      <p:sp>
        <p:nvSpPr>
          <p:cNvPr id="2" name="Rounded Rectangle 1"/>
          <p:cNvSpPr/>
          <p:nvPr/>
        </p:nvSpPr>
        <p:spPr>
          <a:xfrm>
            <a:off x="909130" y="2414953"/>
            <a:ext cx="9407177" cy="3016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TN" b="1" dirty="0"/>
              <a:t> </a:t>
            </a:r>
            <a:r>
              <a:rPr lang="ar-EG" sz="2800" b="1" dirty="0"/>
              <a:t>تضمنت خطة العمل الاستراتيجية 2030 محورًا خاصًا بالقضاء على العنف ضد النساء والفتيات، أكد على أهمية أن:</a:t>
            </a:r>
          </a:p>
          <a:p>
            <a:pPr algn="r" rtl="1"/>
            <a:endParaRPr lang="ar-EG" sz="2800" b="1" dirty="0"/>
          </a:p>
          <a:p>
            <a:pPr algn="ctr" rtl="1"/>
            <a:r>
              <a:rPr lang="ar-EG" sz="2800" b="1" i="1" dirty="0"/>
              <a:t>«</a:t>
            </a:r>
            <a:r>
              <a:rPr lang="ar-TN" sz="2800" b="1" i="1" dirty="0"/>
              <a:t>تتمتع </a:t>
            </a:r>
            <a:r>
              <a:rPr lang="ar-EG" sz="2800" b="1" i="1" dirty="0"/>
              <a:t>النساء </a:t>
            </a:r>
            <a:r>
              <a:rPr lang="ar-TN" sz="2800" b="1" i="1" dirty="0"/>
              <a:t>بمجتمع خالٍ من العنف القائم ضد المرأة بجميع أشكاله، حيث الحماية القانونية والمجتمعية والصحية للنساء والفتيات المعرضات للعنف والناجيات منه متوفرة</a:t>
            </a:r>
            <a:r>
              <a:rPr lang="ar-EG" sz="2800" b="1" i="1" dirty="0"/>
              <a:t>»</a:t>
            </a:r>
            <a:endParaRPr lang="en-US" sz="2800" i="1" dirty="0"/>
          </a:p>
        </p:txBody>
      </p:sp>
      <p:sp>
        <p:nvSpPr>
          <p:cNvPr id="4" name="TextBox 3"/>
          <p:cNvSpPr txBox="1"/>
          <p:nvPr/>
        </p:nvSpPr>
        <p:spPr>
          <a:xfrm>
            <a:off x="909130" y="1693854"/>
            <a:ext cx="9740691" cy="584775"/>
          </a:xfrm>
          <a:prstGeom prst="rect">
            <a:avLst/>
          </a:prstGeom>
          <a:noFill/>
        </p:spPr>
        <p:txBody>
          <a:bodyPr wrap="square" rtlCol="0">
            <a:spAutoFit/>
          </a:bodyPr>
          <a:lstStyle/>
          <a:p>
            <a:pPr algn="r" rtl="1"/>
            <a:r>
              <a:rPr lang="ar-EG" sz="3200" b="1" dirty="0">
                <a:solidFill>
                  <a:schemeClr val="tx2"/>
                </a:solidFill>
                <a:latin typeface="Simplified Arabic" pitchFamily="18" charset="-78"/>
                <a:cs typeface="Simplified Arabic" pitchFamily="18" charset="-78"/>
              </a:rPr>
              <a:t>المحور الرابع من خطة العمل الاستراتيجية: القضاء على العنف ضد المرأة </a:t>
            </a:r>
          </a:p>
        </p:txBody>
      </p:sp>
      <p:pic>
        <p:nvPicPr>
          <p:cNvPr id="5"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680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B4E3487-099C-4C23-84E7-6D0077E04A49}" type="slidenum">
              <a:rPr lang="ar-SA" altLang="en-US" smtClean="0"/>
              <a:pPr>
                <a:defRPr/>
              </a:pPr>
              <a:t>14</a:t>
            </a:fld>
            <a:endParaRPr lang="en-US" altLang="en-US" dirty="0"/>
          </a:p>
        </p:txBody>
      </p:sp>
      <p:sp>
        <p:nvSpPr>
          <p:cNvPr id="4" name="TextBox 3"/>
          <p:cNvSpPr txBox="1"/>
          <p:nvPr/>
        </p:nvSpPr>
        <p:spPr>
          <a:xfrm>
            <a:off x="567439" y="1475421"/>
            <a:ext cx="10278737" cy="523220"/>
          </a:xfrm>
          <a:prstGeom prst="rect">
            <a:avLst/>
          </a:prstGeom>
          <a:noFill/>
        </p:spPr>
        <p:txBody>
          <a:bodyPr wrap="square" rtlCol="0">
            <a:spAutoFit/>
          </a:bodyPr>
          <a:lstStyle/>
          <a:p>
            <a:pPr algn="ctr" rtl="1"/>
            <a:r>
              <a:rPr lang="ar-EG" sz="2800" b="1" dirty="0">
                <a:solidFill>
                  <a:schemeClr val="tx2"/>
                </a:solidFill>
                <a:latin typeface="Simplified Arabic" pitchFamily="18" charset="-78"/>
                <a:cs typeface="Simplified Arabic" pitchFamily="18" charset="-78"/>
              </a:rPr>
              <a:t>المحور الرابع من خطة العمل الاستراتيجية: القضاء على العنف ضد المرأة </a:t>
            </a:r>
          </a:p>
        </p:txBody>
      </p:sp>
      <p:sp>
        <p:nvSpPr>
          <p:cNvPr id="5" name="TextBox 4"/>
          <p:cNvSpPr txBox="1"/>
          <p:nvPr/>
        </p:nvSpPr>
        <p:spPr>
          <a:xfrm>
            <a:off x="2700756" y="2096413"/>
            <a:ext cx="6790487" cy="523220"/>
          </a:xfrm>
          <a:prstGeom prst="rect">
            <a:avLst/>
          </a:prstGeom>
          <a:noFill/>
        </p:spPr>
        <p:txBody>
          <a:bodyPr wrap="square" rtlCol="0">
            <a:spAutoFit/>
          </a:bodyPr>
          <a:lstStyle/>
          <a:p>
            <a:pPr algn="ctr" rtl="1"/>
            <a:r>
              <a:rPr lang="ar-EG" sz="2800" b="1" dirty="0"/>
              <a:t>المخرجات </a:t>
            </a:r>
            <a:endParaRPr lang="en-US" sz="2800" b="1" dirty="0"/>
          </a:p>
        </p:txBody>
      </p:sp>
      <p:graphicFrame>
        <p:nvGraphicFramePr>
          <p:cNvPr id="7" name="Diagram 6">
            <a:extLst>
              <a:ext uri="{FF2B5EF4-FFF2-40B4-BE49-F238E27FC236}">
                <a16:creationId xmlns:a16="http://schemas.microsoft.com/office/drawing/2014/main" xmlns="" id="{4C34F51C-2B65-4ED2-BEAA-0EEE295ADE1D}"/>
              </a:ext>
            </a:extLst>
          </p:cNvPr>
          <p:cNvGraphicFramePr/>
          <p:nvPr>
            <p:extLst>
              <p:ext uri="{D42A27DB-BD31-4B8C-83A1-F6EECF244321}">
                <p14:modId xmlns:p14="http://schemas.microsoft.com/office/powerpoint/2010/main" val="2070100629"/>
              </p:ext>
            </p:extLst>
          </p:nvPr>
        </p:nvGraphicFramePr>
        <p:xfrm>
          <a:off x="6198942" y="2880126"/>
          <a:ext cx="4373178" cy="355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xmlns="" id="{71CE20D6-7ED5-40E4-9F60-82B540FB823C}"/>
              </a:ext>
            </a:extLst>
          </p:cNvPr>
          <p:cNvGraphicFramePr/>
          <p:nvPr>
            <p:extLst>
              <p:ext uri="{D42A27DB-BD31-4B8C-83A1-F6EECF244321}">
                <p14:modId xmlns:p14="http://schemas.microsoft.com/office/powerpoint/2010/main" val="3249278292"/>
              </p:ext>
            </p:extLst>
          </p:nvPr>
        </p:nvGraphicFramePr>
        <p:xfrm>
          <a:off x="1333629" y="2880126"/>
          <a:ext cx="4373178" cy="35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4" descr="شعار-الإدارة-A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57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29735" y="1478097"/>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endParaRPr lang="en-US" dirty="0">
              <a:latin typeface="Simplified Arabic" panose="02020603050405020304" pitchFamily="18" charset="-78"/>
              <a:cs typeface="Simplified Arabic" panose="02020603050405020304" pitchFamily="18" charset="-78"/>
            </a:endParaRPr>
          </a:p>
        </p:txBody>
      </p:sp>
      <p:sp>
        <p:nvSpPr>
          <p:cNvPr id="7" name="Rounded Rectangle 6"/>
          <p:cNvSpPr/>
          <p:nvPr/>
        </p:nvSpPr>
        <p:spPr>
          <a:xfrm>
            <a:off x="8711296" y="2543695"/>
            <a:ext cx="2438400" cy="1121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t>لجنة المرأة العربية د. 35 </a:t>
            </a:r>
          </a:p>
          <a:p>
            <a:pPr algn="ctr"/>
            <a:r>
              <a:rPr lang="ar-EG" dirty="0"/>
              <a:t>(2016)</a:t>
            </a:r>
            <a:endParaRPr lang="en-US" dirty="0"/>
          </a:p>
        </p:txBody>
      </p:sp>
      <p:sp>
        <p:nvSpPr>
          <p:cNvPr id="2" name="Rectangle 1"/>
          <p:cNvSpPr/>
          <p:nvPr/>
        </p:nvSpPr>
        <p:spPr>
          <a:xfrm>
            <a:off x="1123719" y="1436334"/>
            <a:ext cx="10238545" cy="830997"/>
          </a:xfrm>
          <a:prstGeom prst="rect">
            <a:avLst/>
          </a:prstGeom>
        </p:spPr>
        <p:txBody>
          <a:bodyPr wrap="square">
            <a:spAutoFit/>
          </a:bodyPr>
          <a:lstStyle/>
          <a:p>
            <a:pPr algn="ctr" rtl="1"/>
            <a:r>
              <a:rPr lang="ar-EG" sz="2400" b="1" dirty="0">
                <a:solidFill>
                  <a:schemeClr val="accent6">
                    <a:lumMod val="75000"/>
                  </a:schemeClr>
                </a:solidFill>
                <a:latin typeface="Simplified Arabic" pitchFamily="18" charset="-78"/>
                <a:cs typeface="Simplified Arabic" pitchFamily="18" charset="-78"/>
              </a:rPr>
              <a:t>توصيات لجنة المرأة العربية المعنية باتفاقية مناهضة العنف ضد المرأة والفتاة والعنف الأسري في المنطقة العربية </a:t>
            </a:r>
          </a:p>
        </p:txBody>
      </p:sp>
      <p:sp>
        <p:nvSpPr>
          <p:cNvPr id="11" name="Rectangle 10"/>
          <p:cNvSpPr/>
          <p:nvPr/>
        </p:nvSpPr>
        <p:spPr>
          <a:xfrm>
            <a:off x="829735" y="2511040"/>
            <a:ext cx="7410882" cy="2308324"/>
          </a:xfrm>
          <a:prstGeom prst="rect">
            <a:avLst/>
          </a:prstGeom>
        </p:spPr>
        <p:txBody>
          <a:bodyPr wrap="square">
            <a:spAutoFit/>
          </a:bodyPr>
          <a:lstStyle/>
          <a:p>
            <a:pPr algn="just" rtl="1"/>
            <a:r>
              <a:rPr lang="ar-SA" b="1" u="sng" dirty="0"/>
              <a:t>توصية رقم (6) بشأن وضع "ميثاق مناهضة العنف ضد المرأة في المنطقة العربية" </a:t>
            </a:r>
            <a:r>
              <a:rPr lang="ar-EG" b="1" dirty="0"/>
              <a:t>توصى بما يلي </a:t>
            </a:r>
            <a:endParaRPr lang="en-US" dirty="0"/>
          </a:p>
          <a:p>
            <a:pPr marL="285750" lvl="0" indent="-285750" algn="just" rtl="1">
              <a:buFont typeface="Wingdings" panose="05000000000000000000" pitchFamily="2" charset="2"/>
              <a:buChar char="§"/>
            </a:pPr>
            <a:r>
              <a:rPr lang="ar-SA" dirty="0"/>
              <a:t>الموافقة على وضع إطار عام "لميثاق مناهضة العنف ضد المرأة في المنطقة العربية".</a:t>
            </a:r>
            <a:endParaRPr lang="en-US" dirty="0"/>
          </a:p>
          <a:p>
            <a:pPr marL="285750" lvl="0" indent="-285750" algn="just" rtl="1">
              <a:buFont typeface="Wingdings" panose="05000000000000000000" pitchFamily="2" charset="2"/>
              <a:buChar char="§"/>
            </a:pPr>
            <a:r>
              <a:rPr lang="ar-SA" dirty="0"/>
              <a:t>الطلب من الأمانة الفنية – إدارة المرأة والأسرة والطفولة- عقد اجتماع مع المنظمات العربية ومنظمات الأمم المتحدة المتخصصة بشأن وضع "ميثاق مناهضة العنف ضد المرأة في المنطقة العربية".</a:t>
            </a:r>
            <a:endParaRPr lang="en-US" dirty="0"/>
          </a:p>
          <a:p>
            <a:pPr marL="285750" indent="-285750" algn="just" rtl="1">
              <a:buFont typeface="Wingdings" panose="05000000000000000000" pitchFamily="2" charset="2"/>
              <a:buChar char="§"/>
            </a:pPr>
            <a:r>
              <a:rPr lang="ar-SA" dirty="0"/>
              <a:t>الطلب من الدول الأعضاء موافاة الأمانة الفنية – إدارة المرأة والأسرة والطفولة -بأهم المحاور التي يرون أهمية تضمينها عند وضع ميثاق مناهضة العنف ضد المرأة </a:t>
            </a:r>
            <a:r>
              <a:rPr lang="ar-SA" dirty="0" err="1"/>
              <a:t>فى</a:t>
            </a:r>
            <a:r>
              <a:rPr lang="ar-SA" dirty="0"/>
              <a:t> المنطقة العربية</a:t>
            </a:r>
            <a:endParaRPr lang="en-US" dirty="0"/>
          </a:p>
        </p:txBody>
      </p:sp>
      <p:sp>
        <p:nvSpPr>
          <p:cNvPr id="12" name="Rounded Rectangle 11"/>
          <p:cNvSpPr/>
          <p:nvPr/>
        </p:nvSpPr>
        <p:spPr>
          <a:xfrm>
            <a:off x="8711296" y="5042857"/>
            <a:ext cx="2438400" cy="1121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t>لجنة المرأة العربية د. 36</a:t>
            </a:r>
          </a:p>
          <a:p>
            <a:pPr algn="ctr"/>
            <a:r>
              <a:rPr lang="ar-EG" dirty="0"/>
              <a:t>(2017)</a:t>
            </a:r>
            <a:endParaRPr lang="en-US" dirty="0"/>
          </a:p>
        </p:txBody>
      </p:sp>
      <p:sp>
        <p:nvSpPr>
          <p:cNvPr id="13" name="Rectangle 12"/>
          <p:cNvSpPr/>
          <p:nvPr/>
        </p:nvSpPr>
        <p:spPr>
          <a:xfrm>
            <a:off x="745121" y="5148026"/>
            <a:ext cx="7495495" cy="923330"/>
          </a:xfrm>
          <a:prstGeom prst="rect">
            <a:avLst/>
          </a:prstGeom>
        </p:spPr>
        <p:txBody>
          <a:bodyPr wrap="square">
            <a:spAutoFit/>
          </a:bodyPr>
          <a:lstStyle/>
          <a:p>
            <a:pPr lvl="0" algn="r" rtl="1"/>
            <a:r>
              <a:rPr lang="ar-EG" b="1" u="sng" dirty="0"/>
              <a:t>توصية رقم (6):بشأن مناهضة العنف ضد المرأة في المنطقة العربية</a:t>
            </a:r>
          </a:p>
          <a:p>
            <a:pPr lvl="0" algn="r" rtl="1"/>
            <a:r>
              <a:rPr lang="ar-SA" dirty="0"/>
              <a:t>تعميم مسودة </a:t>
            </a:r>
            <a:r>
              <a:rPr lang="ar-SA" b="1" dirty="0"/>
              <a:t>اتفاقية "مناهضة العنف ضد المرأة والفتاة والعنف الاسرى</a:t>
            </a:r>
            <a:r>
              <a:rPr lang="ar-SA" dirty="0"/>
              <a:t>" على الدول الاعضاء لوضع ملاحظاتهم عليها تمهيداً لعرضها على الاليات المعنية.</a:t>
            </a:r>
            <a:endParaRPr lang="en-US" dirty="0"/>
          </a:p>
        </p:txBody>
      </p:sp>
      <p:pic>
        <p:nvPicPr>
          <p:cNvPr id="8"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62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558896" y="2528747"/>
            <a:ext cx="2438400" cy="1121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t>لجنة المرأة العربية د.37</a:t>
            </a:r>
          </a:p>
          <a:p>
            <a:pPr algn="ctr"/>
            <a:r>
              <a:rPr lang="ar-EG" b="1" dirty="0"/>
              <a:t>(2018)</a:t>
            </a:r>
            <a:endParaRPr lang="en-US" b="1" dirty="0"/>
          </a:p>
        </p:txBody>
      </p:sp>
      <p:sp>
        <p:nvSpPr>
          <p:cNvPr id="5" name="Rectangle 4"/>
          <p:cNvSpPr/>
          <p:nvPr/>
        </p:nvSpPr>
        <p:spPr>
          <a:xfrm>
            <a:off x="1160585" y="2219093"/>
            <a:ext cx="6435969" cy="3416320"/>
          </a:xfrm>
          <a:prstGeom prst="rect">
            <a:avLst/>
          </a:prstGeom>
        </p:spPr>
        <p:txBody>
          <a:bodyPr wrap="square">
            <a:spAutoFit/>
          </a:bodyPr>
          <a:lstStyle/>
          <a:p>
            <a:pPr algn="r" rtl="1"/>
            <a:r>
              <a:rPr lang="ar-EG" b="1" u="sng" dirty="0"/>
              <a:t>توصية رقم (7):بشأن مناهضة العنف ضد المرأة في المنطقة العربية:</a:t>
            </a:r>
          </a:p>
          <a:p>
            <a:pPr algn="r" rtl="1"/>
            <a:endParaRPr lang="en-US" dirty="0"/>
          </a:p>
          <a:p>
            <a:pPr marL="285750" lvl="0" indent="-285750" algn="just" rtl="1">
              <a:buFont typeface="Arial" panose="020B0604020202020204" pitchFamily="34" charset="0"/>
              <a:buChar char="•"/>
            </a:pPr>
            <a:r>
              <a:rPr lang="ar-EG" dirty="0"/>
              <a:t>الطلب إلى الأمانة الفنية إعداد النسخة النهائية من </a:t>
            </a:r>
            <a:r>
              <a:rPr lang="ar-EG" b="1" dirty="0"/>
              <a:t>اتفاقية "مناهضة العنف ضد المرأة والفتاة والعنف الأسري"</a:t>
            </a:r>
            <a:r>
              <a:rPr lang="ar-EG" dirty="0"/>
              <a:t> بالتعاون مع هيئة الأمم المتحدة للمرأة، والمكتب الإقليمي لصندوق الأمم المتحدة للسكان، واللجنة الاقتصادية والاجتماعية لغربي آسيا (الاسكوا)، وائتلاف البرلمانيات من الدول العربية لمناهضة العنف ضد المرأة ومؤسسة </a:t>
            </a:r>
            <a:r>
              <a:rPr lang="ar-EG" dirty="0" err="1"/>
              <a:t>ويستمنستر</a:t>
            </a:r>
            <a:r>
              <a:rPr lang="ar-EG" dirty="0"/>
              <a:t> للديمقراطية".</a:t>
            </a:r>
          </a:p>
          <a:p>
            <a:pPr marL="285750" lvl="0" indent="-285750" algn="just" rtl="1">
              <a:buFont typeface="Arial" panose="020B0604020202020204" pitchFamily="34" charset="0"/>
              <a:buChar char="•"/>
            </a:pPr>
            <a:endParaRPr lang="ar-EG" dirty="0"/>
          </a:p>
          <a:p>
            <a:pPr marL="285750" lvl="0" indent="-285750" algn="just" rtl="1">
              <a:buFont typeface="Arial" panose="020B0604020202020204" pitchFamily="34" charset="0"/>
              <a:buChar char="•"/>
            </a:pPr>
            <a:r>
              <a:rPr lang="ar-EG" dirty="0"/>
              <a:t>الطلب من الدول الأعضاء التي لم تواف الأمانة الفنية بملاحظتها حول مسودة "</a:t>
            </a:r>
            <a:r>
              <a:rPr lang="ar-EG" b="1" dirty="0"/>
              <a:t>اتفاقية مناهضة العنف ضد المرأة والفتاة والعنف الأسري</a:t>
            </a:r>
            <a:r>
              <a:rPr lang="ar-EG" dirty="0"/>
              <a:t>" ، بإرسال ملاحظاتها و </a:t>
            </a:r>
            <a:r>
              <a:rPr lang="ar-EG" dirty="0" err="1"/>
              <a:t>مرئياتها</a:t>
            </a:r>
            <a:r>
              <a:rPr lang="ar-EG" dirty="0"/>
              <a:t> حول مسودة الاتفاقية تمهيداً لإدماجها في النسخة النهائية.</a:t>
            </a:r>
            <a:endParaRPr lang="en-US" dirty="0"/>
          </a:p>
          <a:p>
            <a:pPr rtl="1"/>
            <a:r>
              <a:rPr lang="en-US" dirty="0"/>
              <a:t> </a:t>
            </a:r>
            <a:endParaRPr lang="en-US" dirty="0">
              <a:effectLst/>
            </a:endParaRPr>
          </a:p>
        </p:txBody>
      </p:sp>
      <p:pic>
        <p:nvPicPr>
          <p:cNvPr id="4"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227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Left Arrow 10">
            <a:extLst>
              <a:ext uri="{FF2B5EF4-FFF2-40B4-BE49-F238E27FC236}">
                <a16:creationId xmlns="" xmlns:a16="http://schemas.microsoft.com/office/drawing/2014/main" id="{A982B053-EAFC-4612-AC2A-B73D109FAB36}"/>
              </a:ext>
            </a:extLst>
          </p:cNvPr>
          <p:cNvSpPr/>
          <p:nvPr/>
        </p:nvSpPr>
        <p:spPr>
          <a:xfrm rot="16200000">
            <a:off x="3857879" y="3848781"/>
            <a:ext cx="815627" cy="320894"/>
          </a:xfrm>
          <a:prstGeom prst="leftArrow">
            <a:avLst/>
          </a:prstGeom>
          <a:solidFill>
            <a:schemeClr val="accent4">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endParaRPr lang="en-US" sz="338" dirty="0"/>
          </a:p>
        </p:txBody>
      </p:sp>
      <p:sp>
        <p:nvSpPr>
          <p:cNvPr id="5" name="TextBox 4"/>
          <p:cNvSpPr txBox="1"/>
          <p:nvPr/>
        </p:nvSpPr>
        <p:spPr>
          <a:xfrm>
            <a:off x="2802266" y="114106"/>
            <a:ext cx="5213985" cy="460449"/>
          </a:xfrm>
          <a:prstGeom prst="rect">
            <a:avLst/>
          </a:prstGeom>
          <a:noFill/>
        </p:spPr>
        <p:txBody>
          <a:bodyPr wrap="square" lIns="21656" tIns="10828" rIns="21656" bIns="10828" rtlCol="0">
            <a:spAutoFit/>
          </a:bodyPr>
          <a:lstStyle/>
          <a:p>
            <a:pPr algn="r" rtl="1"/>
            <a:r>
              <a:rPr lang="ar-LB" sz="1425" b="1" dirty="0"/>
              <a:t>مسار إعداد</a:t>
            </a:r>
            <a:r>
              <a:rPr lang="en-GB" sz="1425" b="1" dirty="0"/>
              <a:t> </a:t>
            </a:r>
            <a:r>
              <a:rPr lang="ar-TN" sz="1425" b="1" dirty="0"/>
              <a:t>مشروع </a:t>
            </a:r>
            <a:r>
              <a:rPr lang="ar-LB" sz="1425" b="1" dirty="0"/>
              <a:t>ال</a:t>
            </a:r>
            <a:r>
              <a:rPr lang="ar-TN" sz="1425" b="1" dirty="0"/>
              <a:t>اتفاقية </a:t>
            </a:r>
            <a:r>
              <a:rPr lang="ar-LB" sz="1425" b="1" dirty="0"/>
              <a:t>ال</a:t>
            </a:r>
            <a:r>
              <a:rPr lang="ar-TN" sz="1425" b="1" dirty="0"/>
              <a:t>عربية لمناهضة العنف ضدّ المرأة والطفلة</a:t>
            </a:r>
            <a:endParaRPr lang="en-US" sz="1425" dirty="0"/>
          </a:p>
          <a:p>
            <a:pPr algn="r" rtl="1"/>
            <a:r>
              <a:rPr lang="ar-LB" sz="1425" dirty="0"/>
              <a:t> </a:t>
            </a:r>
            <a:endParaRPr lang="en-US" sz="1425" dirty="0"/>
          </a:p>
        </p:txBody>
      </p:sp>
      <p:sp>
        <p:nvSpPr>
          <p:cNvPr id="6" name="Oval 5"/>
          <p:cNvSpPr/>
          <p:nvPr/>
        </p:nvSpPr>
        <p:spPr>
          <a:xfrm>
            <a:off x="7624379" y="-13769"/>
            <a:ext cx="3205734" cy="2889144"/>
          </a:xfrm>
          <a:prstGeom prst="ellipse">
            <a:avLst/>
          </a:prstGeom>
          <a:ln>
            <a:prstDash val="dash"/>
          </a:ln>
        </p:spPr>
        <p:style>
          <a:lnRef idx="2">
            <a:schemeClr val="accent1"/>
          </a:lnRef>
          <a:fillRef idx="1">
            <a:schemeClr val="lt1"/>
          </a:fillRef>
          <a:effectRef idx="0">
            <a:schemeClr val="accent1"/>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142"/>
              </a:spcAft>
            </a:pPr>
            <a:r>
              <a:rPr lang="ar-LB" sz="1238" b="1" dirty="0">
                <a:solidFill>
                  <a:srgbClr val="C0504D"/>
                </a:solidFill>
                <a:latin typeface="Simplified Arabic" panose="02020603050405020304" pitchFamily="18" charset="-78"/>
                <a:ea typeface="Calibri"/>
                <a:cs typeface="Simplified Arabic" panose="02020603050405020304" pitchFamily="18" charset="-78"/>
              </a:rPr>
              <a:t>الدورة 35 للجنة المرأة العربية</a:t>
            </a:r>
            <a:endParaRPr lang="en-US" sz="1238" b="1" dirty="0">
              <a:latin typeface="Simplified Arabic" panose="02020603050405020304" pitchFamily="18" charset="-78"/>
              <a:ea typeface="Calibri"/>
              <a:cs typeface="Simplified Arabic" panose="02020603050405020304" pitchFamily="18" charset="-78"/>
            </a:endParaRPr>
          </a:p>
          <a:p>
            <a:pPr algn="ctr">
              <a:lnSpc>
                <a:spcPct val="115000"/>
              </a:lnSpc>
              <a:spcAft>
                <a:spcPts val="142"/>
              </a:spcAft>
            </a:pPr>
            <a:r>
              <a:rPr lang="ar-LB" sz="1238" b="1" u="sng" dirty="0">
                <a:solidFill>
                  <a:srgbClr val="C0504D"/>
                </a:solidFill>
                <a:latin typeface="Simplified Arabic" panose="02020603050405020304" pitchFamily="18" charset="-78"/>
                <a:ea typeface="Calibri"/>
                <a:cs typeface="Simplified Arabic" panose="02020603050405020304" pitchFamily="18" charset="-78"/>
              </a:rPr>
              <a:t>القاهرة 31 كانون الثاني 2015</a:t>
            </a:r>
            <a:endParaRPr lang="en-US" sz="1238" b="1" dirty="0">
              <a:latin typeface="Simplified Arabic" panose="02020603050405020304" pitchFamily="18" charset="-78"/>
              <a:ea typeface="Calibri"/>
              <a:cs typeface="Simplified Arabic" panose="02020603050405020304" pitchFamily="18" charset="-78"/>
            </a:endParaRPr>
          </a:p>
          <a:p>
            <a:pPr algn="ctr">
              <a:lnSpc>
                <a:spcPct val="115000"/>
              </a:lnSpc>
              <a:spcAft>
                <a:spcPts val="142"/>
              </a:spcAft>
            </a:pPr>
            <a:r>
              <a:rPr lang="ar-LB" sz="1238" b="1" dirty="0">
                <a:solidFill>
                  <a:srgbClr val="C0504D"/>
                </a:solidFill>
                <a:latin typeface="Simplified Arabic" panose="02020603050405020304" pitchFamily="18" charset="-78"/>
                <a:ea typeface="Calibri"/>
                <a:cs typeface="Simplified Arabic" panose="02020603050405020304" pitchFamily="18" charset="-78"/>
              </a:rPr>
              <a:t>البند الرابع - التوصية رقم 6</a:t>
            </a:r>
            <a:endParaRPr lang="en-US" sz="1238" b="1" dirty="0">
              <a:latin typeface="Simplified Arabic" panose="02020603050405020304" pitchFamily="18" charset="-78"/>
              <a:ea typeface="Calibri"/>
              <a:cs typeface="Simplified Arabic" panose="02020603050405020304" pitchFamily="18" charset="-78"/>
            </a:endParaRPr>
          </a:p>
          <a:p>
            <a:pPr algn="r">
              <a:lnSpc>
                <a:spcPct val="115000"/>
              </a:lnSpc>
              <a:spcAft>
                <a:spcPts val="237"/>
              </a:spcAft>
            </a:pPr>
            <a:r>
              <a:rPr lang="ar-SA" sz="1238" b="1" dirty="0">
                <a:latin typeface="Simplified Arabic" panose="02020603050405020304" pitchFamily="18" charset="-78"/>
                <a:ea typeface="Calibri"/>
                <a:cs typeface="Simplified Arabic" panose="02020603050405020304" pitchFamily="18" charset="-78"/>
              </a:rPr>
              <a:t>الطلب من الامانة الفنية مواصلة التعاون مع مركز المرأة باللجنة الاقتصادية والاجتماعية لغربي اسيا (ا</a:t>
            </a:r>
            <a:r>
              <a:rPr lang="ar-LB" sz="1238" b="1" dirty="0">
                <a:latin typeface="Simplified Arabic" panose="02020603050405020304" pitchFamily="18" charset="-78"/>
                <a:ea typeface="Calibri"/>
                <a:cs typeface="Simplified Arabic" panose="02020603050405020304" pitchFamily="18" charset="-78"/>
              </a:rPr>
              <a:t>لا</a:t>
            </a:r>
            <a:r>
              <a:rPr lang="ar-SA" sz="1238" b="1" dirty="0">
                <a:latin typeface="Simplified Arabic" panose="02020603050405020304" pitchFamily="18" charset="-78"/>
                <a:ea typeface="Calibri"/>
                <a:cs typeface="Simplified Arabic" panose="02020603050405020304" pitchFamily="18" charset="-78"/>
              </a:rPr>
              <a:t>سكوا) في وضع خطة العمل الاستراتيجية لتنفيذ اعلان القاهرة "اجندة التنمية للمرأة العربية لما بعد –2015 "بالاضافة الى وضع الاطار العام لميثاق مناهضة العنف ضد المرأة"</a:t>
            </a:r>
            <a:r>
              <a:rPr lang="en-US" sz="1238" b="1" dirty="0">
                <a:latin typeface="Simplified Arabic" panose="02020603050405020304" pitchFamily="18" charset="-78"/>
                <a:ea typeface="Calibri"/>
                <a:cs typeface="Simplified Arabic" panose="02020603050405020304" pitchFamily="18" charset="-78"/>
              </a:rPr>
              <a:t>"</a:t>
            </a:r>
          </a:p>
          <a:p>
            <a:pPr algn="ctr">
              <a:lnSpc>
                <a:spcPct val="115000"/>
              </a:lnSpc>
              <a:spcAft>
                <a:spcPts val="237"/>
              </a:spcAft>
            </a:pPr>
            <a:r>
              <a:rPr lang="en-US" sz="1238" b="1" dirty="0">
                <a:latin typeface="Simplified Arabic" panose="02020603050405020304" pitchFamily="18" charset="-78"/>
                <a:ea typeface="Calibri"/>
                <a:cs typeface="Simplified Arabic" panose="02020603050405020304" pitchFamily="18" charset="-78"/>
              </a:rPr>
              <a:t> </a:t>
            </a:r>
          </a:p>
        </p:txBody>
      </p:sp>
      <p:sp>
        <p:nvSpPr>
          <p:cNvPr id="8" name="Oval 7"/>
          <p:cNvSpPr/>
          <p:nvPr/>
        </p:nvSpPr>
        <p:spPr>
          <a:xfrm>
            <a:off x="7979976" y="4336552"/>
            <a:ext cx="2617064" cy="2398632"/>
          </a:xfrm>
          <a:prstGeom prst="ellipse">
            <a:avLst/>
          </a:prstGeom>
          <a:ln>
            <a:solidFill>
              <a:schemeClr val="accent3">
                <a:lumMod val="75000"/>
              </a:schemeClr>
            </a:solidFill>
            <a:prstDash val="dash"/>
          </a:ln>
        </p:spPr>
        <p:style>
          <a:lnRef idx="2">
            <a:schemeClr val="accent1"/>
          </a:lnRef>
          <a:fillRef idx="1">
            <a:schemeClr val="lt1"/>
          </a:fillRef>
          <a:effectRef idx="0">
            <a:schemeClr val="accent1"/>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142"/>
              </a:spcAft>
            </a:pPr>
            <a:endParaRPr lang="en-GB" sz="1013" b="1" dirty="0">
              <a:solidFill>
                <a:srgbClr val="C0504D"/>
              </a:solidFill>
              <a:latin typeface="Simplified Arabic" panose="02020603050405020304" pitchFamily="18" charset="-78"/>
              <a:ea typeface="Calibri"/>
              <a:cs typeface="Simplified Arabic" panose="02020603050405020304" pitchFamily="18" charset="-78"/>
            </a:endParaRPr>
          </a:p>
          <a:p>
            <a:pPr algn="ctr">
              <a:lnSpc>
                <a:spcPct val="115000"/>
              </a:lnSpc>
              <a:spcAft>
                <a:spcPts val="142"/>
              </a:spcAft>
            </a:pPr>
            <a:r>
              <a:rPr lang="ar-LB" sz="1013" b="1" dirty="0">
                <a:solidFill>
                  <a:srgbClr val="C0504D"/>
                </a:solidFill>
                <a:latin typeface="Simplified Arabic" panose="02020603050405020304" pitchFamily="18" charset="-78"/>
                <a:ea typeface="Calibri"/>
                <a:cs typeface="Simplified Arabic" panose="02020603050405020304" pitchFamily="18" charset="-78"/>
              </a:rPr>
              <a:t>المؤتمر الدولي حول دور البرلمانات في تمكين المرأة وصلتها بالتنمية المستدامة</a:t>
            </a:r>
            <a:endParaRPr lang="en-US" sz="1013" dirty="0">
              <a:latin typeface="Simplified Arabic" panose="02020603050405020304" pitchFamily="18" charset="-78"/>
              <a:ea typeface="Calibri"/>
              <a:cs typeface="Simplified Arabic" panose="02020603050405020304" pitchFamily="18" charset="-78"/>
            </a:endParaRPr>
          </a:p>
          <a:p>
            <a:pPr algn="ctr">
              <a:lnSpc>
                <a:spcPct val="115000"/>
              </a:lnSpc>
              <a:spcAft>
                <a:spcPts val="142"/>
              </a:spcAft>
            </a:pPr>
            <a:r>
              <a:rPr lang="ar-LB" sz="1013" b="1" u="sng" dirty="0">
                <a:solidFill>
                  <a:srgbClr val="C0504D"/>
                </a:solidFill>
                <a:latin typeface="Simplified Arabic" panose="02020603050405020304" pitchFamily="18" charset="-78"/>
                <a:ea typeface="Calibri"/>
                <a:cs typeface="Simplified Arabic" panose="02020603050405020304" pitchFamily="18" charset="-78"/>
              </a:rPr>
              <a:t>المغرب 9 آذار/ مارس 2016</a:t>
            </a:r>
            <a:endParaRPr lang="en-US" sz="1013" dirty="0">
              <a:latin typeface="Simplified Arabic" panose="02020603050405020304" pitchFamily="18" charset="-78"/>
              <a:ea typeface="Calibri"/>
              <a:cs typeface="Simplified Arabic" panose="02020603050405020304" pitchFamily="18" charset="-78"/>
            </a:endParaRPr>
          </a:p>
          <a:p>
            <a:pPr algn="r" rtl="1">
              <a:lnSpc>
                <a:spcPct val="115000"/>
              </a:lnSpc>
              <a:spcAft>
                <a:spcPts val="237"/>
              </a:spcAft>
            </a:pPr>
            <a:r>
              <a:rPr lang="ar-LB" sz="1013" b="1" dirty="0">
                <a:latin typeface="Simplified Arabic" panose="02020603050405020304" pitchFamily="18" charset="-78"/>
                <a:ea typeface="Calibri"/>
                <a:cs typeface="Simplified Arabic" panose="02020603050405020304" pitchFamily="18" charset="-78"/>
              </a:rPr>
              <a:t>التوصية ب</a:t>
            </a:r>
            <a:r>
              <a:rPr lang="ar-SA" sz="1013" b="1" dirty="0">
                <a:latin typeface="Simplified Arabic" panose="02020603050405020304" pitchFamily="18" charset="-78"/>
                <a:ea typeface="Calibri"/>
                <a:cs typeface="Simplified Arabic" panose="02020603050405020304" pitchFamily="18" charset="-78"/>
              </a:rPr>
              <a:t>المشاركة الفعالة والايجاببية ضمن المحافل الدولية والاقليمية التي تجهد لوضع اتفاقيات ومواثيق لمناهضة العنف ضد المرأة</a:t>
            </a:r>
            <a:r>
              <a:rPr lang="ar-LB" sz="1013" b="1" dirty="0">
                <a:latin typeface="Simplified Arabic" panose="02020603050405020304" pitchFamily="18" charset="-78"/>
                <a:ea typeface="Calibri"/>
                <a:cs typeface="Simplified Arabic" panose="02020603050405020304" pitchFamily="18" charset="-78"/>
              </a:rPr>
              <a:t> و</a:t>
            </a:r>
            <a:r>
              <a:rPr lang="ar-SA" sz="1013" b="1" dirty="0">
                <a:latin typeface="Simplified Arabic" panose="02020603050405020304" pitchFamily="18" charset="-78"/>
                <a:ea typeface="Calibri"/>
                <a:cs typeface="Simplified Arabic" panose="02020603050405020304" pitchFamily="18" charset="-78"/>
              </a:rPr>
              <a:t>وضع لجنة مصغرة من البرلمانيات والائتلاف لمتابعة بلورة اتفاقية عربية لمكافحة العنف ضد المرأة تتناغم مع المعايير الدولية واتفاقية </a:t>
            </a:r>
            <a:r>
              <a:rPr lang="ar-LB" sz="1013" b="1" dirty="0">
                <a:latin typeface="Simplified Arabic" panose="02020603050405020304" pitchFamily="18" charset="-78"/>
                <a:ea typeface="Calibri"/>
                <a:cs typeface="Simplified Arabic" panose="02020603050405020304" pitchFamily="18" charset="-78"/>
              </a:rPr>
              <a:t>مجلس اوروبا</a:t>
            </a:r>
            <a:endParaRPr lang="en-US" sz="1013" dirty="0">
              <a:latin typeface="Simplified Arabic" panose="02020603050405020304" pitchFamily="18" charset="-78"/>
              <a:ea typeface="Calibri"/>
              <a:cs typeface="Simplified Arabic" panose="02020603050405020304" pitchFamily="18" charset="-78"/>
            </a:endParaRPr>
          </a:p>
          <a:p>
            <a:pPr algn="ctr">
              <a:lnSpc>
                <a:spcPct val="115000"/>
              </a:lnSpc>
              <a:spcAft>
                <a:spcPts val="237"/>
              </a:spcAft>
            </a:pPr>
            <a:r>
              <a:rPr lang="en-US" sz="1013" dirty="0">
                <a:ea typeface="Calibri"/>
                <a:cs typeface="Arial"/>
              </a:rPr>
              <a:t> </a:t>
            </a:r>
          </a:p>
        </p:txBody>
      </p:sp>
      <p:sp>
        <p:nvSpPr>
          <p:cNvPr id="9" name="Left Arrow 8"/>
          <p:cNvSpPr/>
          <p:nvPr/>
        </p:nvSpPr>
        <p:spPr>
          <a:xfrm rot="19140228">
            <a:off x="7164270" y="2129175"/>
            <a:ext cx="679692" cy="445433"/>
          </a:xfrm>
          <a:prstGeom prst="lef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endParaRPr lang="en-US" sz="338" dirty="0"/>
          </a:p>
        </p:txBody>
      </p:sp>
      <p:sp>
        <p:nvSpPr>
          <p:cNvPr id="10" name="Left Arrow 9"/>
          <p:cNvSpPr/>
          <p:nvPr/>
        </p:nvSpPr>
        <p:spPr>
          <a:xfrm>
            <a:off x="7390456" y="2747769"/>
            <a:ext cx="652343" cy="429176"/>
          </a:xfrm>
          <a:prstGeom prst="lef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endParaRPr lang="en-US" sz="338" dirty="0"/>
          </a:p>
        </p:txBody>
      </p:sp>
      <p:sp>
        <p:nvSpPr>
          <p:cNvPr id="11" name="Left Arrow 10"/>
          <p:cNvSpPr/>
          <p:nvPr/>
        </p:nvSpPr>
        <p:spPr>
          <a:xfrm rot="3730393">
            <a:off x="7042449" y="3730130"/>
            <a:ext cx="1490236" cy="530142"/>
          </a:xfrm>
          <a:prstGeom prst="left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endParaRPr lang="en-US" sz="338" dirty="0"/>
          </a:p>
        </p:txBody>
      </p:sp>
      <p:sp>
        <p:nvSpPr>
          <p:cNvPr id="12" name="6-Point Star 11"/>
          <p:cNvSpPr/>
          <p:nvPr/>
        </p:nvSpPr>
        <p:spPr>
          <a:xfrm>
            <a:off x="6340609" y="2345526"/>
            <a:ext cx="1184085" cy="1255888"/>
          </a:xfrm>
          <a:prstGeom prst="star6">
            <a:avLst/>
          </a:prstGeom>
          <a:ln w="76200"/>
        </p:spPr>
        <p:style>
          <a:lnRef idx="2">
            <a:schemeClr val="accent2"/>
          </a:lnRef>
          <a:fillRef idx="1">
            <a:schemeClr val="lt1"/>
          </a:fillRef>
          <a:effectRef idx="0">
            <a:schemeClr val="accent2"/>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237"/>
              </a:spcAft>
            </a:pPr>
            <a:r>
              <a:rPr lang="ar-SA" sz="1125" b="1" dirty="0">
                <a:solidFill>
                  <a:srgbClr val="4F81BD"/>
                </a:solidFill>
                <a:latin typeface="Simplified Arabic" panose="02020603050405020304" pitchFamily="18" charset="-78"/>
                <a:ea typeface="Calibri"/>
                <a:cs typeface="Simplified Arabic" panose="02020603050405020304" pitchFamily="18" charset="-78"/>
              </a:rPr>
              <a:t>انطلاق فكرة</a:t>
            </a:r>
            <a:r>
              <a:rPr lang="ar-LB" sz="1125" b="1" dirty="0">
                <a:solidFill>
                  <a:srgbClr val="4F81BD"/>
                </a:solidFill>
                <a:latin typeface="Simplified Arabic" panose="02020603050405020304" pitchFamily="18" charset="-78"/>
                <a:ea typeface="Calibri"/>
                <a:cs typeface="Simplified Arabic" panose="02020603050405020304" pitchFamily="18" charset="-78"/>
              </a:rPr>
              <a:t> دعم التوصية رقم 6</a:t>
            </a:r>
            <a:endParaRPr lang="en-US" sz="1125" dirty="0">
              <a:latin typeface="Simplified Arabic" panose="02020603050405020304" pitchFamily="18" charset="-78"/>
              <a:ea typeface="Calibri"/>
              <a:cs typeface="Simplified Arabic" panose="02020603050405020304" pitchFamily="18" charset="-78"/>
            </a:endParaRPr>
          </a:p>
        </p:txBody>
      </p:sp>
      <p:sp>
        <p:nvSpPr>
          <p:cNvPr id="13" name="Left Arrow 12"/>
          <p:cNvSpPr/>
          <p:nvPr/>
        </p:nvSpPr>
        <p:spPr>
          <a:xfrm rot="5400000">
            <a:off x="6546189" y="1620599"/>
            <a:ext cx="1004548" cy="343664"/>
          </a:xfrm>
          <a:prstGeom prst="leftArrow">
            <a:avLst/>
          </a:prstGeom>
          <a:solidFill>
            <a:schemeClr val="accent5">
              <a:lumMod val="75000"/>
            </a:schemeClr>
          </a:solidFill>
          <a:ln cap="rnd">
            <a:noFill/>
          </a:ln>
          <a:scene3d>
            <a:camera prst="orthographicFront">
              <a:rot lat="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endParaRPr lang="en-US" sz="338" dirty="0"/>
          </a:p>
        </p:txBody>
      </p:sp>
      <p:sp>
        <p:nvSpPr>
          <p:cNvPr id="14" name="Rectangle 13"/>
          <p:cNvSpPr/>
          <p:nvPr/>
        </p:nvSpPr>
        <p:spPr>
          <a:xfrm>
            <a:off x="6736322" y="1000613"/>
            <a:ext cx="845393" cy="31259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237"/>
              </a:spcAft>
            </a:pPr>
            <a:r>
              <a:rPr lang="ar-LB" sz="1144" b="1" dirty="0">
                <a:solidFill>
                  <a:srgbClr val="5F497A"/>
                </a:solidFill>
                <a:latin typeface="Simplified Arabic" panose="02020603050405020304" pitchFamily="18" charset="-78"/>
                <a:ea typeface="Calibri"/>
                <a:cs typeface="Simplified Arabic" panose="02020603050405020304" pitchFamily="18" charset="-78"/>
              </a:rPr>
              <a:t>عملية </a:t>
            </a:r>
            <a:r>
              <a:rPr lang="ar-SA" sz="1144" b="1" dirty="0">
                <a:solidFill>
                  <a:srgbClr val="5F497A"/>
                </a:solidFill>
                <a:latin typeface="Simplified Arabic" panose="02020603050405020304" pitchFamily="18" charset="-78"/>
                <a:ea typeface="Calibri"/>
                <a:cs typeface="Simplified Arabic" panose="02020603050405020304" pitchFamily="18" charset="-78"/>
              </a:rPr>
              <a:t>التحضير</a:t>
            </a:r>
            <a:endParaRPr lang="en-US" sz="1144" dirty="0">
              <a:latin typeface="Simplified Arabic" panose="02020603050405020304" pitchFamily="18" charset="-78"/>
              <a:ea typeface="Calibri"/>
              <a:cs typeface="Simplified Arabic" panose="02020603050405020304" pitchFamily="18" charset="-78"/>
            </a:endParaRPr>
          </a:p>
        </p:txBody>
      </p:sp>
      <p:sp>
        <p:nvSpPr>
          <p:cNvPr id="15" name="Rectangle 14"/>
          <p:cNvSpPr/>
          <p:nvPr/>
        </p:nvSpPr>
        <p:spPr>
          <a:xfrm>
            <a:off x="4559326" y="440345"/>
            <a:ext cx="2134331" cy="1529970"/>
          </a:xfrm>
          <a:prstGeom prst="rect">
            <a:avLst/>
          </a:prstGeom>
          <a:ln>
            <a:solidFill>
              <a:schemeClr val="accent2">
                <a:lumMod val="75000"/>
              </a:schemeClr>
            </a:solidFill>
            <a:prstDash val="dash"/>
          </a:ln>
        </p:spPr>
        <p:style>
          <a:lnRef idx="2">
            <a:schemeClr val="accent1"/>
          </a:lnRef>
          <a:fillRef idx="1">
            <a:schemeClr val="lt1"/>
          </a:fillRef>
          <a:effectRef idx="0">
            <a:schemeClr val="accent1"/>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marL="81209" indent="-81209" algn="r" rtl="1">
              <a:lnSpc>
                <a:spcPct val="107000"/>
              </a:lnSpc>
              <a:spcAft>
                <a:spcPts val="189"/>
              </a:spcAft>
              <a:buFont typeface="Symbol"/>
              <a:buChar char=""/>
            </a:pPr>
            <a:r>
              <a:rPr lang="ar-LB" sz="1125" b="1" dirty="0">
                <a:solidFill>
                  <a:srgbClr val="C0504D"/>
                </a:solidFill>
                <a:latin typeface="Simplified Arabic" panose="02020603050405020304" pitchFamily="18" charset="-78"/>
                <a:ea typeface="Calibri"/>
                <a:cs typeface="Simplified Arabic" panose="02020603050405020304" pitchFamily="18" charset="-78"/>
              </a:rPr>
              <a:t>انشاء لجنة فرعية من الأئتلاف لمتابعة اعداد الاتفاقية وصياغتها  </a:t>
            </a:r>
            <a:endParaRPr lang="en-US" sz="1125" dirty="0">
              <a:latin typeface="Simplified Arabic" panose="02020603050405020304" pitchFamily="18" charset="-78"/>
              <a:ea typeface="Calibri"/>
              <a:cs typeface="Simplified Arabic" panose="02020603050405020304" pitchFamily="18" charset="-78"/>
            </a:endParaRPr>
          </a:p>
          <a:p>
            <a:pPr marL="81209" indent="-81209" algn="r" rtl="1">
              <a:lnSpc>
                <a:spcPct val="107000"/>
              </a:lnSpc>
              <a:spcAft>
                <a:spcPts val="189"/>
              </a:spcAft>
              <a:buFont typeface="Symbol"/>
              <a:buChar char=""/>
            </a:pPr>
            <a:r>
              <a:rPr lang="ar-LB" sz="1125" b="1" dirty="0">
                <a:solidFill>
                  <a:srgbClr val="C0504D"/>
                </a:solidFill>
                <a:latin typeface="Simplified Arabic" panose="02020603050405020304" pitchFamily="18" charset="-78"/>
                <a:ea typeface="Calibri"/>
                <a:cs typeface="Simplified Arabic" panose="02020603050405020304" pitchFamily="18" charset="-78"/>
              </a:rPr>
              <a:t>الاجتماع الاول للجنة الفرعية حول تطوير مسودة الاتفاقية العربية لمناهضة العنف ضد المرأة والفتاة</a:t>
            </a:r>
            <a:r>
              <a:rPr lang="en-GB" sz="1125" b="1" u="sng" dirty="0">
                <a:solidFill>
                  <a:srgbClr val="C0504D"/>
                </a:solidFill>
                <a:latin typeface="Simplified Arabic" panose="02020603050405020304" pitchFamily="18" charset="-78"/>
                <a:ea typeface="Calibri"/>
                <a:cs typeface="Simplified Arabic" panose="02020603050405020304" pitchFamily="18" charset="-78"/>
              </a:rPr>
              <a:t> 1 </a:t>
            </a:r>
            <a:r>
              <a:rPr lang="ar-LB" sz="1125" b="1" u="sng" dirty="0">
                <a:solidFill>
                  <a:srgbClr val="C0504D"/>
                </a:solidFill>
                <a:latin typeface="Simplified Arabic" panose="02020603050405020304" pitchFamily="18" charset="-78"/>
                <a:ea typeface="Calibri"/>
                <a:cs typeface="Simplified Arabic" panose="02020603050405020304" pitchFamily="18" charset="-78"/>
              </a:rPr>
              <a:t>-2 اكتوبر/تشرين الاول 2016</a:t>
            </a:r>
            <a:r>
              <a:rPr lang="en-GB" sz="1125" b="1" u="sng" dirty="0">
                <a:solidFill>
                  <a:srgbClr val="C0504D"/>
                </a:solidFill>
                <a:latin typeface="Simplified Arabic" panose="02020603050405020304" pitchFamily="18" charset="-78"/>
                <a:ea typeface="Calibri"/>
                <a:cs typeface="Simplified Arabic" panose="02020603050405020304" pitchFamily="18" charset="-78"/>
              </a:rPr>
              <a:t>| </a:t>
            </a:r>
            <a:r>
              <a:rPr lang="ar-LB" sz="1125" b="1" u="sng" dirty="0">
                <a:solidFill>
                  <a:srgbClr val="C0504D"/>
                </a:solidFill>
                <a:latin typeface="Simplified Arabic" panose="02020603050405020304" pitchFamily="18" charset="-78"/>
                <a:ea typeface="Calibri"/>
                <a:cs typeface="Simplified Arabic" panose="02020603050405020304" pitchFamily="18" charset="-78"/>
              </a:rPr>
              <a:t>عمان - الأردن</a:t>
            </a:r>
            <a:endParaRPr lang="en-US" sz="1125" dirty="0">
              <a:latin typeface="Simplified Arabic" panose="02020603050405020304" pitchFamily="18" charset="-78"/>
              <a:ea typeface="Calibri"/>
              <a:cs typeface="Simplified Arabic" panose="02020603050405020304" pitchFamily="18" charset="-78"/>
            </a:endParaRPr>
          </a:p>
        </p:txBody>
      </p:sp>
      <p:sp>
        <p:nvSpPr>
          <p:cNvPr id="17" name="Left Arrow 16"/>
          <p:cNvSpPr/>
          <p:nvPr/>
        </p:nvSpPr>
        <p:spPr>
          <a:xfrm>
            <a:off x="4246540" y="900113"/>
            <a:ext cx="404884" cy="323620"/>
          </a:xfrm>
          <a:prstGeom prst="leftArrow">
            <a:avLst/>
          </a:prstGeom>
          <a:solidFill>
            <a:srgbClr val="92D050"/>
          </a:solidFill>
          <a:ln cap="rnd">
            <a:noFill/>
          </a:ln>
          <a:scene3d>
            <a:camera prst="orthographicFront">
              <a:rot lat="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endParaRPr lang="en-US" sz="338" dirty="0"/>
          </a:p>
        </p:txBody>
      </p:sp>
      <p:sp>
        <p:nvSpPr>
          <p:cNvPr id="18" name="Oval 17"/>
          <p:cNvSpPr/>
          <p:nvPr/>
        </p:nvSpPr>
        <p:spPr>
          <a:xfrm>
            <a:off x="1302296" y="57150"/>
            <a:ext cx="2726838" cy="1911712"/>
          </a:xfrm>
          <a:prstGeom prst="ellipse">
            <a:avLst/>
          </a:prstGeom>
          <a:ln>
            <a:solidFill>
              <a:schemeClr val="accent2">
                <a:lumMod val="75000"/>
              </a:schemeClr>
            </a:solidFill>
            <a:prstDash val="dash"/>
          </a:ln>
        </p:spPr>
        <p:style>
          <a:lnRef idx="2">
            <a:schemeClr val="accent1"/>
          </a:lnRef>
          <a:fillRef idx="1">
            <a:schemeClr val="lt1"/>
          </a:fillRef>
          <a:effectRef idx="0">
            <a:schemeClr val="accent1"/>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marL="81209" indent="-81209" algn="r" rtl="1">
              <a:lnSpc>
                <a:spcPct val="107000"/>
              </a:lnSpc>
              <a:spcAft>
                <a:spcPts val="189"/>
              </a:spcAft>
              <a:buFont typeface="Symbol"/>
              <a:buChar char=""/>
            </a:pPr>
            <a:r>
              <a:rPr lang="ar-LB" sz="1125" b="1" dirty="0">
                <a:solidFill>
                  <a:srgbClr val="1F497D"/>
                </a:solidFill>
                <a:latin typeface="Simplified Arabic" panose="02020603050405020304" pitchFamily="18" charset="-78"/>
                <a:ea typeface="Calibri"/>
                <a:cs typeface="Simplified Arabic" panose="02020603050405020304" pitchFamily="18" charset="-78"/>
              </a:rPr>
              <a:t>الاجتماع  الثاني والثالث للجنة الفرعية حول تطوير الاتفاقية العربية لمناهضة العنف ضد المرأة والفتاة:</a:t>
            </a:r>
            <a:endParaRPr lang="en-US" sz="1125" b="1" dirty="0">
              <a:latin typeface="Simplified Arabic" panose="02020603050405020304" pitchFamily="18" charset="-78"/>
              <a:ea typeface="Calibri"/>
              <a:cs typeface="Simplified Arabic" panose="02020603050405020304" pitchFamily="18" charset="-78"/>
            </a:endParaRPr>
          </a:p>
          <a:p>
            <a:pPr marL="108279" algn="r" rtl="1">
              <a:lnSpc>
                <a:spcPct val="107000"/>
              </a:lnSpc>
              <a:spcAft>
                <a:spcPts val="189"/>
              </a:spcAft>
            </a:pPr>
            <a:r>
              <a:rPr lang="ar-LB" sz="1125" b="1" u="sng" dirty="0">
                <a:solidFill>
                  <a:srgbClr val="1F497D"/>
                </a:solidFill>
                <a:latin typeface="Simplified Arabic" panose="02020603050405020304" pitchFamily="18" charset="-78"/>
                <a:ea typeface="Calibri"/>
                <a:cs typeface="Simplified Arabic" panose="02020603050405020304" pitchFamily="18" charset="-78"/>
              </a:rPr>
              <a:t>16 اكتوبر/تشرين الاول 2016| عمان – الأردن</a:t>
            </a:r>
            <a:endParaRPr lang="en-US" sz="1125" b="1" dirty="0">
              <a:latin typeface="Simplified Arabic" panose="02020603050405020304" pitchFamily="18" charset="-78"/>
              <a:ea typeface="Calibri"/>
              <a:cs typeface="Simplified Arabic" panose="02020603050405020304" pitchFamily="18" charset="-78"/>
            </a:endParaRPr>
          </a:p>
          <a:p>
            <a:pPr marL="108279" algn="r" rtl="1">
              <a:lnSpc>
                <a:spcPct val="107000"/>
              </a:lnSpc>
              <a:spcAft>
                <a:spcPts val="189"/>
              </a:spcAft>
            </a:pPr>
            <a:r>
              <a:rPr lang="ar-LB" sz="1125" b="1" u="sng" dirty="0">
                <a:solidFill>
                  <a:srgbClr val="1F497D"/>
                </a:solidFill>
                <a:latin typeface="Simplified Arabic" panose="02020603050405020304" pitchFamily="18" charset="-78"/>
                <a:ea typeface="Calibri"/>
                <a:cs typeface="Simplified Arabic" panose="02020603050405020304" pitchFamily="18" charset="-78"/>
              </a:rPr>
              <a:t>17-18 نوفمبر/تشرين الثاني 2016| عمان - الأردن</a:t>
            </a:r>
            <a:endParaRPr lang="en-US" sz="1125" b="1" dirty="0">
              <a:latin typeface="Simplified Arabic" panose="02020603050405020304" pitchFamily="18" charset="-78"/>
              <a:ea typeface="Calibri"/>
              <a:cs typeface="Simplified Arabic" panose="02020603050405020304" pitchFamily="18" charset="-78"/>
            </a:endParaRPr>
          </a:p>
          <a:p>
            <a:pPr algn="ctr">
              <a:lnSpc>
                <a:spcPct val="115000"/>
              </a:lnSpc>
              <a:spcAft>
                <a:spcPts val="237"/>
              </a:spcAft>
            </a:pPr>
            <a:r>
              <a:rPr lang="en-US" sz="656" b="1" dirty="0">
                <a:latin typeface="Simplified Arabic" panose="02020603050405020304" pitchFamily="18" charset="-78"/>
                <a:ea typeface="Calibri"/>
                <a:cs typeface="Simplified Arabic" panose="02020603050405020304" pitchFamily="18" charset="-78"/>
              </a:rPr>
              <a:t> </a:t>
            </a:r>
          </a:p>
        </p:txBody>
      </p:sp>
      <p:sp>
        <p:nvSpPr>
          <p:cNvPr id="16" name="Rectangle 15"/>
          <p:cNvSpPr/>
          <p:nvPr/>
        </p:nvSpPr>
        <p:spPr>
          <a:xfrm rot="16200000">
            <a:off x="3888225" y="899318"/>
            <a:ext cx="576322" cy="263586"/>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237"/>
              </a:spcAft>
            </a:pPr>
            <a:r>
              <a:rPr lang="ar-SA" sz="1125" b="1" dirty="0">
                <a:solidFill>
                  <a:srgbClr val="00B050"/>
                </a:solidFill>
                <a:latin typeface="Simplified Arabic" panose="02020603050405020304" pitchFamily="18" charset="-78"/>
                <a:ea typeface="Calibri"/>
                <a:cs typeface="Simplified Arabic" panose="02020603050405020304" pitchFamily="18" charset="-78"/>
              </a:rPr>
              <a:t>الصياغة</a:t>
            </a:r>
            <a:endParaRPr lang="en-US" sz="1125" dirty="0">
              <a:latin typeface="Simplified Arabic" panose="02020603050405020304" pitchFamily="18" charset="-78"/>
              <a:ea typeface="Calibri"/>
              <a:cs typeface="Simplified Arabic" panose="02020603050405020304" pitchFamily="18" charset="-78"/>
            </a:endParaRPr>
          </a:p>
        </p:txBody>
      </p:sp>
      <p:sp>
        <p:nvSpPr>
          <p:cNvPr id="19" name="Left Arrow 18"/>
          <p:cNvSpPr/>
          <p:nvPr/>
        </p:nvSpPr>
        <p:spPr>
          <a:xfrm rot="16200000">
            <a:off x="2601952" y="1970550"/>
            <a:ext cx="249660" cy="251911"/>
          </a:xfrm>
          <a:prstGeom prst="lef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endParaRPr lang="en-US" sz="338" dirty="0"/>
          </a:p>
        </p:txBody>
      </p:sp>
      <p:sp>
        <p:nvSpPr>
          <p:cNvPr id="20" name="Rectangle 19"/>
          <p:cNvSpPr/>
          <p:nvPr/>
        </p:nvSpPr>
        <p:spPr>
          <a:xfrm>
            <a:off x="1482966" y="2200275"/>
            <a:ext cx="2332471" cy="46278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237"/>
              </a:spcAft>
            </a:pPr>
            <a:r>
              <a:rPr lang="ar-SA" sz="1125" b="1" dirty="0">
                <a:solidFill>
                  <a:srgbClr val="C0504D"/>
                </a:solidFill>
                <a:latin typeface="Simplified Arabic" panose="02020603050405020304" pitchFamily="18" charset="-78"/>
                <a:ea typeface="Calibri"/>
                <a:cs typeface="Simplified Arabic" panose="02020603050405020304" pitchFamily="18" charset="-78"/>
              </a:rPr>
              <a:t>اطلاق المسودة الأولى</a:t>
            </a:r>
            <a:r>
              <a:rPr lang="ar-LB" sz="1125" b="1" dirty="0">
                <a:solidFill>
                  <a:srgbClr val="C0504D"/>
                </a:solidFill>
                <a:latin typeface="Simplified Arabic" panose="02020603050405020304" pitchFamily="18" charset="-78"/>
                <a:ea typeface="Calibri"/>
                <a:cs typeface="Simplified Arabic" panose="02020603050405020304" pitchFamily="18" charset="-78"/>
              </a:rPr>
              <a:t> في جامعة الدول العربية </a:t>
            </a:r>
            <a:endParaRPr lang="en-US" sz="1125" dirty="0">
              <a:latin typeface="Simplified Arabic" panose="02020603050405020304" pitchFamily="18" charset="-78"/>
              <a:ea typeface="Calibri"/>
              <a:cs typeface="Simplified Arabic" panose="02020603050405020304" pitchFamily="18" charset="-78"/>
            </a:endParaRPr>
          </a:p>
        </p:txBody>
      </p:sp>
      <p:sp>
        <p:nvSpPr>
          <p:cNvPr id="21" name="Rectangle 20"/>
          <p:cNvSpPr/>
          <p:nvPr/>
        </p:nvSpPr>
        <p:spPr>
          <a:xfrm>
            <a:off x="1592211" y="2694051"/>
            <a:ext cx="2144414" cy="1549337"/>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just" rtl="1">
              <a:lnSpc>
                <a:spcPct val="107000"/>
              </a:lnSpc>
              <a:spcAft>
                <a:spcPts val="189"/>
              </a:spcAft>
            </a:pPr>
            <a:r>
              <a:rPr lang="ar-LB" sz="1125" b="1" dirty="0">
                <a:solidFill>
                  <a:srgbClr val="5F497A"/>
                </a:solidFill>
                <a:latin typeface="Simplified Arabic" panose="02020603050405020304" pitchFamily="18" charset="-78"/>
                <a:ea typeface="Calibri"/>
                <a:cs typeface="Simplified Arabic" panose="02020603050405020304" pitchFamily="18" charset="-78"/>
              </a:rPr>
              <a:t>اطلاق  المسودة الأولى من الاتفاقية بالتعاون مع  إدارة المرأة والأسرة والطفولة في جامعة الدول العربية من خلال مؤتمراً اقليمياً  عقده الائتلاف يوم </a:t>
            </a:r>
            <a:r>
              <a:rPr lang="ar-LB" sz="1125" b="1" u="sng" dirty="0">
                <a:solidFill>
                  <a:srgbClr val="FF0000"/>
                </a:solidFill>
                <a:latin typeface="Simplified Arabic" panose="02020603050405020304" pitchFamily="18" charset="-78"/>
                <a:ea typeface="Calibri"/>
                <a:cs typeface="Simplified Arabic" panose="02020603050405020304" pitchFamily="18" charset="-78"/>
              </a:rPr>
              <a:t>1 كانون الأول/ ديسمبر 2016</a:t>
            </a:r>
            <a:r>
              <a:rPr lang="ar-LB" sz="1125" b="1" dirty="0">
                <a:solidFill>
                  <a:srgbClr val="5F497A"/>
                </a:solidFill>
                <a:latin typeface="Simplified Arabic" panose="02020603050405020304" pitchFamily="18" charset="-78"/>
                <a:ea typeface="Calibri"/>
                <a:cs typeface="Simplified Arabic" panose="02020603050405020304" pitchFamily="18" charset="-78"/>
              </a:rPr>
              <a:t> في مقرَ جامعة الدول العربية بعنوان: "نحو اتفاقية عربية لمناهضة العنف ضد المرأة" وبحضور وفود</a:t>
            </a:r>
            <a:r>
              <a:rPr lang="ar-LB" sz="1125" dirty="0">
                <a:solidFill>
                  <a:srgbClr val="5F497A"/>
                </a:solidFill>
                <a:latin typeface="Simplified Arabic" panose="02020603050405020304" pitchFamily="18" charset="-78"/>
                <a:ea typeface="Calibri"/>
                <a:cs typeface="Simplified Arabic" panose="02020603050405020304" pitchFamily="18" charset="-78"/>
              </a:rPr>
              <a:t> </a:t>
            </a:r>
            <a:r>
              <a:rPr lang="ar-LB" sz="1125" b="1" dirty="0">
                <a:solidFill>
                  <a:srgbClr val="5F497A"/>
                </a:solidFill>
                <a:latin typeface="Simplified Arabic" panose="02020603050405020304" pitchFamily="18" charset="-78"/>
                <a:ea typeface="Calibri"/>
                <a:cs typeface="Simplified Arabic" panose="02020603050405020304" pitchFamily="18" charset="-78"/>
              </a:rPr>
              <a:t>برلمانية من مختلف الدول العربية. </a:t>
            </a:r>
            <a:endParaRPr lang="en-US" sz="1125" dirty="0">
              <a:latin typeface="Simplified Arabic" panose="02020603050405020304" pitchFamily="18" charset="-78"/>
              <a:ea typeface="Calibri"/>
              <a:cs typeface="Simplified Arabic" panose="02020603050405020304" pitchFamily="18" charset="-78"/>
            </a:endParaRPr>
          </a:p>
          <a:p>
            <a:pPr algn="ctr">
              <a:lnSpc>
                <a:spcPct val="115000"/>
              </a:lnSpc>
              <a:spcAft>
                <a:spcPts val="237"/>
              </a:spcAft>
            </a:pPr>
            <a:r>
              <a:rPr lang="en-US" sz="750" b="1" dirty="0">
                <a:solidFill>
                  <a:srgbClr val="C0504D"/>
                </a:solidFill>
                <a:latin typeface="Simplified Arabic" panose="02020603050405020304" pitchFamily="18" charset="-78"/>
                <a:ea typeface="Calibri"/>
                <a:cs typeface="Simplified Arabic" panose="02020603050405020304" pitchFamily="18" charset="-78"/>
              </a:rPr>
              <a:t> </a:t>
            </a:r>
            <a:endParaRPr lang="en-US" sz="750" dirty="0">
              <a:latin typeface="Simplified Arabic" panose="02020603050405020304" pitchFamily="18" charset="-78"/>
              <a:ea typeface="Calibri"/>
              <a:cs typeface="Simplified Arabic" panose="02020603050405020304" pitchFamily="18" charset="-78"/>
            </a:endParaRPr>
          </a:p>
        </p:txBody>
      </p:sp>
      <p:sp>
        <p:nvSpPr>
          <p:cNvPr id="22" name="Left Arrow 21"/>
          <p:cNvSpPr/>
          <p:nvPr/>
        </p:nvSpPr>
        <p:spPr>
          <a:xfrm rot="16200000">
            <a:off x="2125201" y="4204949"/>
            <a:ext cx="249659" cy="251910"/>
          </a:xfrm>
          <a:prstGeom prst="leftArrow">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endParaRPr lang="en-US" sz="338" dirty="0"/>
          </a:p>
        </p:txBody>
      </p:sp>
      <p:sp>
        <p:nvSpPr>
          <p:cNvPr id="23" name="Rectangle 22"/>
          <p:cNvSpPr/>
          <p:nvPr/>
        </p:nvSpPr>
        <p:spPr>
          <a:xfrm>
            <a:off x="1566863" y="4457700"/>
            <a:ext cx="1358217" cy="316585"/>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237"/>
              </a:spcAft>
            </a:pPr>
            <a:r>
              <a:rPr lang="ar-SA" sz="1125" b="1" dirty="0">
                <a:solidFill>
                  <a:srgbClr val="17365D"/>
                </a:solidFill>
                <a:latin typeface="Simplified Arabic" panose="02020603050405020304" pitchFamily="18" charset="-78"/>
                <a:ea typeface="Calibri"/>
                <a:cs typeface="Simplified Arabic" panose="02020603050405020304" pitchFamily="18" charset="-78"/>
              </a:rPr>
              <a:t>اعتماد مشروع الاتفاقية </a:t>
            </a:r>
            <a:endParaRPr lang="en-US" sz="1125" dirty="0">
              <a:latin typeface="Simplified Arabic" panose="02020603050405020304" pitchFamily="18" charset="-78"/>
              <a:ea typeface="Calibri"/>
              <a:cs typeface="Simplified Arabic" panose="02020603050405020304" pitchFamily="18" charset="-78"/>
            </a:endParaRPr>
          </a:p>
        </p:txBody>
      </p:sp>
      <p:sp>
        <p:nvSpPr>
          <p:cNvPr id="24" name="Oval 23"/>
          <p:cNvSpPr/>
          <p:nvPr/>
        </p:nvSpPr>
        <p:spPr>
          <a:xfrm>
            <a:off x="1316410" y="4800397"/>
            <a:ext cx="2129217" cy="1708387"/>
          </a:xfrm>
          <a:prstGeom prst="ellipse">
            <a:avLst/>
          </a:prstGeom>
          <a:ln>
            <a:solidFill>
              <a:srgbClr val="00B050"/>
            </a:solidFill>
            <a:prstDash val="dash"/>
          </a:ln>
        </p:spPr>
        <p:style>
          <a:lnRef idx="2">
            <a:schemeClr val="accent1"/>
          </a:lnRef>
          <a:fillRef idx="1">
            <a:schemeClr val="lt1"/>
          </a:fillRef>
          <a:effectRef idx="0">
            <a:schemeClr val="accent1"/>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r" rtl="1">
              <a:lnSpc>
                <a:spcPct val="107000"/>
              </a:lnSpc>
              <a:spcAft>
                <a:spcPts val="189"/>
              </a:spcAft>
            </a:pPr>
            <a:endParaRPr lang="ar-LB" sz="1125" b="1" dirty="0">
              <a:solidFill>
                <a:srgbClr val="C0504D"/>
              </a:solidFill>
              <a:latin typeface="Simplified Arabic" panose="02020603050405020304" pitchFamily="18" charset="-78"/>
              <a:cs typeface="Simplified Arabic" panose="02020603050405020304" pitchFamily="18" charset="-78"/>
            </a:endParaRPr>
          </a:p>
          <a:p>
            <a:pPr algn="ctr">
              <a:lnSpc>
                <a:spcPct val="115000"/>
              </a:lnSpc>
              <a:spcAft>
                <a:spcPts val="142"/>
              </a:spcAft>
            </a:pPr>
            <a:r>
              <a:rPr lang="ar-LB" sz="1125" b="1" dirty="0">
                <a:solidFill>
                  <a:srgbClr val="C0504D"/>
                </a:solidFill>
                <a:latin typeface="Simplified Arabic" panose="02020603050405020304" pitchFamily="18" charset="-78"/>
                <a:ea typeface="Calibri"/>
                <a:cs typeface="Simplified Arabic" panose="02020603050405020304" pitchFamily="18" charset="-78"/>
              </a:rPr>
              <a:t>الدورة 36 للجنة المرأة العربية</a:t>
            </a:r>
            <a:endParaRPr lang="en-US" sz="1125" b="1" dirty="0">
              <a:latin typeface="Simplified Arabic" panose="02020603050405020304" pitchFamily="18" charset="-78"/>
              <a:ea typeface="Calibri"/>
              <a:cs typeface="Simplified Arabic" panose="02020603050405020304" pitchFamily="18" charset="-78"/>
            </a:endParaRPr>
          </a:p>
          <a:p>
            <a:pPr algn="ctr">
              <a:lnSpc>
                <a:spcPct val="115000"/>
              </a:lnSpc>
              <a:spcAft>
                <a:spcPts val="142"/>
              </a:spcAft>
            </a:pPr>
            <a:r>
              <a:rPr lang="ar-LB" sz="1125" b="1" u="sng" dirty="0">
                <a:solidFill>
                  <a:srgbClr val="C0504D"/>
                </a:solidFill>
                <a:latin typeface="Simplified Arabic" panose="02020603050405020304" pitchFamily="18" charset="-78"/>
                <a:ea typeface="Calibri"/>
                <a:cs typeface="Simplified Arabic" panose="02020603050405020304" pitchFamily="18" charset="-78"/>
              </a:rPr>
              <a:t>البحرين 6-7 </a:t>
            </a:r>
            <a:r>
              <a:rPr lang="ar-LB" sz="1125" b="1" u="sng" dirty="0">
                <a:solidFill>
                  <a:srgbClr val="C0504D"/>
                </a:solidFill>
                <a:latin typeface="Simplified Arabic" panose="02020603050405020304" pitchFamily="18" charset="-78"/>
                <a:cs typeface="Simplified Arabic" panose="02020603050405020304" pitchFamily="18" charset="-78"/>
              </a:rPr>
              <a:t>شباط/ فبراير</a:t>
            </a:r>
            <a:r>
              <a:rPr lang="ar-LB" sz="1125" b="1" u="sng" dirty="0">
                <a:solidFill>
                  <a:srgbClr val="C0504D"/>
                </a:solidFill>
                <a:latin typeface="Simplified Arabic" panose="02020603050405020304" pitchFamily="18" charset="-78"/>
                <a:ea typeface="Calibri"/>
                <a:cs typeface="Simplified Arabic" panose="02020603050405020304" pitchFamily="18" charset="-78"/>
              </a:rPr>
              <a:t>  2017</a:t>
            </a:r>
            <a:endParaRPr lang="en-US" sz="1125" b="1" dirty="0">
              <a:latin typeface="Simplified Arabic" panose="02020603050405020304" pitchFamily="18" charset="-78"/>
              <a:ea typeface="Calibri"/>
              <a:cs typeface="Simplified Arabic" panose="02020603050405020304" pitchFamily="18" charset="-78"/>
            </a:endParaRPr>
          </a:p>
          <a:p>
            <a:pPr algn="r" rtl="1">
              <a:lnSpc>
                <a:spcPct val="107000"/>
              </a:lnSpc>
              <a:spcAft>
                <a:spcPts val="189"/>
              </a:spcAft>
            </a:pPr>
            <a:r>
              <a:rPr lang="ar-LB" sz="1125" b="1" dirty="0">
                <a:solidFill>
                  <a:srgbClr val="C0504D"/>
                </a:solidFill>
                <a:latin typeface="Simplified Arabic" panose="02020603050405020304" pitchFamily="18" charset="-78"/>
                <a:cs typeface="Simplified Arabic" panose="02020603050405020304" pitchFamily="18" charset="-78"/>
              </a:rPr>
              <a:t>اعتماد مشروع الاتفاقية من قبل لجنة المرأة العربية من قبل لجنة المرأة العربية وتعميمها على الحكومات لإبداء الملاحظات</a:t>
            </a:r>
            <a:endParaRPr lang="en-US" sz="1125" dirty="0">
              <a:latin typeface="Simplified Arabic" panose="02020603050405020304" pitchFamily="18" charset="-78"/>
              <a:cs typeface="Simplified Arabic" panose="02020603050405020304" pitchFamily="18" charset="-78"/>
            </a:endParaRPr>
          </a:p>
          <a:p>
            <a:pPr algn="ctr">
              <a:lnSpc>
                <a:spcPct val="115000"/>
              </a:lnSpc>
              <a:spcAft>
                <a:spcPts val="237"/>
              </a:spcAft>
            </a:pPr>
            <a:r>
              <a:rPr lang="en-US" sz="844" dirty="0">
                <a:latin typeface="Simplified Arabic" panose="02020603050405020304" pitchFamily="18" charset="-78"/>
                <a:ea typeface="Calibri"/>
                <a:cs typeface="Simplified Arabic" panose="02020603050405020304" pitchFamily="18" charset="-78"/>
              </a:rPr>
              <a:t> </a:t>
            </a:r>
          </a:p>
        </p:txBody>
      </p:sp>
      <p:sp>
        <p:nvSpPr>
          <p:cNvPr id="30" name="Rectangle 29"/>
          <p:cNvSpPr/>
          <p:nvPr/>
        </p:nvSpPr>
        <p:spPr>
          <a:xfrm>
            <a:off x="2388141" y="6527857"/>
            <a:ext cx="1027439" cy="272993"/>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237"/>
              </a:spcAft>
            </a:pPr>
            <a:r>
              <a:rPr lang="ar-LB" sz="1125" b="1" dirty="0">
                <a:solidFill>
                  <a:srgbClr val="948A54"/>
                </a:solidFill>
                <a:latin typeface="Simplified Arabic" panose="02020603050405020304" pitchFamily="18" charset="-78"/>
                <a:ea typeface="Calibri"/>
                <a:cs typeface="Simplified Arabic" panose="02020603050405020304" pitchFamily="18" charset="-78"/>
              </a:rPr>
              <a:t>تعميم الاتفاقية</a:t>
            </a:r>
            <a:endParaRPr lang="en-US" sz="1125" dirty="0">
              <a:latin typeface="Simplified Arabic" panose="02020603050405020304" pitchFamily="18" charset="-78"/>
              <a:ea typeface="Calibri"/>
              <a:cs typeface="Simplified Arabic" panose="02020603050405020304" pitchFamily="18" charset="-78"/>
            </a:endParaRPr>
          </a:p>
        </p:txBody>
      </p:sp>
      <p:sp>
        <p:nvSpPr>
          <p:cNvPr id="31" name="Rectangle 30"/>
          <p:cNvSpPr/>
          <p:nvPr/>
        </p:nvSpPr>
        <p:spPr>
          <a:xfrm>
            <a:off x="3424925" y="5971888"/>
            <a:ext cx="1562396" cy="857250"/>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r" rtl="1">
              <a:lnSpc>
                <a:spcPct val="107000"/>
              </a:lnSpc>
              <a:spcAft>
                <a:spcPts val="189"/>
              </a:spcAft>
            </a:pPr>
            <a:r>
              <a:rPr lang="ar-LB" sz="938" b="1" dirty="0">
                <a:solidFill>
                  <a:srgbClr val="C0504D"/>
                </a:solidFill>
                <a:latin typeface="Simplified Arabic" panose="02020603050405020304" pitchFamily="18" charset="-78"/>
                <a:ea typeface="Calibri"/>
                <a:cs typeface="Simplified Arabic" panose="02020603050405020304" pitchFamily="18" charset="-78"/>
              </a:rPr>
              <a:t>تعميم الاتفاقية على كافة البرلمانات العربية عن طريق الأمانة العامة للاتحاد البرلماني العربي</a:t>
            </a:r>
            <a:endParaRPr lang="en-US" sz="938" dirty="0">
              <a:latin typeface="Simplified Arabic" panose="02020603050405020304" pitchFamily="18" charset="-78"/>
              <a:ea typeface="Calibri"/>
              <a:cs typeface="Simplified Arabic" panose="02020603050405020304" pitchFamily="18" charset="-78"/>
            </a:endParaRPr>
          </a:p>
          <a:p>
            <a:pPr algn="r" rtl="1">
              <a:lnSpc>
                <a:spcPct val="107000"/>
              </a:lnSpc>
              <a:spcAft>
                <a:spcPts val="189"/>
              </a:spcAft>
            </a:pPr>
            <a:r>
              <a:rPr lang="ar-LB" sz="938" b="1" u="sng" dirty="0">
                <a:solidFill>
                  <a:srgbClr val="C0504D"/>
                </a:solidFill>
                <a:latin typeface="Simplified Arabic" panose="02020603050405020304" pitchFamily="18" charset="-78"/>
                <a:ea typeface="Calibri"/>
                <a:cs typeface="Simplified Arabic" panose="02020603050405020304" pitchFamily="18" charset="-78"/>
              </a:rPr>
              <a:t>8 فبراير 2017</a:t>
            </a:r>
            <a:endParaRPr lang="en-US" sz="938" dirty="0">
              <a:latin typeface="Simplified Arabic" panose="02020603050405020304" pitchFamily="18" charset="-78"/>
              <a:ea typeface="Calibri"/>
              <a:cs typeface="Simplified Arabic" panose="02020603050405020304" pitchFamily="18" charset="-78"/>
            </a:endParaRPr>
          </a:p>
        </p:txBody>
      </p:sp>
      <p:sp>
        <p:nvSpPr>
          <p:cNvPr id="32" name="Rectangle 31"/>
          <p:cNvSpPr/>
          <p:nvPr/>
        </p:nvSpPr>
        <p:spPr>
          <a:xfrm rot="5400000">
            <a:off x="4746906" y="6257022"/>
            <a:ext cx="826477" cy="214360"/>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237"/>
              </a:spcAft>
            </a:pPr>
            <a:r>
              <a:rPr lang="ar-LB" sz="1125" b="1" dirty="0">
                <a:solidFill>
                  <a:srgbClr val="4A442A"/>
                </a:solidFill>
                <a:latin typeface="Simplified Arabic" panose="02020603050405020304" pitchFamily="18" charset="-78"/>
                <a:ea typeface="Calibri"/>
                <a:cs typeface="Simplified Arabic" panose="02020603050405020304" pitchFamily="18" charset="-78"/>
              </a:rPr>
              <a:t>مراجعة النظراء</a:t>
            </a:r>
            <a:endParaRPr lang="en-US" sz="1125" dirty="0">
              <a:latin typeface="Simplified Arabic" panose="02020603050405020304" pitchFamily="18" charset="-78"/>
              <a:ea typeface="Calibri"/>
              <a:cs typeface="Simplified Arabic" panose="02020603050405020304" pitchFamily="18" charset="-78"/>
            </a:endParaRPr>
          </a:p>
        </p:txBody>
      </p:sp>
      <p:sp>
        <p:nvSpPr>
          <p:cNvPr id="33" name="Arrow: Bent-Up 45"/>
          <p:cNvSpPr/>
          <p:nvPr/>
        </p:nvSpPr>
        <p:spPr>
          <a:xfrm>
            <a:off x="6138863" y="6202223"/>
            <a:ext cx="418577" cy="412889"/>
          </a:xfrm>
          <a:prstGeom prst="ben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endParaRPr lang="en-US" sz="338" dirty="0"/>
          </a:p>
        </p:txBody>
      </p:sp>
      <p:sp>
        <p:nvSpPr>
          <p:cNvPr id="34" name="Oval 33"/>
          <p:cNvSpPr/>
          <p:nvPr/>
        </p:nvSpPr>
        <p:spPr>
          <a:xfrm>
            <a:off x="5270561" y="6075534"/>
            <a:ext cx="868302" cy="713756"/>
          </a:xfrm>
          <a:prstGeom prst="ellipse">
            <a:avLst/>
          </a:prstGeom>
          <a:ln>
            <a:solidFill>
              <a:schemeClr val="tx2"/>
            </a:solidFill>
            <a:prstDash val="dash"/>
          </a:ln>
        </p:spPr>
        <p:style>
          <a:lnRef idx="2">
            <a:schemeClr val="accent3"/>
          </a:lnRef>
          <a:fillRef idx="1">
            <a:schemeClr val="lt1"/>
          </a:fillRef>
          <a:effectRef idx="0">
            <a:schemeClr val="accent3"/>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237"/>
              </a:spcAft>
            </a:pPr>
            <a:r>
              <a:rPr lang="ar-LB" sz="938" b="1" dirty="0">
                <a:solidFill>
                  <a:srgbClr val="C0504D"/>
                </a:solidFill>
                <a:latin typeface="Simplified Arabic" panose="02020603050405020304" pitchFamily="18" charset="-78"/>
                <a:ea typeface="Calibri"/>
                <a:cs typeface="Simplified Arabic" panose="02020603050405020304" pitchFamily="18" charset="-78"/>
              </a:rPr>
              <a:t>تكليف خبراء لمراجعة الاتفاقية</a:t>
            </a:r>
            <a:endParaRPr lang="en-US" sz="938" dirty="0">
              <a:latin typeface="Simplified Arabic" panose="02020603050405020304" pitchFamily="18" charset="-78"/>
              <a:ea typeface="Calibri"/>
              <a:cs typeface="Simplified Arabic" panose="02020603050405020304" pitchFamily="18" charset="-78"/>
            </a:endParaRPr>
          </a:p>
        </p:txBody>
      </p:sp>
      <p:sp>
        <p:nvSpPr>
          <p:cNvPr id="35" name="Rectangle 34"/>
          <p:cNvSpPr/>
          <p:nvPr/>
        </p:nvSpPr>
        <p:spPr>
          <a:xfrm>
            <a:off x="6073103" y="5849933"/>
            <a:ext cx="1703144" cy="412889"/>
          </a:xfrm>
          <a:prstGeom prst="rect">
            <a:avLst/>
          </a:prstGeom>
          <a:noFill/>
          <a:ln>
            <a:solidFill>
              <a:schemeClr val="tx1"/>
            </a:solidFill>
            <a:prstDash val="sysDash"/>
          </a:ln>
          <a:effectLst>
            <a:innerShdw blurRad="114300">
              <a:prstClr val="black"/>
            </a:innerShdw>
          </a:effectLst>
        </p:spPr>
        <p:style>
          <a:lnRef idx="2">
            <a:schemeClr val="accent2"/>
          </a:lnRef>
          <a:fillRef idx="1">
            <a:schemeClr val="lt1"/>
          </a:fillRef>
          <a:effectRef idx="0">
            <a:schemeClr val="accent2"/>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237"/>
              </a:spcAft>
            </a:pPr>
            <a:r>
              <a:rPr lang="ar-LB" sz="1125" b="1" dirty="0">
                <a:solidFill>
                  <a:srgbClr val="E36C0A"/>
                </a:solidFill>
                <a:latin typeface="Simplified Arabic" panose="02020603050405020304" pitchFamily="18" charset="-78"/>
                <a:ea typeface="Calibri"/>
                <a:cs typeface="Simplified Arabic" panose="02020603050405020304" pitchFamily="18" charset="-78"/>
              </a:rPr>
              <a:t>مناقشة المسودة - الاجتماعات الوطنية</a:t>
            </a:r>
            <a:endParaRPr lang="en-US" sz="1125" dirty="0">
              <a:latin typeface="Simplified Arabic" panose="02020603050405020304" pitchFamily="18" charset="-78"/>
              <a:ea typeface="Calibri"/>
              <a:cs typeface="Simplified Arabic" panose="02020603050405020304" pitchFamily="18" charset="-78"/>
            </a:endParaRPr>
          </a:p>
        </p:txBody>
      </p:sp>
      <p:sp>
        <p:nvSpPr>
          <p:cNvPr id="37" name="Rectangle 36"/>
          <p:cNvSpPr/>
          <p:nvPr/>
        </p:nvSpPr>
        <p:spPr>
          <a:xfrm>
            <a:off x="4852304" y="3806737"/>
            <a:ext cx="2327372" cy="107705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r" rtl="1">
              <a:lnSpc>
                <a:spcPct val="107000"/>
              </a:lnSpc>
              <a:spcAft>
                <a:spcPts val="189"/>
              </a:spcAft>
            </a:pPr>
            <a:r>
              <a:rPr lang="en-GB" sz="938" b="1" dirty="0">
                <a:solidFill>
                  <a:srgbClr val="5F497A"/>
                </a:solidFill>
                <a:latin typeface="Simplified Arabic" panose="02020603050405020304" pitchFamily="18" charset="-78"/>
                <a:ea typeface="Calibri"/>
                <a:cs typeface="Simplified Arabic" panose="02020603050405020304" pitchFamily="18" charset="-78"/>
              </a:rPr>
              <a:t>8</a:t>
            </a:r>
            <a:r>
              <a:rPr lang="ar-LB" sz="938" b="1" dirty="0">
                <a:solidFill>
                  <a:srgbClr val="5F497A"/>
                </a:solidFill>
                <a:latin typeface="Simplified Arabic" panose="02020603050405020304" pitchFamily="18" charset="-78"/>
                <a:ea typeface="Calibri"/>
                <a:cs typeface="Simplified Arabic" panose="02020603050405020304" pitchFamily="18" charset="-78"/>
              </a:rPr>
              <a:t> ورش عمل وطنية بحضور ما يقارب 400 مشارك ومشاركة من برلمانيين وبرلمانيات، ممثلين عن القطاعات الحكومة ومنظمات المجتمع المدني، في كل من البرلمان الأردني، اللبناني، الفلسطيني، العراقي، المغربي، التونسي  والسوداني:</a:t>
            </a:r>
            <a:endParaRPr lang="en-US" sz="938" dirty="0">
              <a:latin typeface="Simplified Arabic" panose="02020603050405020304" pitchFamily="18" charset="-78"/>
              <a:ea typeface="Calibri"/>
              <a:cs typeface="Simplified Arabic" panose="02020603050405020304" pitchFamily="18" charset="-78"/>
            </a:endParaRPr>
          </a:p>
          <a:p>
            <a:pPr algn="r">
              <a:lnSpc>
                <a:spcPct val="115000"/>
              </a:lnSpc>
              <a:spcAft>
                <a:spcPts val="142"/>
              </a:spcAft>
            </a:pPr>
            <a:r>
              <a:rPr lang="ar-LB" sz="656" b="1" dirty="0">
                <a:solidFill>
                  <a:srgbClr val="C0504D"/>
                </a:solidFill>
                <a:latin typeface="Simplified Arabic" panose="02020603050405020304" pitchFamily="18" charset="-78"/>
                <a:ea typeface="Calibri"/>
                <a:cs typeface="Simplified Arabic" panose="02020603050405020304" pitchFamily="18" charset="-78"/>
              </a:rPr>
              <a:t> </a:t>
            </a:r>
            <a:endParaRPr lang="en-US" sz="656" dirty="0">
              <a:latin typeface="Simplified Arabic" panose="02020603050405020304" pitchFamily="18" charset="-78"/>
              <a:ea typeface="Calibri"/>
              <a:cs typeface="Simplified Arabic" panose="02020603050405020304" pitchFamily="18" charset="-78"/>
            </a:endParaRPr>
          </a:p>
        </p:txBody>
      </p:sp>
      <p:graphicFrame>
        <p:nvGraphicFramePr>
          <p:cNvPr id="39" name="Table 38"/>
          <p:cNvGraphicFramePr>
            <a:graphicFrameLocks noGrp="1"/>
          </p:cNvGraphicFramePr>
          <p:nvPr>
            <p:extLst/>
          </p:nvPr>
        </p:nvGraphicFramePr>
        <p:xfrm>
          <a:off x="5082004" y="4666005"/>
          <a:ext cx="1989287" cy="1720469"/>
        </p:xfrm>
        <a:graphic>
          <a:graphicData uri="http://schemas.openxmlformats.org/drawingml/2006/table">
            <a:tbl>
              <a:tblPr firstRow="1" firstCol="1" bandRow="1">
                <a:tableStyleId>{5C22544A-7EE6-4342-B048-85BDC9FD1C3A}</a:tableStyleId>
              </a:tblPr>
              <a:tblGrid>
                <a:gridCol w="1006562">
                  <a:extLst>
                    <a:ext uri="{9D8B030D-6E8A-4147-A177-3AD203B41FA5}">
                      <a16:colId xmlns="" xmlns:a16="http://schemas.microsoft.com/office/drawing/2014/main" val="20000"/>
                    </a:ext>
                  </a:extLst>
                </a:gridCol>
                <a:gridCol w="982725">
                  <a:extLst>
                    <a:ext uri="{9D8B030D-6E8A-4147-A177-3AD203B41FA5}">
                      <a16:colId xmlns="" xmlns:a16="http://schemas.microsoft.com/office/drawing/2014/main" val="20001"/>
                    </a:ext>
                  </a:extLst>
                </a:gridCol>
              </a:tblGrid>
              <a:tr h="1137785">
                <a:tc>
                  <a:txBody>
                    <a:bodyPr/>
                    <a:lstStyle/>
                    <a:p>
                      <a:pPr marL="342900" marR="0" lvl="0" indent="-342900" algn="r" rtl="1">
                        <a:lnSpc>
                          <a:spcPct val="107000"/>
                        </a:lnSpc>
                        <a:spcBef>
                          <a:spcPts val="0"/>
                        </a:spcBef>
                        <a:spcAft>
                          <a:spcPts val="800"/>
                        </a:spcAft>
                        <a:buFont typeface="Symbol"/>
                        <a:buChar char=""/>
                      </a:pPr>
                      <a:r>
                        <a:rPr lang="ar-LB" sz="800" u="sng" dirty="0">
                          <a:effectLst/>
                        </a:rPr>
                        <a:t>المغرب 8 مارس اذار 2017</a:t>
                      </a:r>
                      <a:endParaRPr lang="en-US" sz="800" dirty="0">
                        <a:effectLst/>
                      </a:endParaRPr>
                    </a:p>
                    <a:p>
                      <a:pPr marL="342900" marR="0" lvl="0" indent="-342900" algn="r" rtl="1">
                        <a:lnSpc>
                          <a:spcPct val="107000"/>
                        </a:lnSpc>
                        <a:spcBef>
                          <a:spcPts val="0"/>
                        </a:spcBef>
                        <a:spcAft>
                          <a:spcPts val="800"/>
                        </a:spcAft>
                        <a:buFont typeface="Symbol"/>
                        <a:buChar char=""/>
                      </a:pPr>
                      <a:r>
                        <a:rPr lang="ar-LB" sz="800" u="sng" dirty="0">
                          <a:effectLst/>
                        </a:rPr>
                        <a:t>العراق 29 مارس اذار 2017</a:t>
                      </a:r>
                      <a:endParaRPr lang="en-US" sz="800" dirty="0">
                        <a:effectLst/>
                      </a:endParaRPr>
                    </a:p>
                    <a:p>
                      <a:pPr marL="342900" marR="0" lvl="0" indent="-342900" algn="r" rtl="1">
                        <a:lnSpc>
                          <a:spcPct val="107000"/>
                        </a:lnSpc>
                        <a:spcBef>
                          <a:spcPts val="0"/>
                        </a:spcBef>
                        <a:spcAft>
                          <a:spcPts val="800"/>
                        </a:spcAft>
                        <a:buFont typeface="Symbol"/>
                        <a:buChar char=""/>
                      </a:pPr>
                      <a:r>
                        <a:rPr lang="ar-LB" sz="800" u="sng" dirty="0">
                          <a:effectLst/>
                        </a:rPr>
                        <a:t>السودان 14 مايو ايار و5 اكتوبر   2017</a:t>
                      </a:r>
                      <a:endParaRPr lang="en-US" sz="800" dirty="0">
                        <a:effectLst/>
                      </a:endParaRPr>
                    </a:p>
                    <a:p>
                      <a:pPr marL="342900" marR="0" lvl="0" indent="-342900" algn="r" rtl="1">
                        <a:lnSpc>
                          <a:spcPct val="107000"/>
                        </a:lnSpc>
                        <a:spcBef>
                          <a:spcPts val="0"/>
                        </a:spcBef>
                        <a:spcAft>
                          <a:spcPts val="800"/>
                        </a:spcAft>
                        <a:buFont typeface="Symbol"/>
                        <a:buChar char=""/>
                      </a:pPr>
                      <a:r>
                        <a:rPr lang="ar-LB" sz="800" u="sng" dirty="0">
                          <a:effectLst/>
                        </a:rPr>
                        <a:t>تونس 16 نوفمبر 2017</a:t>
                      </a:r>
                      <a:endParaRPr lang="en-US" sz="800" dirty="0">
                        <a:effectLst/>
                      </a:endParaRPr>
                    </a:p>
                    <a:p>
                      <a:pPr marL="0" marR="0" algn="ctr" rtl="1">
                        <a:lnSpc>
                          <a:spcPct val="115000"/>
                        </a:lnSpc>
                        <a:spcBef>
                          <a:spcPts val="0"/>
                        </a:spcBef>
                        <a:spcAft>
                          <a:spcPts val="600"/>
                        </a:spcAft>
                      </a:pPr>
                      <a:r>
                        <a:rPr lang="en-GB" sz="800" dirty="0">
                          <a:effectLst/>
                        </a:rPr>
                        <a:t> </a:t>
                      </a:r>
                      <a:endParaRPr lang="en-US" sz="800" dirty="0">
                        <a:effectLst/>
                        <a:latin typeface="Calibri"/>
                        <a:ea typeface="Calibri"/>
                        <a:cs typeface="Arial"/>
                      </a:endParaRPr>
                    </a:p>
                  </a:txBody>
                  <a:tcPr marL="18002" marR="18002" marT="0" marB="0"/>
                </a:tc>
                <a:tc>
                  <a:txBody>
                    <a:bodyPr/>
                    <a:lstStyle/>
                    <a:p>
                      <a:pPr marL="342900" marR="0" lvl="0" indent="-342900" algn="r" rtl="1">
                        <a:lnSpc>
                          <a:spcPct val="107000"/>
                        </a:lnSpc>
                        <a:spcBef>
                          <a:spcPts val="0"/>
                        </a:spcBef>
                        <a:spcAft>
                          <a:spcPts val="800"/>
                        </a:spcAft>
                        <a:buFont typeface="Symbol"/>
                        <a:buChar char=""/>
                      </a:pPr>
                      <a:r>
                        <a:rPr lang="ar-LB" sz="800" u="sng" dirty="0">
                          <a:effectLst/>
                        </a:rPr>
                        <a:t>الاردن 13 فبراير شباط 2017</a:t>
                      </a:r>
                      <a:endParaRPr lang="en-US" sz="800" dirty="0">
                        <a:effectLst/>
                      </a:endParaRPr>
                    </a:p>
                    <a:p>
                      <a:pPr marL="342900" marR="0" lvl="0" indent="-342900" algn="r" rtl="1">
                        <a:lnSpc>
                          <a:spcPct val="107000"/>
                        </a:lnSpc>
                        <a:spcBef>
                          <a:spcPts val="0"/>
                        </a:spcBef>
                        <a:spcAft>
                          <a:spcPts val="800"/>
                        </a:spcAft>
                        <a:buFont typeface="Symbol"/>
                        <a:buChar char=""/>
                      </a:pPr>
                      <a:r>
                        <a:rPr lang="ar-LB" sz="800" u="sng" dirty="0">
                          <a:effectLst/>
                        </a:rPr>
                        <a:t>فلسطين 27 فبراير شباط 2017</a:t>
                      </a:r>
                      <a:endParaRPr lang="en-US" sz="800" dirty="0">
                        <a:effectLst/>
                      </a:endParaRPr>
                    </a:p>
                    <a:p>
                      <a:pPr marL="342900" marR="0" lvl="0" indent="-342900" algn="r" rtl="1">
                        <a:lnSpc>
                          <a:spcPct val="107000"/>
                        </a:lnSpc>
                        <a:spcBef>
                          <a:spcPts val="0"/>
                        </a:spcBef>
                        <a:spcAft>
                          <a:spcPts val="800"/>
                        </a:spcAft>
                        <a:buFont typeface="Symbol"/>
                        <a:buChar char=""/>
                      </a:pPr>
                      <a:r>
                        <a:rPr lang="ar-LB" sz="800" u="sng" dirty="0">
                          <a:effectLst/>
                        </a:rPr>
                        <a:t>لبنان 2 مارس اذار 2017</a:t>
                      </a:r>
                      <a:endParaRPr lang="en-US" sz="800" dirty="0">
                        <a:effectLst/>
                        <a:latin typeface="Calibri"/>
                      </a:endParaRPr>
                    </a:p>
                  </a:txBody>
                  <a:tcPr marL="18002" marR="18002" marT="0" marB="0"/>
                </a:tc>
                <a:extLst>
                  <a:ext uri="{0D108BD9-81ED-4DB2-BD59-A6C34878D82A}">
                    <a16:rowId xmlns="" xmlns:a16="http://schemas.microsoft.com/office/drawing/2014/main" val="10000"/>
                  </a:ext>
                </a:extLst>
              </a:tr>
            </a:tbl>
          </a:graphicData>
        </a:graphic>
      </p:graphicFrame>
      <p:sp>
        <p:nvSpPr>
          <p:cNvPr id="41" name="Rectangle 40"/>
          <p:cNvSpPr/>
          <p:nvPr/>
        </p:nvSpPr>
        <p:spPr>
          <a:xfrm>
            <a:off x="4019986" y="2385818"/>
            <a:ext cx="2261868" cy="1139343"/>
          </a:xfrm>
          <a:prstGeom prst="rect">
            <a:avLst/>
          </a:prstGeom>
          <a:ln>
            <a:prstDash val="dash"/>
          </a:ln>
        </p:spPr>
        <p:style>
          <a:lnRef idx="2">
            <a:schemeClr val="accent4"/>
          </a:lnRef>
          <a:fillRef idx="1">
            <a:schemeClr val="lt1"/>
          </a:fillRef>
          <a:effectRef idx="0">
            <a:schemeClr val="accent4"/>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r">
              <a:lnSpc>
                <a:spcPct val="115000"/>
              </a:lnSpc>
              <a:spcAft>
                <a:spcPts val="237"/>
              </a:spcAft>
            </a:pPr>
            <a:r>
              <a:rPr lang="ar-LB" sz="938" b="1" dirty="0">
                <a:solidFill>
                  <a:schemeClr val="accent6"/>
                </a:solidFill>
                <a:latin typeface="Simplified Arabic" panose="02020603050405020304" pitchFamily="18" charset="-78"/>
                <a:cs typeface="Simplified Arabic" panose="02020603050405020304" pitchFamily="18" charset="-78"/>
              </a:rPr>
              <a:t>16 و 17 نوفمبر 2017- تونس : «</a:t>
            </a:r>
            <a:r>
              <a:rPr lang="ar-SA" sz="938" b="1" dirty="0">
                <a:solidFill>
                  <a:schemeClr val="accent6"/>
                </a:solidFill>
              </a:rPr>
              <a:t>المؤتمر الاقليمي بعنوان: "مناهضة العنف ضدّ المرأة في المنطقة العربية بين النصوص والتطبيق" </a:t>
            </a:r>
            <a:r>
              <a:rPr lang="ar-LB" sz="938" b="1" dirty="0">
                <a:solidFill>
                  <a:schemeClr val="accent6"/>
                </a:solidFill>
              </a:rPr>
              <a:t>« </a:t>
            </a:r>
            <a:r>
              <a:rPr lang="ar-LB" sz="938" b="1" dirty="0">
                <a:solidFill>
                  <a:schemeClr val="accent6"/>
                </a:solidFill>
                <a:latin typeface="Simplified Arabic" panose="02020603050405020304" pitchFamily="18" charset="-78"/>
                <a:cs typeface="Simplified Arabic" panose="02020603050405020304" pitchFamily="18" charset="-78"/>
              </a:rPr>
              <a:t>استضافت معالي وزيرة المراة في تونس  الرئيس القادم للجنة المرأة في جامعة الدول العربية حدث الائتلاف السنوي واعادت  تأكيد التزامها باعتماد الاتفاقية العربية التي ستضعها كأحد الأولويات الرئيسية للرئاسة القادمة للجنة المرأة.</a:t>
            </a:r>
            <a:r>
              <a:rPr lang="en-GB" sz="656" b="1" dirty="0">
                <a:solidFill>
                  <a:schemeClr val="accent6"/>
                </a:solidFill>
                <a:latin typeface="Simplified Arabic" panose="02020603050405020304" pitchFamily="18" charset="-78"/>
                <a:ea typeface="Calibri"/>
                <a:cs typeface="Simplified Arabic" panose="02020603050405020304" pitchFamily="18" charset="-78"/>
              </a:rPr>
              <a:t> </a:t>
            </a:r>
            <a:endParaRPr lang="en-US" sz="656" b="1" dirty="0">
              <a:solidFill>
                <a:schemeClr val="accent6"/>
              </a:solidFill>
              <a:latin typeface="Simplified Arabic" panose="02020603050405020304" pitchFamily="18" charset="-78"/>
              <a:ea typeface="Calibri"/>
              <a:cs typeface="Simplified Arabic" panose="02020603050405020304" pitchFamily="18" charset="-78"/>
            </a:endParaRPr>
          </a:p>
        </p:txBody>
      </p:sp>
      <p:sp>
        <p:nvSpPr>
          <p:cNvPr id="40" name="Left Arrow 39"/>
          <p:cNvSpPr/>
          <p:nvPr/>
        </p:nvSpPr>
        <p:spPr>
          <a:xfrm rot="5400000">
            <a:off x="5778941" y="3483708"/>
            <a:ext cx="292119" cy="320894"/>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1656" tIns="10828" rIns="21656" bIns="10828" numCol="1" spcCol="0" rtlCol="0" fromWordArt="0" anchor="ctr" anchorCtr="0" forceAA="0" compatLnSpc="1">
            <a:prstTxWarp prst="textNoShape">
              <a:avLst/>
            </a:prstTxWarp>
            <a:noAutofit/>
          </a:bodyPr>
          <a:lstStyle/>
          <a:p>
            <a:endParaRPr lang="en-US" sz="338" dirty="0"/>
          </a:p>
        </p:txBody>
      </p:sp>
      <p:sp>
        <p:nvSpPr>
          <p:cNvPr id="44" name="Rectangle 43"/>
          <p:cNvSpPr/>
          <p:nvPr/>
        </p:nvSpPr>
        <p:spPr>
          <a:xfrm>
            <a:off x="3478760" y="4417042"/>
            <a:ext cx="1265159" cy="1116966"/>
          </a:xfrm>
          <a:prstGeom prst="rect">
            <a:avLst/>
          </a:prstGeom>
          <a:solidFill>
            <a:schemeClr val="accent4">
              <a:lumMod val="40000"/>
              <a:lumOff val="60000"/>
            </a:schemeClr>
          </a:solidFill>
          <a:ln>
            <a:prstDash val="dash"/>
          </a:ln>
        </p:spPr>
        <p:style>
          <a:lnRef idx="2">
            <a:schemeClr val="accent4"/>
          </a:lnRef>
          <a:fillRef idx="1">
            <a:schemeClr val="lt1"/>
          </a:fillRef>
          <a:effectRef idx="0">
            <a:schemeClr val="accent4"/>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a:lnSpc>
                <a:spcPct val="115000"/>
              </a:lnSpc>
              <a:spcAft>
                <a:spcPts val="142"/>
              </a:spcAft>
            </a:pPr>
            <a:r>
              <a:rPr lang="ar-LB" sz="1125" b="1" dirty="0">
                <a:solidFill>
                  <a:srgbClr val="C00000"/>
                </a:solidFill>
                <a:latin typeface="Simplified Arabic" panose="02020603050405020304" pitchFamily="18" charset="-78"/>
                <a:ea typeface="Calibri"/>
                <a:cs typeface="Simplified Arabic" panose="02020603050405020304" pitchFamily="18" charset="-78"/>
              </a:rPr>
              <a:t>الدورة 37 للجنة المرأة العربية</a:t>
            </a:r>
            <a:endParaRPr lang="en-US" sz="1125" b="1" dirty="0">
              <a:solidFill>
                <a:srgbClr val="C00000"/>
              </a:solidFill>
              <a:latin typeface="Simplified Arabic" panose="02020603050405020304" pitchFamily="18" charset="-78"/>
              <a:ea typeface="Calibri"/>
              <a:cs typeface="Simplified Arabic" panose="02020603050405020304" pitchFamily="18" charset="-78"/>
            </a:endParaRPr>
          </a:p>
          <a:p>
            <a:pPr algn="ctr" rtl="1">
              <a:lnSpc>
                <a:spcPct val="115000"/>
              </a:lnSpc>
              <a:spcAft>
                <a:spcPts val="142"/>
              </a:spcAft>
            </a:pPr>
            <a:r>
              <a:rPr lang="ar-LB" sz="1125" b="1" u="sng" dirty="0">
                <a:solidFill>
                  <a:srgbClr val="C00000"/>
                </a:solidFill>
                <a:latin typeface="Simplified Arabic" panose="02020603050405020304" pitchFamily="18" charset="-78"/>
                <a:ea typeface="Calibri"/>
                <a:cs typeface="Simplified Arabic" panose="02020603050405020304" pitchFamily="18" charset="-78"/>
              </a:rPr>
              <a:t>تونس 1 آذار</a:t>
            </a:r>
            <a:r>
              <a:rPr lang="en-GB" sz="1125" b="1" u="sng" dirty="0">
                <a:solidFill>
                  <a:srgbClr val="C00000"/>
                </a:solidFill>
                <a:latin typeface="Simplified Arabic" panose="02020603050405020304" pitchFamily="18" charset="-78"/>
                <a:ea typeface="Calibri"/>
                <a:cs typeface="Simplified Arabic" panose="02020603050405020304" pitchFamily="18" charset="-78"/>
              </a:rPr>
              <a:t>/</a:t>
            </a:r>
            <a:r>
              <a:rPr lang="ar-LB" sz="1125" b="1" u="sng" dirty="0">
                <a:solidFill>
                  <a:srgbClr val="C00000"/>
                </a:solidFill>
                <a:latin typeface="Simplified Arabic" panose="02020603050405020304" pitchFamily="18" charset="-78"/>
                <a:ea typeface="Calibri"/>
                <a:cs typeface="Simplified Arabic" panose="02020603050405020304" pitchFamily="18" charset="-78"/>
              </a:rPr>
              <a:t> مارس 2018</a:t>
            </a:r>
            <a:endParaRPr lang="en-US" sz="1125" b="1" u="sng" dirty="0">
              <a:solidFill>
                <a:srgbClr val="C00000"/>
              </a:solidFill>
              <a:latin typeface="Simplified Arabic" panose="02020603050405020304" pitchFamily="18" charset="-78"/>
              <a:ea typeface="Calibri"/>
              <a:cs typeface="Simplified Arabic" panose="02020603050405020304" pitchFamily="18" charset="-78"/>
            </a:endParaRPr>
          </a:p>
        </p:txBody>
      </p:sp>
      <p:sp>
        <p:nvSpPr>
          <p:cNvPr id="7" name="Oval 6"/>
          <p:cNvSpPr/>
          <p:nvPr/>
        </p:nvSpPr>
        <p:spPr>
          <a:xfrm>
            <a:off x="8047562" y="2496917"/>
            <a:ext cx="2488670" cy="2086412"/>
          </a:xfrm>
          <a:prstGeom prst="ellipse">
            <a:avLst/>
          </a:prstGeom>
          <a:ln>
            <a:solidFill>
              <a:schemeClr val="accent2">
                <a:lumMod val="75000"/>
              </a:schemeClr>
            </a:solidFill>
            <a:prstDash val="dash"/>
          </a:ln>
        </p:spPr>
        <p:style>
          <a:lnRef idx="2">
            <a:schemeClr val="accent1"/>
          </a:lnRef>
          <a:fillRef idx="1">
            <a:schemeClr val="lt1"/>
          </a:fillRef>
          <a:effectRef idx="0">
            <a:schemeClr val="accent1"/>
          </a:effectRef>
          <a:fontRef idx="minor">
            <a:schemeClr val="dk1"/>
          </a:fontRef>
        </p:style>
        <p:txBody>
          <a:bodyPr rot="0" spcFirstLastPara="0" vert="horz" wrap="square" lIns="21656" tIns="10828" rIns="21656" bIns="10828" numCol="1" spcCol="0" rtlCol="0" fromWordArt="0" anchor="ctr" anchorCtr="0" forceAA="0" compatLnSpc="1">
            <a:prstTxWarp prst="textNoShape">
              <a:avLst/>
            </a:prstTxWarp>
            <a:noAutofit/>
          </a:bodyPr>
          <a:lstStyle/>
          <a:p>
            <a:pPr algn="ctr" rtl="1">
              <a:lnSpc>
                <a:spcPct val="115000"/>
              </a:lnSpc>
              <a:spcBef>
                <a:spcPts val="568"/>
              </a:spcBef>
            </a:pPr>
            <a:endParaRPr lang="en-GB" sz="1144" b="1" kern="0" cap="all" dirty="0">
              <a:solidFill>
                <a:srgbClr val="C0504D"/>
              </a:solidFill>
              <a:latin typeface="Simplified Arabic" panose="02020603050405020304" pitchFamily="18" charset="-78"/>
              <a:ea typeface="Calibri"/>
              <a:cs typeface="Simplified Arabic" panose="02020603050405020304" pitchFamily="18" charset="-78"/>
            </a:endParaRPr>
          </a:p>
          <a:p>
            <a:pPr algn="ctr" rtl="1">
              <a:lnSpc>
                <a:spcPct val="115000"/>
              </a:lnSpc>
              <a:spcBef>
                <a:spcPts val="568"/>
              </a:spcBef>
            </a:pPr>
            <a:r>
              <a:rPr lang="ar-LB" sz="1144" b="1" kern="0" cap="all" dirty="0">
                <a:solidFill>
                  <a:srgbClr val="C0504D"/>
                </a:solidFill>
                <a:latin typeface="Simplified Arabic" panose="02020603050405020304" pitchFamily="18" charset="-78"/>
                <a:ea typeface="Calibri"/>
                <a:cs typeface="Simplified Arabic" panose="02020603050405020304" pitchFamily="18" charset="-78"/>
              </a:rPr>
              <a:t>الاجتماع السنوي الاول لإئتلاف البرلمانيات من الدول العربية لمناهضة العنف ضد المرأة</a:t>
            </a:r>
            <a:br>
              <a:rPr lang="ar-LB" sz="1144" b="1" kern="0" cap="all" dirty="0">
                <a:solidFill>
                  <a:srgbClr val="C0504D"/>
                </a:solidFill>
                <a:latin typeface="Simplified Arabic" panose="02020603050405020304" pitchFamily="18" charset="-78"/>
                <a:ea typeface="Calibri"/>
                <a:cs typeface="Simplified Arabic" panose="02020603050405020304" pitchFamily="18" charset="-78"/>
              </a:rPr>
            </a:br>
            <a:r>
              <a:rPr lang="ar-LB" sz="1144" b="1" u="sng" kern="0" cap="all" dirty="0">
                <a:solidFill>
                  <a:srgbClr val="C0504D"/>
                </a:solidFill>
                <a:latin typeface="Simplified Arabic" panose="02020603050405020304" pitchFamily="18" charset="-78"/>
                <a:ea typeface="Calibri"/>
                <a:cs typeface="Simplified Arabic" panose="02020603050405020304" pitchFamily="18" charset="-78"/>
              </a:rPr>
              <a:t>الاردن 12 كانون الثاني 2015</a:t>
            </a:r>
            <a:endParaRPr lang="en-US" sz="1144" dirty="0">
              <a:latin typeface="Simplified Arabic" panose="02020603050405020304" pitchFamily="18" charset="-78"/>
              <a:ea typeface="Calibri"/>
              <a:cs typeface="Simplified Arabic" panose="02020603050405020304" pitchFamily="18" charset="-78"/>
            </a:endParaRPr>
          </a:p>
          <a:p>
            <a:pPr algn="ctr">
              <a:lnSpc>
                <a:spcPct val="115000"/>
              </a:lnSpc>
              <a:spcAft>
                <a:spcPts val="237"/>
              </a:spcAft>
            </a:pPr>
            <a:r>
              <a:rPr lang="ar-SA" sz="1144" b="1" dirty="0">
                <a:latin typeface="Simplified Arabic" panose="02020603050405020304" pitchFamily="18" charset="-78"/>
                <a:ea typeface="Calibri"/>
                <a:cs typeface="Simplified Arabic" panose="02020603050405020304" pitchFamily="18" charset="-78"/>
              </a:rPr>
              <a:t>التوصية بتفعيل آليات واطر قانونية اقليمية لدعم حماية المر</a:t>
            </a:r>
            <a:r>
              <a:rPr lang="ar-LB" sz="1144" b="1" dirty="0">
                <a:latin typeface="Simplified Arabic" panose="02020603050405020304" pitchFamily="18" charset="-78"/>
                <a:ea typeface="Calibri"/>
                <a:cs typeface="Simplified Arabic" panose="02020603050405020304" pitchFamily="18" charset="-78"/>
              </a:rPr>
              <a:t>أ</a:t>
            </a:r>
            <a:r>
              <a:rPr lang="ar-SA" sz="1144" b="1" dirty="0">
                <a:latin typeface="Simplified Arabic" panose="02020603050405020304" pitchFamily="18" charset="-78"/>
                <a:ea typeface="Calibri"/>
                <a:cs typeface="Simplified Arabic" panose="02020603050405020304" pitchFamily="18" charset="-78"/>
              </a:rPr>
              <a:t>ة من العنف عبر انشاء اتفاقية عربية بشأن منع ومكافحة العنف ضد</a:t>
            </a:r>
            <a:r>
              <a:rPr lang="ar-SA" sz="1144" dirty="0">
                <a:latin typeface="Simplified Arabic" panose="02020603050405020304" pitchFamily="18" charset="-78"/>
                <a:ea typeface="Calibri"/>
                <a:cs typeface="Simplified Arabic" panose="02020603050405020304" pitchFamily="18" charset="-78"/>
              </a:rPr>
              <a:t> </a:t>
            </a:r>
            <a:r>
              <a:rPr lang="ar-SA" sz="1144" b="1" dirty="0">
                <a:latin typeface="Simplified Arabic" panose="02020603050405020304" pitchFamily="18" charset="-78"/>
                <a:ea typeface="Calibri"/>
                <a:cs typeface="Simplified Arabic" panose="02020603050405020304" pitchFamily="18" charset="-78"/>
              </a:rPr>
              <a:t>المرأة اهضة العنف ضد المرأة"</a:t>
            </a:r>
            <a:r>
              <a:rPr lang="en-US" sz="1144" b="1" dirty="0">
                <a:latin typeface="Simplified Arabic" panose="02020603050405020304" pitchFamily="18" charset="-78"/>
                <a:ea typeface="Calibri"/>
                <a:cs typeface="Simplified Arabic" panose="02020603050405020304" pitchFamily="18" charset="-78"/>
              </a:rPr>
              <a:t>"</a:t>
            </a:r>
            <a:endParaRPr lang="en-US" sz="1144" dirty="0">
              <a:latin typeface="Simplified Arabic" panose="02020603050405020304" pitchFamily="18" charset="-78"/>
              <a:ea typeface="Calibri"/>
              <a:cs typeface="Simplified Arabic" panose="02020603050405020304" pitchFamily="18" charset="-78"/>
            </a:endParaRPr>
          </a:p>
          <a:p>
            <a:pPr algn="ctr">
              <a:lnSpc>
                <a:spcPct val="115000"/>
              </a:lnSpc>
              <a:spcAft>
                <a:spcPts val="237"/>
              </a:spcAft>
            </a:pPr>
            <a:r>
              <a:rPr lang="en-US" sz="1144" dirty="0">
                <a:latin typeface="Simplified Arabic" panose="02020603050405020304" pitchFamily="18" charset="-78"/>
                <a:ea typeface="Calibri"/>
                <a:cs typeface="Simplified Arabic" panose="02020603050405020304" pitchFamily="18" charset="-78"/>
              </a:rPr>
              <a:t> </a:t>
            </a:r>
          </a:p>
        </p:txBody>
      </p:sp>
      <p:pic>
        <p:nvPicPr>
          <p:cNvPr id="50" name="Picture 49">
            <a:extLst>
              <a:ext uri="{FF2B5EF4-FFF2-40B4-BE49-F238E27FC236}">
                <a16:creationId xmlns="" xmlns:a16="http://schemas.microsoft.com/office/drawing/2014/main" id="{E678C9D1-B61C-40A8-9E1E-44DAFA9F2DEC}"/>
              </a:ext>
            </a:extLst>
          </p:cNvPr>
          <p:cNvPicPr>
            <a:picLocks noChangeAspect="1"/>
          </p:cNvPicPr>
          <p:nvPr/>
        </p:nvPicPr>
        <p:blipFill rotWithShape="1">
          <a:blip r:embed="rId2"/>
          <a:srcRect l="32840" t="10000" r="32084" b="5555"/>
          <a:stretch/>
        </p:blipFill>
        <p:spPr>
          <a:xfrm>
            <a:off x="5010007" y="3606368"/>
            <a:ext cx="2643330" cy="2831722"/>
          </a:xfrm>
          <a:prstGeom prst="rect">
            <a:avLst/>
          </a:prstGeom>
        </p:spPr>
      </p:pic>
      <p:pic>
        <p:nvPicPr>
          <p:cNvPr id="48" name="Picture 47" descr="C:\Users\MJ\Downloads\IMG_9022-1024x683-1024x683.jpg">
            <a:extLst>
              <a:ext uri="{FF2B5EF4-FFF2-40B4-BE49-F238E27FC236}">
                <a16:creationId xmlns="" xmlns:a16="http://schemas.microsoft.com/office/drawing/2014/main" id="{AF30F1DF-59B2-4403-9CDD-F0DD5298B33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254" y="4682391"/>
            <a:ext cx="2377527" cy="1743080"/>
          </a:xfrm>
          <a:prstGeom prst="rect">
            <a:avLst/>
          </a:prstGeom>
          <a:noFill/>
          <a:ln>
            <a:noFill/>
          </a:ln>
          <a:effectLst>
            <a:innerShdw blurRad="114300">
              <a:prstClr val="black"/>
            </a:innerShdw>
          </a:effectLst>
        </p:spPr>
      </p:pic>
      <p:pic>
        <p:nvPicPr>
          <p:cNvPr id="52" name="Picture 51">
            <a:extLst>
              <a:ext uri="{FF2B5EF4-FFF2-40B4-BE49-F238E27FC236}">
                <a16:creationId xmlns="" xmlns:a16="http://schemas.microsoft.com/office/drawing/2014/main" id="{159D9338-AFC3-46D6-8CF0-8FBE8445CB1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410652" y="4539119"/>
            <a:ext cx="2806139" cy="2013641"/>
          </a:xfrm>
          <a:prstGeom prst="rect">
            <a:avLst/>
          </a:prstGeom>
        </p:spPr>
      </p:pic>
      <p:pic>
        <p:nvPicPr>
          <p:cNvPr id="49" name="Picture 48">
            <a:extLst>
              <a:ext uri="{FF2B5EF4-FFF2-40B4-BE49-F238E27FC236}">
                <a16:creationId xmlns="" xmlns:a16="http://schemas.microsoft.com/office/drawing/2014/main" id="{7D5474EA-57ED-409F-944D-457CE04B6F4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972617" y="1828902"/>
            <a:ext cx="3380365" cy="2736527"/>
          </a:xfrm>
          <a:prstGeom prst="rect">
            <a:avLst/>
          </a:prstGeom>
        </p:spPr>
      </p:pic>
      <p:pic>
        <p:nvPicPr>
          <p:cNvPr id="53" name="Picture 52">
            <a:extLst>
              <a:ext uri="{FF2B5EF4-FFF2-40B4-BE49-F238E27FC236}">
                <a16:creationId xmlns="" xmlns:a16="http://schemas.microsoft.com/office/drawing/2014/main" id="{D466DAE4-335B-403B-A27E-48ADD9BF1A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1437" y="379115"/>
            <a:ext cx="6807127" cy="3949035"/>
          </a:xfrm>
          <a:prstGeom prst="rect">
            <a:avLst/>
          </a:prstGeom>
        </p:spPr>
      </p:pic>
      <p:pic>
        <p:nvPicPr>
          <p:cNvPr id="55" name="Picture 2">
            <a:extLst>
              <a:ext uri="{FF2B5EF4-FFF2-40B4-BE49-F238E27FC236}">
                <a16:creationId xmlns="" xmlns:a16="http://schemas.microsoft.com/office/drawing/2014/main" id="{6B5CAC26-DD89-4605-97BE-41413F384E0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207" t="16053" r="18832" b="50391"/>
          <a:stretch/>
        </p:blipFill>
        <p:spPr bwMode="auto">
          <a:xfrm>
            <a:off x="3836310" y="2166743"/>
            <a:ext cx="5315665" cy="15727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3">
            <a:extLst>
              <a:ext uri="{FF2B5EF4-FFF2-40B4-BE49-F238E27FC236}">
                <a16:creationId xmlns="" xmlns:a16="http://schemas.microsoft.com/office/drawing/2014/main" id="{6D8232C0-F8D5-4184-B944-059C33B2134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5475" t="17058" r="22695" b="62239"/>
          <a:stretch/>
        </p:blipFill>
        <p:spPr bwMode="auto">
          <a:xfrm>
            <a:off x="3899955" y="2185988"/>
            <a:ext cx="5115640" cy="95891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7" name="Picture 4">
            <a:extLst>
              <a:ext uri="{FF2B5EF4-FFF2-40B4-BE49-F238E27FC236}">
                <a16:creationId xmlns="" xmlns:a16="http://schemas.microsoft.com/office/drawing/2014/main" id="{BD3E6B08-C785-4F56-8A29-949CEDC0EFA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5403" t="64844" r="22328" b="23828"/>
          <a:stretch/>
        </p:blipFill>
        <p:spPr bwMode="auto">
          <a:xfrm>
            <a:off x="3866859" y="3226105"/>
            <a:ext cx="5150644" cy="87923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56763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heel(1)">
                                      <p:cBhvr>
                                        <p:cTn id="25" dur="20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8"/>
                                        </p:tgtEl>
                                      </p:cBhvr>
                                    </p:animEffect>
                                    <p:set>
                                      <p:cBhvr>
                                        <p:cTn id="30" dur="1" fill="hold">
                                          <p:stCondLst>
                                            <p:cond delay="499"/>
                                          </p:stCondLst>
                                        </p:cTn>
                                        <p:tgtEl>
                                          <p:spTgt spid="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 calcmode="lin" valueType="num">
                                      <p:cBhvr>
                                        <p:cTn id="49" dur="500" fill="hold"/>
                                        <p:tgtEl>
                                          <p:spTgt spid="11"/>
                                        </p:tgtEl>
                                        <p:attrNameLst>
                                          <p:attrName>style.rotation</p:attrName>
                                        </p:attrNameLst>
                                      </p:cBhvr>
                                      <p:tavLst>
                                        <p:tav tm="0">
                                          <p:val>
                                            <p:fltVal val="360"/>
                                          </p:val>
                                        </p:tav>
                                        <p:tav tm="100000">
                                          <p:val>
                                            <p:fltVal val="0"/>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500" fill="hold"/>
                                        <p:tgtEl>
                                          <p:spTgt spid="18"/>
                                        </p:tgtEl>
                                        <p:attrNameLst>
                                          <p:attrName>ppt_w</p:attrName>
                                        </p:attrNameLst>
                                      </p:cBhvr>
                                      <p:tavLst>
                                        <p:tav tm="0">
                                          <p:val>
                                            <p:fltVal val="0"/>
                                          </p:val>
                                        </p:tav>
                                        <p:tav tm="100000">
                                          <p:val>
                                            <p:strVal val="#ppt_w"/>
                                          </p:val>
                                        </p:tav>
                                      </p:tavLst>
                                    </p:anim>
                                    <p:anim calcmode="lin" valueType="num">
                                      <p:cBhvr>
                                        <p:cTn id="92" dur="500" fill="hold"/>
                                        <p:tgtEl>
                                          <p:spTgt spid="18"/>
                                        </p:tgtEl>
                                        <p:attrNameLst>
                                          <p:attrName>ppt_h</p:attrName>
                                        </p:attrNameLst>
                                      </p:cBhvr>
                                      <p:tavLst>
                                        <p:tav tm="0">
                                          <p:val>
                                            <p:fltVal val="0"/>
                                          </p:val>
                                        </p:tav>
                                        <p:tav tm="100000">
                                          <p:val>
                                            <p:strVal val="#ppt_h"/>
                                          </p:val>
                                        </p:tav>
                                      </p:tavLst>
                                    </p:anim>
                                    <p:animEffect transition="in" filter="fade">
                                      <p:cBhvr>
                                        <p:cTn id="93" dur="500"/>
                                        <p:tgtEl>
                                          <p:spTgt spid="18"/>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grpId="0" nodeType="click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1000" fill="hold"/>
                                        <p:tgtEl>
                                          <p:spTgt spid="19"/>
                                        </p:tgtEl>
                                        <p:attrNameLst>
                                          <p:attrName>ppt_w</p:attrName>
                                        </p:attrNameLst>
                                      </p:cBhvr>
                                      <p:tavLst>
                                        <p:tav tm="0">
                                          <p:val>
                                            <p:fltVal val="0"/>
                                          </p:val>
                                        </p:tav>
                                        <p:tav tm="100000">
                                          <p:val>
                                            <p:strVal val="#ppt_w"/>
                                          </p:val>
                                        </p:tav>
                                      </p:tavLst>
                                    </p:anim>
                                    <p:anim calcmode="lin" valueType="num">
                                      <p:cBhvr>
                                        <p:cTn id="99" dur="1000" fill="hold"/>
                                        <p:tgtEl>
                                          <p:spTgt spid="19"/>
                                        </p:tgtEl>
                                        <p:attrNameLst>
                                          <p:attrName>ppt_h</p:attrName>
                                        </p:attrNameLst>
                                      </p:cBhvr>
                                      <p:tavLst>
                                        <p:tav tm="0">
                                          <p:val>
                                            <p:fltVal val="0"/>
                                          </p:val>
                                        </p:tav>
                                        <p:tav tm="100000">
                                          <p:val>
                                            <p:strVal val="#ppt_h"/>
                                          </p:val>
                                        </p:tav>
                                      </p:tavLst>
                                    </p:anim>
                                    <p:anim calcmode="lin" valueType="num">
                                      <p:cBhvr>
                                        <p:cTn id="100" dur="1000" fill="hold"/>
                                        <p:tgtEl>
                                          <p:spTgt spid="19"/>
                                        </p:tgtEl>
                                        <p:attrNameLst>
                                          <p:attrName>style.rotation</p:attrName>
                                        </p:attrNameLst>
                                      </p:cBhvr>
                                      <p:tavLst>
                                        <p:tav tm="0">
                                          <p:val>
                                            <p:fltVal val="90"/>
                                          </p:val>
                                        </p:tav>
                                        <p:tav tm="100000">
                                          <p:val>
                                            <p:fltVal val="0"/>
                                          </p:val>
                                        </p:tav>
                                      </p:tavLst>
                                    </p:anim>
                                    <p:animEffect transition="in" filter="fade">
                                      <p:cBhvr>
                                        <p:cTn id="101" dur="1000"/>
                                        <p:tgtEl>
                                          <p:spTgt spid="19"/>
                                        </p:tgtEl>
                                      </p:cBhvr>
                                    </p:animEffect>
                                  </p:childTnLst>
                                </p:cTn>
                              </p:par>
                              <p:par>
                                <p:cTn id="102" presetID="31"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 calcmode="lin" valueType="num">
                                      <p:cBhvr>
                                        <p:cTn id="104" dur="1000" fill="hold"/>
                                        <p:tgtEl>
                                          <p:spTgt spid="20"/>
                                        </p:tgtEl>
                                        <p:attrNameLst>
                                          <p:attrName>ppt_w</p:attrName>
                                        </p:attrNameLst>
                                      </p:cBhvr>
                                      <p:tavLst>
                                        <p:tav tm="0">
                                          <p:val>
                                            <p:fltVal val="0"/>
                                          </p:val>
                                        </p:tav>
                                        <p:tav tm="100000">
                                          <p:val>
                                            <p:strVal val="#ppt_w"/>
                                          </p:val>
                                        </p:tav>
                                      </p:tavLst>
                                    </p:anim>
                                    <p:anim calcmode="lin" valueType="num">
                                      <p:cBhvr>
                                        <p:cTn id="105" dur="1000" fill="hold"/>
                                        <p:tgtEl>
                                          <p:spTgt spid="20"/>
                                        </p:tgtEl>
                                        <p:attrNameLst>
                                          <p:attrName>ppt_h</p:attrName>
                                        </p:attrNameLst>
                                      </p:cBhvr>
                                      <p:tavLst>
                                        <p:tav tm="0">
                                          <p:val>
                                            <p:fltVal val="0"/>
                                          </p:val>
                                        </p:tav>
                                        <p:tav tm="100000">
                                          <p:val>
                                            <p:strVal val="#ppt_h"/>
                                          </p:val>
                                        </p:tav>
                                      </p:tavLst>
                                    </p:anim>
                                    <p:anim calcmode="lin" valueType="num">
                                      <p:cBhvr>
                                        <p:cTn id="106" dur="1000" fill="hold"/>
                                        <p:tgtEl>
                                          <p:spTgt spid="20"/>
                                        </p:tgtEl>
                                        <p:attrNameLst>
                                          <p:attrName>style.rotation</p:attrName>
                                        </p:attrNameLst>
                                      </p:cBhvr>
                                      <p:tavLst>
                                        <p:tav tm="0">
                                          <p:val>
                                            <p:fltVal val="90"/>
                                          </p:val>
                                        </p:tav>
                                        <p:tav tm="100000">
                                          <p:val>
                                            <p:fltVal val="0"/>
                                          </p:val>
                                        </p:tav>
                                      </p:tavLst>
                                    </p:anim>
                                    <p:animEffect transition="in" filter="fade">
                                      <p:cBhvr>
                                        <p:cTn id="107" dur="1000"/>
                                        <p:tgtEl>
                                          <p:spTgt spid="20"/>
                                        </p:tgtEl>
                                      </p:cBhvr>
                                    </p:animEffect>
                                  </p:childTnLst>
                                </p:cTn>
                              </p:par>
                              <p:par>
                                <p:cTn id="108" presetID="31" presetClass="entr" presetSubtype="0" fill="hold" grpId="0" nodeType="with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p:cTn id="110" dur="1000" fill="hold"/>
                                        <p:tgtEl>
                                          <p:spTgt spid="21"/>
                                        </p:tgtEl>
                                        <p:attrNameLst>
                                          <p:attrName>ppt_w</p:attrName>
                                        </p:attrNameLst>
                                      </p:cBhvr>
                                      <p:tavLst>
                                        <p:tav tm="0">
                                          <p:val>
                                            <p:fltVal val="0"/>
                                          </p:val>
                                        </p:tav>
                                        <p:tav tm="100000">
                                          <p:val>
                                            <p:strVal val="#ppt_w"/>
                                          </p:val>
                                        </p:tav>
                                      </p:tavLst>
                                    </p:anim>
                                    <p:anim calcmode="lin" valueType="num">
                                      <p:cBhvr>
                                        <p:cTn id="111" dur="1000" fill="hold"/>
                                        <p:tgtEl>
                                          <p:spTgt spid="21"/>
                                        </p:tgtEl>
                                        <p:attrNameLst>
                                          <p:attrName>ppt_h</p:attrName>
                                        </p:attrNameLst>
                                      </p:cBhvr>
                                      <p:tavLst>
                                        <p:tav tm="0">
                                          <p:val>
                                            <p:fltVal val="0"/>
                                          </p:val>
                                        </p:tav>
                                        <p:tav tm="100000">
                                          <p:val>
                                            <p:strVal val="#ppt_h"/>
                                          </p:val>
                                        </p:tav>
                                      </p:tavLst>
                                    </p:anim>
                                    <p:anim calcmode="lin" valueType="num">
                                      <p:cBhvr>
                                        <p:cTn id="112" dur="1000" fill="hold"/>
                                        <p:tgtEl>
                                          <p:spTgt spid="21"/>
                                        </p:tgtEl>
                                        <p:attrNameLst>
                                          <p:attrName>style.rotation</p:attrName>
                                        </p:attrNameLst>
                                      </p:cBhvr>
                                      <p:tavLst>
                                        <p:tav tm="0">
                                          <p:val>
                                            <p:fltVal val="90"/>
                                          </p:val>
                                        </p:tav>
                                        <p:tav tm="100000">
                                          <p:val>
                                            <p:fltVal val="0"/>
                                          </p:val>
                                        </p:tav>
                                      </p:tavLst>
                                    </p:anim>
                                    <p:animEffect transition="in" filter="fade">
                                      <p:cBhvr>
                                        <p:cTn id="113" dur="1000"/>
                                        <p:tgtEl>
                                          <p:spTgt spid="21"/>
                                        </p:tgtEl>
                                      </p:cBhvr>
                                    </p:animEffect>
                                  </p:childTnLst>
                                </p:cTn>
                              </p:par>
                            </p:childTnLst>
                          </p:cTn>
                        </p:par>
                      </p:childTnLst>
                    </p:cTn>
                  </p:par>
                  <p:par>
                    <p:cTn id="114" fill="hold">
                      <p:stCondLst>
                        <p:cond delay="indefinite"/>
                      </p:stCondLst>
                      <p:childTnLst>
                        <p:par>
                          <p:cTn id="115" fill="hold">
                            <p:stCondLst>
                              <p:cond delay="0"/>
                            </p:stCondLst>
                            <p:childTnLst>
                              <p:par>
                                <p:cTn id="116" presetID="21" presetClass="entr" presetSubtype="1" fill="hold"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wheel(1)">
                                      <p:cBhvr>
                                        <p:cTn id="118" dur="20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500"/>
                                        <p:tgtEl>
                                          <p:spTgt spid="49"/>
                                        </p:tgtEl>
                                      </p:cBhvr>
                                    </p:animEffect>
                                    <p:set>
                                      <p:cBhvr>
                                        <p:cTn id="123" dur="1" fill="hold">
                                          <p:stCondLst>
                                            <p:cond delay="499"/>
                                          </p:stCondLst>
                                        </p:cTn>
                                        <p:tgtEl>
                                          <p:spTgt spid="49"/>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22"/>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23"/>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4"/>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21" presetClass="entr" presetSubtype="1" fill="hold" nodeType="clickEffect">
                                  <p:stCondLst>
                                    <p:cond delay="0"/>
                                  </p:stCondLst>
                                  <p:childTnLst>
                                    <p:set>
                                      <p:cBhvr>
                                        <p:cTn id="135" dur="1" fill="hold">
                                          <p:stCondLst>
                                            <p:cond delay="0"/>
                                          </p:stCondLst>
                                        </p:cTn>
                                        <p:tgtEl>
                                          <p:spTgt spid="52"/>
                                        </p:tgtEl>
                                        <p:attrNameLst>
                                          <p:attrName>style.visibility</p:attrName>
                                        </p:attrNameLst>
                                      </p:cBhvr>
                                      <p:to>
                                        <p:strVal val="visible"/>
                                      </p:to>
                                    </p:set>
                                    <p:animEffect transition="in" filter="wheel(1)">
                                      <p:cBhvr>
                                        <p:cTn id="136" dur="2000"/>
                                        <p:tgtEl>
                                          <p:spTgt spid="5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nodeType="clickEffect">
                                  <p:stCondLst>
                                    <p:cond delay="0"/>
                                  </p:stCondLst>
                                  <p:childTnLst>
                                    <p:animEffect transition="out" filter="fade">
                                      <p:cBhvr>
                                        <p:cTn id="140" dur="500"/>
                                        <p:tgtEl>
                                          <p:spTgt spid="52"/>
                                        </p:tgtEl>
                                      </p:cBhvr>
                                    </p:animEffect>
                                    <p:set>
                                      <p:cBhvr>
                                        <p:cTn id="141" dur="1" fill="hold">
                                          <p:stCondLst>
                                            <p:cond delay="499"/>
                                          </p:stCondLst>
                                        </p:cTn>
                                        <p:tgtEl>
                                          <p:spTgt spid="52"/>
                                        </p:tgtEl>
                                        <p:attrNameLst>
                                          <p:attrName>style.visibility</p:attrName>
                                        </p:attrNameLst>
                                      </p:cBhvr>
                                      <p:to>
                                        <p:strVal val="hidden"/>
                                      </p:to>
                                    </p:set>
                                  </p:childTnLst>
                                </p:cTn>
                              </p:par>
                              <p:par>
                                <p:cTn id="142" presetID="23" presetClass="entr" presetSubtype="16" fill="hold" grpId="0" nodeType="with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childTnLst>
                                </p:cTn>
                              </p:par>
                              <p:par>
                                <p:cTn id="146" presetID="23" presetClass="entr" presetSubtype="16"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p:cTn id="148" dur="500" fill="hold"/>
                                        <p:tgtEl>
                                          <p:spTgt spid="31"/>
                                        </p:tgtEl>
                                        <p:attrNameLst>
                                          <p:attrName>ppt_w</p:attrName>
                                        </p:attrNameLst>
                                      </p:cBhvr>
                                      <p:tavLst>
                                        <p:tav tm="0">
                                          <p:val>
                                            <p:fltVal val="0"/>
                                          </p:val>
                                        </p:tav>
                                        <p:tav tm="100000">
                                          <p:val>
                                            <p:strVal val="#ppt_w"/>
                                          </p:val>
                                        </p:tav>
                                      </p:tavLst>
                                    </p:anim>
                                    <p:anim calcmode="lin" valueType="num">
                                      <p:cBhvr>
                                        <p:cTn id="149" dur="5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150" fill="hold">
                      <p:stCondLst>
                        <p:cond delay="indefinite"/>
                      </p:stCondLst>
                      <p:childTnLst>
                        <p:par>
                          <p:cTn id="151" fill="hold">
                            <p:stCondLst>
                              <p:cond delay="0"/>
                            </p:stCondLst>
                            <p:childTnLst>
                              <p:par>
                                <p:cTn id="152" presetID="21" presetClass="entr" presetSubtype="1" fill="hold" nodeType="clickEffect">
                                  <p:stCondLst>
                                    <p:cond delay="0"/>
                                  </p:stCondLst>
                                  <p:childTnLst>
                                    <p:set>
                                      <p:cBhvr>
                                        <p:cTn id="153" dur="1" fill="hold">
                                          <p:stCondLst>
                                            <p:cond delay="0"/>
                                          </p:stCondLst>
                                        </p:cTn>
                                        <p:tgtEl>
                                          <p:spTgt spid="50"/>
                                        </p:tgtEl>
                                        <p:attrNameLst>
                                          <p:attrName>style.visibility</p:attrName>
                                        </p:attrNameLst>
                                      </p:cBhvr>
                                      <p:to>
                                        <p:strVal val="visible"/>
                                      </p:to>
                                    </p:set>
                                    <p:animEffect transition="in" filter="wheel(1)">
                                      <p:cBhvr>
                                        <p:cTn id="154" dur="2000"/>
                                        <p:tgtEl>
                                          <p:spTgt spid="5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500"/>
                                        <p:tgtEl>
                                          <p:spTgt spid="50"/>
                                        </p:tgtEl>
                                      </p:cBhvr>
                                    </p:animEffect>
                                    <p:set>
                                      <p:cBhvr>
                                        <p:cTn id="159" dur="1" fill="hold">
                                          <p:stCondLst>
                                            <p:cond delay="499"/>
                                          </p:stCondLst>
                                        </p:cTn>
                                        <p:tgtEl>
                                          <p:spTgt spid="50"/>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23" presetClass="entr" presetSubtype="16" fill="hold" grpId="0" nodeType="clickEffect">
                                  <p:stCondLst>
                                    <p:cond delay="0"/>
                                  </p:stCondLst>
                                  <p:childTnLst>
                                    <p:set>
                                      <p:cBhvr>
                                        <p:cTn id="163" dur="1" fill="hold">
                                          <p:stCondLst>
                                            <p:cond delay="0"/>
                                          </p:stCondLst>
                                        </p:cTn>
                                        <p:tgtEl>
                                          <p:spTgt spid="32"/>
                                        </p:tgtEl>
                                        <p:attrNameLst>
                                          <p:attrName>style.visibility</p:attrName>
                                        </p:attrNameLst>
                                      </p:cBhvr>
                                      <p:to>
                                        <p:strVal val="visible"/>
                                      </p:to>
                                    </p:set>
                                    <p:anim calcmode="lin" valueType="num">
                                      <p:cBhvr>
                                        <p:cTn id="164" dur="500" fill="hold"/>
                                        <p:tgtEl>
                                          <p:spTgt spid="32"/>
                                        </p:tgtEl>
                                        <p:attrNameLst>
                                          <p:attrName>ppt_w</p:attrName>
                                        </p:attrNameLst>
                                      </p:cBhvr>
                                      <p:tavLst>
                                        <p:tav tm="0">
                                          <p:val>
                                            <p:fltVal val="0"/>
                                          </p:val>
                                        </p:tav>
                                        <p:tav tm="100000">
                                          <p:val>
                                            <p:strVal val="#ppt_w"/>
                                          </p:val>
                                        </p:tav>
                                      </p:tavLst>
                                    </p:anim>
                                    <p:anim calcmode="lin" valueType="num">
                                      <p:cBhvr>
                                        <p:cTn id="165" dur="500" fill="hold"/>
                                        <p:tgtEl>
                                          <p:spTgt spid="32"/>
                                        </p:tgtEl>
                                        <p:attrNameLst>
                                          <p:attrName>ppt_h</p:attrName>
                                        </p:attrNameLst>
                                      </p:cBhvr>
                                      <p:tavLst>
                                        <p:tav tm="0">
                                          <p:val>
                                            <p:fltVal val="0"/>
                                          </p:val>
                                        </p:tav>
                                        <p:tav tm="100000">
                                          <p:val>
                                            <p:strVal val="#ppt_h"/>
                                          </p:val>
                                        </p:tav>
                                      </p:tavLst>
                                    </p:anim>
                                  </p:childTnLst>
                                </p:cTn>
                              </p:par>
                              <p:par>
                                <p:cTn id="166" presetID="23" presetClass="entr" presetSubtype="16" fill="hold" grpId="0" nodeType="withEffect">
                                  <p:stCondLst>
                                    <p:cond delay="0"/>
                                  </p:stCondLst>
                                  <p:childTnLst>
                                    <p:set>
                                      <p:cBhvr>
                                        <p:cTn id="167" dur="1" fill="hold">
                                          <p:stCondLst>
                                            <p:cond delay="0"/>
                                          </p:stCondLst>
                                        </p:cTn>
                                        <p:tgtEl>
                                          <p:spTgt spid="34"/>
                                        </p:tgtEl>
                                        <p:attrNameLst>
                                          <p:attrName>style.visibility</p:attrName>
                                        </p:attrNameLst>
                                      </p:cBhvr>
                                      <p:to>
                                        <p:strVal val="visible"/>
                                      </p:to>
                                    </p:set>
                                    <p:anim calcmode="lin" valueType="num">
                                      <p:cBhvr>
                                        <p:cTn id="168" dur="500" fill="hold"/>
                                        <p:tgtEl>
                                          <p:spTgt spid="34"/>
                                        </p:tgtEl>
                                        <p:attrNameLst>
                                          <p:attrName>ppt_w</p:attrName>
                                        </p:attrNameLst>
                                      </p:cBhvr>
                                      <p:tavLst>
                                        <p:tav tm="0">
                                          <p:val>
                                            <p:fltVal val="0"/>
                                          </p:val>
                                        </p:tav>
                                        <p:tav tm="100000">
                                          <p:val>
                                            <p:strVal val="#ppt_w"/>
                                          </p:val>
                                        </p:tav>
                                      </p:tavLst>
                                    </p:anim>
                                    <p:anim calcmode="lin" valueType="num">
                                      <p:cBhvr>
                                        <p:cTn id="169"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170" fill="hold">
                      <p:stCondLst>
                        <p:cond delay="indefinite"/>
                      </p:stCondLst>
                      <p:childTnLst>
                        <p:par>
                          <p:cTn id="171" fill="hold">
                            <p:stCondLst>
                              <p:cond delay="0"/>
                            </p:stCondLst>
                            <p:childTnLst>
                              <p:par>
                                <p:cTn id="172" presetID="21" presetClass="entr" presetSubtype="1" fill="hold" grpId="0" nodeType="clickEffect">
                                  <p:stCondLst>
                                    <p:cond delay="0"/>
                                  </p:stCondLst>
                                  <p:childTnLst>
                                    <p:set>
                                      <p:cBhvr>
                                        <p:cTn id="173" dur="1" fill="hold">
                                          <p:stCondLst>
                                            <p:cond delay="0"/>
                                          </p:stCondLst>
                                        </p:cTn>
                                        <p:tgtEl>
                                          <p:spTgt spid="33"/>
                                        </p:tgtEl>
                                        <p:attrNameLst>
                                          <p:attrName>style.visibility</p:attrName>
                                        </p:attrNameLst>
                                      </p:cBhvr>
                                      <p:to>
                                        <p:strVal val="visible"/>
                                      </p:to>
                                    </p:set>
                                    <p:animEffect transition="in" filter="wheel(1)">
                                      <p:cBhvr>
                                        <p:cTn id="174" dur="2000"/>
                                        <p:tgtEl>
                                          <p:spTgt spid="33"/>
                                        </p:tgtEl>
                                      </p:cBhvr>
                                    </p:animEffect>
                                  </p:childTnLst>
                                </p:cTn>
                              </p:par>
                              <p:par>
                                <p:cTn id="175" presetID="21" presetClass="entr" presetSubtype="1" fill="hold" grpId="0" nodeType="withEffect">
                                  <p:stCondLst>
                                    <p:cond delay="0"/>
                                  </p:stCondLst>
                                  <p:childTnLst>
                                    <p:set>
                                      <p:cBhvr>
                                        <p:cTn id="176" dur="1" fill="hold">
                                          <p:stCondLst>
                                            <p:cond delay="0"/>
                                          </p:stCondLst>
                                        </p:cTn>
                                        <p:tgtEl>
                                          <p:spTgt spid="35"/>
                                        </p:tgtEl>
                                        <p:attrNameLst>
                                          <p:attrName>style.visibility</p:attrName>
                                        </p:attrNameLst>
                                      </p:cBhvr>
                                      <p:to>
                                        <p:strVal val="visible"/>
                                      </p:to>
                                    </p:set>
                                    <p:animEffect transition="in" filter="wheel(1)">
                                      <p:cBhvr>
                                        <p:cTn id="177" dur="2000"/>
                                        <p:tgtEl>
                                          <p:spTgt spid="35"/>
                                        </p:tgtEl>
                                      </p:cBhvr>
                                    </p:animEffect>
                                  </p:childTnLst>
                                </p:cTn>
                              </p:par>
                              <p:par>
                                <p:cTn id="178" presetID="21" presetClass="entr" presetSubtype="1" fill="hold" grpId="0" nodeType="withEffect">
                                  <p:stCondLst>
                                    <p:cond delay="0"/>
                                  </p:stCondLst>
                                  <p:childTnLst>
                                    <p:set>
                                      <p:cBhvr>
                                        <p:cTn id="179" dur="1" fill="hold">
                                          <p:stCondLst>
                                            <p:cond delay="0"/>
                                          </p:stCondLst>
                                        </p:cTn>
                                        <p:tgtEl>
                                          <p:spTgt spid="37"/>
                                        </p:tgtEl>
                                        <p:attrNameLst>
                                          <p:attrName>style.visibility</p:attrName>
                                        </p:attrNameLst>
                                      </p:cBhvr>
                                      <p:to>
                                        <p:strVal val="visible"/>
                                      </p:to>
                                    </p:set>
                                    <p:animEffect transition="in" filter="wheel(1)">
                                      <p:cBhvr>
                                        <p:cTn id="180" dur="2000"/>
                                        <p:tgtEl>
                                          <p:spTgt spid="37"/>
                                        </p:tgtEl>
                                      </p:cBhvr>
                                    </p:animEffect>
                                  </p:childTnLst>
                                </p:cTn>
                              </p:par>
                              <p:par>
                                <p:cTn id="181" presetID="21" presetClass="entr" presetSubtype="1" fill="hold" nodeType="withEffect">
                                  <p:stCondLst>
                                    <p:cond delay="0"/>
                                  </p:stCondLst>
                                  <p:childTnLst>
                                    <p:set>
                                      <p:cBhvr>
                                        <p:cTn id="182" dur="1" fill="hold">
                                          <p:stCondLst>
                                            <p:cond delay="0"/>
                                          </p:stCondLst>
                                        </p:cTn>
                                        <p:tgtEl>
                                          <p:spTgt spid="39"/>
                                        </p:tgtEl>
                                        <p:attrNameLst>
                                          <p:attrName>style.visibility</p:attrName>
                                        </p:attrNameLst>
                                      </p:cBhvr>
                                      <p:to>
                                        <p:strVal val="visible"/>
                                      </p:to>
                                    </p:set>
                                    <p:animEffect transition="in" filter="wheel(1)">
                                      <p:cBhvr>
                                        <p:cTn id="183" dur="2000"/>
                                        <p:tgtEl>
                                          <p:spTgt spid="39"/>
                                        </p:tgtEl>
                                      </p:cBhvr>
                                    </p:animEffect>
                                  </p:childTnLst>
                                </p:cTn>
                              </p:par>
                            </p:childTnLst>
                          </p:cTn>
                        </p:par>
                      </p:childTnLst>
                    </p:cTn>
                  </p:par>
                  <p:par>
                    <p:cTn id="184" fill="hold">
                      <p:stCondLst>
                        <p:cond delay="indefinite"/>
                      </p:stCondLst>
                      <p:childTnLst>
                        <p:par>
                          <p:cTn id="185" fill="hold">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41"/>
                                        </p:tgtEl>
                                        <p:attrNameLst>
                                          <p:attrName>style.visibility</p:attrName>
                                        </p:attrNameLst>
                                      </p:cBhvr>
                                      <p:to>
                                        <p:strVal val="visible"/>
                                      </p:to>
                                    </p:set>
                                  </p:childTnLst>
                                </p:cTn>
                              </p:par>
                              <p:par>
                                <p:cTn id="188" presetID="1" presetClass="entr" presetSubtype="0" fill="hold" grpId="0" nodeType="withEffect">
                                  <p:stCondLst>
                                    <p:cond delay="0"/>
                                  </p:stCondLst>
                                  <p:childTnLst>
                                    <p:set>
                                      <p:cBhvr>
                                        <p:cTn id="189" dur="1" fill="hold">
                                          <p:stCondLst>
                                            <p:cond delay="0"/>
                                          </p:stCondLst>
                                        </p:cTn>
                                        <p:tgtEl>
                                          <p:spTgt spid="40"/>
                                        </p:tgtEl>
                                        <p:attrNameLst>
                                          <p:attrName>style.visibility</p:attrName>
                                        </p:attrNameLst>
                                      </p:cBhvr>
                                      <p:to>
                                        <p:strVal val="visible"/>
                                      </p:to>
                                    </p:set>
                                  </p:childTnLst>
                                </p:cTn>
                              </p:par>
                            </p:childTnLst>
                          </p:cTn>
                        </p:par>
                      </p:childTnLst>
                    </p:cTn>
                  </p:par>
                  <p:par>
                    <p:cTn id="190" fill="hold">
                      <p:stCondLst>
                        <p:cond delay="indefinite"/>
                      </p:stCondLst>
                      <p:childTnLst>
                        <p:par>
                          <p:cTn id="191" fill="hold">
                            <p:stCondLst>
                              <p:cond delay="0"/>
                            </p:stCondLst>
                            <p:childTnLst>
                              <p:par>
                                <p:cTn id="192" presetID="23" presetClass="entr" presetSubtype="16" fill="hold" grpId="0" nodeType="clickEffect">
                                  <p:stCondLst>
                                    <p:cond delay="0"/>
                                  </p:stCondLst>
                                  <p:childTnLst>
                                    <p:set>
                                      <p:cBhvr>
                                        <p:cTn id="193" dur="1" fill="hold">
                                          <p:stCondLst>
                                            <p:cond delay="0"/>
                                          </p:stCondLst>
                                        </p:cTn>
                                        <p:tgtEl>
                                          <p:spTgt spid="46"/>
                                        </p:tgtEl>
                                        <p:attrNameLst>
                                          <p:attrName>style.visibility</p:attrName>
                                        </p:attrNameLst>
                                      </p:cBhvr>
                                      <p:to>
                                        <p:strVal val="visible"/>
                                      </p:to>
                                    </p:set>
                                    <p:anim calcmode="lin" valueType="num">
                                      <p:cBhvr>
                                        <p:cTn id="194" dur="500" fill="hold"/>
                                        <p:tgtEl>
                                          <p:spTgt spid="46"/>
                                        </p:tgtEl>
                                        <p:attrNameLst>
                                          <p:attrName>ppt_w</p:attrName>
                                        </p:attrNameLst>
                                      </p:cBhvr>
                                      <p:tavLst>
                                        <p:tav tm="0">
                                          <p:val>
                                            <p:fltVal val="0"/>
                                          </p:val>
                                        </p:tav>
                                        <p:tav tm="100000">
                                          <p:val>
                                            <p:strVal val="#ppt_w"/>
                                          </p:val>
                                        </p:tav>
                                      </p:tavLst>
                                    </p:anim>
                                    <p:anim calcmode="lin" valueType="num">
                                      <p:cBhvr>
                                        <p:cTn id="195" dur="500" fill="hold"/>
                                        <p:tgtEl>
                                          <p:spTgt spid="46"/>
                                        </p:tgtEl>
                                        <p:attrNameLst>
                                          <p:attrName>ppt_h</p:attrName>
                                        </p:attrNameLst>
                                      </p:cBhvr>
                                      <p:tavLst>
                                        <p:tav tm="0">
                                          <p:val>
                                            <p:fltVal val="0"/>
                                          </p:val>
                                        </p:tav>
                                        <p:tav tm="100000">
                                          <p:val>
                                            <p:strVal val="#ppt_h"/>
                                          </p:val>
                                        </p:tav>
                                      </p:tavLst>
                                    </p:anim>
                                  </p:childTnLst>
                                </p:cTn>
                              </p:par>
                              <p:par>
                                <p:cTn id="196" presetID="23" presetClass="entr" presetSubtype="16" fill="hold" grpId="0" nodeType="withEffect">
                                  <p:stCondLst>
                                    <p:cond delay="0"/>
                                  </p:stCondLst>
                                  <p:childTnLst>
                                    <p:set>
                                      <p:cBhvr>
                                        <p:cTn id="197" dur="1" fill="hold">
                                          <p:stCondLst>
                                            <p:cond delay="0"/>
                                          </p:stCondLst>
                                        </p:cTn>
                                        <p:tgtEl>
                                          <p:spTgt spid="44"/>
                                        </p:tgtEl>
                                        <p:attrNameLst>
                                          <p:attrName>style.visibility</p:attrName>
                                        </p:attrNameLst>
                                      </p:cBhvr>
                                      <p:to>
                                        <p:strVal val="visible"/>
                                      </p:to>
                                    </p:set>
                                    <p:anim calcmode="lin" valueType="num">
                                      <p:cBhvr>
                                        <p:cTn id="198" dur="500" fill="hold"/>
                                        <p:tgtEl>
                                          <p:spTgt spid="44"/>
                                        </p:tgtEl>
                                        <p:attrNameLst>
                                          <p:attrName>ppt_w</p:attrName>
                                        </p:attrNameLst>
                                      </p:cBhvr>
                                      <p:tavLst>
                                        <p:tav tm="0">
                                          <p:val>
                                            <p:fltVal val="0"/>
                                          </p:val>
                                        </p:tav>
                                        <p:tav tm="100000">
                                          <p:val>
                                            <p:strVal val="#ppt_w"/>
                                          </p:val>
                                        </p:tav>
                                      </p:tavLst>
                                    </p:anim>
                                    <p:anim calcmode="lin" valueType="num">
                                      <p:cBhvr>
                                        <p:cTn id="199"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200" fill="hold">
                      <p:stCondLst>
                        <p:cond delay="indefinite"/>
                      </p:stCondLst>
                      <p:childTnLst>
                        <p:par>
                          <p:cTn id="201" fill="hold">
                            <p:stCondLst>
                              <p:cond delay="0"/>
                            </p:stCondLst>
                            <p:childTnLst>
                              <p:par>
                                <p:cTn id="202" presetID="31" presetClass="entr" presetSubtype="0" fill="hold" nodeType="clickEffect">
                                  <p:stCondLst>
                                    <p:cond delay="0"/>
                                  </p:stCondLst>
                                  <p:childTnLst>
                                    <p:set>
                                      <p:cBhvr>
                                        <p:cTn id="203" dur="1" fill="hold">
                                          <p:stCondLst>
                                            <p:cond delay="0"/>
                                          </p:stCondLst>
                                        </p:cTn>
                                        <p:tgtEl>
                                          <p:spTgt spid="53"/>
                                        </p:tgtEl>
                                        <p:attrNameLst>
                                          <p:attrName>style.visibility</p:attrName>
                                        </p:attrNameLst>
                                      </p:cBhvr>
                                      <p:to>
                                        <p:strVal val="visible"/>
                                      </p:to>
                                    </p:set>
                                    <p:anim calcmode="lin" valueType="num">
                                      <p:cBhvr>
                                        <p:cTn id="204" dur="1000" fill="hold"/>
                                        <p:tgtEl>
                                          <p:spTgt spid="53"/>
                                        </p:tgtEl>
                                        <p:attrNameLst>
                                          <p:attrName>ppt_w</p:attrName>
                                        </p:attrNameLst>
                                      </p:cBhvr>
                                      <p:tavLst>
                                        <p:tav tm="0">
                                          <p:val>
                                            <p:fltVal val="0"/>
                                          </p:val>
                                        </p:tav>
                                        <p:tav tm="100000">
                                          <p:val>
                                            <p:strVal val="#ppt_w"/>
                                          </p:val>
                                        </p:tav>
                                      </p:tavLst>
                                    </p:anim>
                                    <p:anim calcmode="lin" valueType="num">
                                      <p:cBhvr>
                                        <p:cTn id="205" dur="1000" fill="hold"/>
                                        <p:tgtEl>
                                          <p:spTgt spid="53"/>
                                        </p:tgtEl>
                                        <p:attrNameLst>
                                          <p:attrName>ppt_h</p:attrName>
                                        </p:attrNameLst>
                                      </p:cBhvr>
                                      <p:tavLst>
                                        <p:tav tm="0">
                                          <p:val>
                                            <p:fltVal val="0"/>
                                          </p:val>
                                        </p:tav>
                                        <p:tav tm="100000">
                                          <p:val>
                                            <p:strVal val="#ppt_h"/>
                                          </p:val>
                                        </p:tav>
                                      </p:tavLst>
                                    </p:anim>
                                    <p:anim calcmode="lin" valueType="num">
                                      <p:cBhvr>
                                        <p:cTn id="206" dur="1000" fill="hold"/>
                                        <p:tgtEl>
                                          <p:spTgt spid="53"/>
                                        </p:tgtEl>
                                        <p:attrNameLst>
                                          <p:attrName>style.rotation</p:attrName>
                                        </p:attrNameLst>
                                      </p:cBhvr>
                                      <p:tavLst>
                                        <p:tav tm="0">
                                          <p:val>
                                            <p:fltVal val="90"/>
                                          </p:val>
                                        </p:tav>
                                        <p:tav tm="100000">
                                          <p:val>
                                            <p:fltVal val="0"/>
                                          </p:val>
                                        </p:tav>
                                      </p:tavLst>
                                    </p:anim>
                                    <p:animEffect transition="in" filter="fade">
                                      <p:cBhvr>
                                        <p:cTn id="207" dur="1000"/>
                                        <p:tgtEl>
                                          <p:spTgt spid="53"/>
                                        </p:tgtEl>
                                      </p:cBhvr>
                                    </p:animEffect>
                                  </p:childTnLst>
                                </p:cTn>
                              </p:par>
                            </p:childTnLst>
                          </p:cTn>
                        </p:par>
                      </p:childTnLst>
                    </p:cTn>
                  </p:par>
                  <p:par>
                    <p:cTn id="208" fill="hold">
                      <p:stCondLst>
                        <p:cond delay="indefinite"/>
                      </p:stCondLst>
                      <p:childTnLst>
                        <p:par>
                          <p:cTn id="209" fill="hold">
                            <p:stCondLst>
                              <p:cond delay="0"/>
                            </p:stCondLst>
                            <p:childTnLst>
                              <p:par>
                                <p:cTn id="210" presetID="42" presetClass="entr" presetSubtype="0" fill="hold" nodeType="click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fade">
                                      <p:cBhvr>
                                        <p:cTn id="212" dur="1000"/>
                                        <p:tgtEl>
                                          <p:spTgt spid="55"/>
                                        </p:tgtEl>
                                      </p:cBhvr>
                                    </p:animEffect>
                                    <p:anim calcmode="lin" valueType="num">
                                      <p:cBhvr>
                                        <p:cTn id="213" dur="1000" fill="hold"/>
                                        <p:tgtEl>
                                          <p:spTgt spid="55"/>
                                        </p:tgtEl>
                                        <p:attrNameLst>
                                          <p:attrName>ppt_x</p:attrName>
                                        </p:attrNameLst>
                                      </p:cBhvr>
                                      <p:tavLst>
                                        <p:tav tm="0">
                                          <p:val>
                                            <p:strVal val="#ppt_x"/>
                                          </p:val>
                                        </p:tav>
                                        <p:tav tm="100000">
                                          <p:val>
                                            <p:strVal val="#ppt_x"/>
                                          </p:val>
                                        </p:tav>
                                      </p:tavLst>
                                    </p:anim>
                                    <p:anim calcmode="lin" valueType="num">
                                      <p:cBhvr>
                                        <p:cTn id="2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10" presetClass="exit" presetSubtype="0" fill="hold" nodeType="clickEffect">
                                  <p:stCondLst>
                                    <p:cond delay="0"/>
                                  </p:stCondLst>
                                  <p:childTnLst>
                                    <p:animEffect transition="out" filter="fade">
                                      <p:cBhvr>
                                        <p:cTn id="218" dur="500"/>
                                        <p:tgtEl>
                                          <p:spTgt spid="55"/>
                                        </p:tgtEl>
                                      </p:cBhvr>
                                    </p:animEffect>
                                    <p:set>
                                      <p:cBhvr>
                                        <p:cTn id="219" dur="1" fill="hold">
                                          <p:stCondLst>
                                            <p:cond delay="499"/>
                                          </p:stCondLst>
                                        </p:cTn>
                                        <p:tgtEl>
                                          <p:spTgt spid="55"/>
                                        </p:tgtEl>
                                        <p:attrNameLst>
                                          <p:attrName>style.visibility</p:attrName>
                                        </p:attrNameLst>
                                      </p:cBhvr>
                                      <p:to>
                                        <p:strVal val="hidden"/>
                                      </p:to>
                                    </p:set>
                                  </p:childTnLst>
                                </p:cTn>
                              </p:par>
                              <p:par>
                                <p:cTn id="220" presetID="21" presetClass="entr" presetSubtype="1" fill="hold" nodeType="withEffect">
                                  <p:stCondLst>
                                    <p:cond delay="0"/>
                                  </p:stCondLst>
                                  <p:childTnLst>
                                    <p:set>
                                      <p:cBhvr>
                                        <p:cTn id="221" dur="1" fill="hold">
                                          <p:stCondLst>
                                            <p:cond delay="0"/>
                                          </p:stCondLst>
                                        </p:cTn>
                                        <p:tgtEl>
                                          <p:spTgt spid="56"/>
                                        </p:tgtEl>
                                        <p:attrNameLst>
                                          <p:attrName>style.visibility</p:attrName>
                                        </p:attrNameLst>
                                      </p:cBhvr>
                                      <p:to>
                                        <p:strVal val="visible"/>
                                      </p:to>
                                    </p:set>
                                    <p:animEffect transition="in" filter="wheel(1)">
                                      <p:cBhvr>
                                        <p:cTn id="222" dur="2000"/>
                                        <p:tgtEl>
                                          <p:spTgt spid="56"/>
                                        </p:tgtEl>
                                      </p:cBhvr>
                                    </p:animEffect>
                                  </p:childTnLst>
                                </p:cTn>
                              </p:par>
                              <p:par>
                                <p:cTn id="223" presetID="21" presetClass="entr" presetSubtype="1" fill="hold" nodeType="withEffect">
                                  <p:stCondLst>
                                    <p:cond delay="0"/>
                                  </p:stCondLst>
                                  <p:childTnLst>
                                    <p:set>
                                      <p:cBhvr>
                                        <p:cTn id="224" dur="1" fill="hold">
                                          <p:stCondLst>
                                            <p:cond delay="0"/>
                                          </p:stCondLst>
                                        </p:cTn>
                                        <p:tgtEl>
                                          <p:spTgt spid="57"/>
                                        </p:tgtEl>
                                        <p:attrNameLst>
                                          <p:attrName>style.visibility</p:attrName>
                                        </p:attrNameLst>
                                      </p:cBhvr>
                                      <p:to>
                                        <p:strVal val="visible"/>
                                      </p:to>
                                    </p:set>
                                    <p:animEffect transition="in" filter="wheel(1)">
                                      <p:cBhvr>
                                        <p:cTn id="225" dur="2000"/>
                                        <p:tgtEl>
                                          <p:spTgt spid="57"/>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xit" presetSubtype="0" fill="hold" nodeType="clickEffect">
                                  <p:stCondLst>
                                    <p:cond delay="0"/>
                                  </p:stCondLst>
                                  <p:childTnLst>
                                    <p:animEffect transition="out" filter="fade">
                                      <p:cBhvr>
                                        <p:cTn id="229" dur="500"/>
                                        <p:tgtEl>
                                          <p:spTgt spid="57"/>
                                        </p:tgtEl>
                                      </p:cBhvr>
                                    </p:animEffect>
                                    <p:set>
                                      <p:cBhvr>
                                        <p:cTn id="230" dur="1" fill="hold">
                                          <p:stCondLst>
                                            <p:cond delay="499"/>
                                          </p:stCondLst>
                                        </p:cTn>
                                        <p:tgtEl>
                                          <p:spTgt spid="57"/>
                                        </p:tgtEl>
                                        <p:attrNameLst>
                                          <p:attrName>style.visibility</p:attrName>
                                        </p:attrNameLst>
                                      </p:cBhvr>
                                      <p:to>
                                        <p:strVal val="hidden"/>
                                      </p:to>
                                    </p:set>
                                  </p:childTnLst>
                                </p:cTn>
                              </p:par>
                              <p:par>
                                <p:cTn id="231" presetID="2" presetClass="exit" presetSubtype="4" fill="hold" nodeType="withEffect">
                                  <p:stCondLst>
                                    <p:cond delay="0"/>
                                  </p:stCondLst>
                                  <p:childTnLst>
                                    <p:anim calcmode="lin" valueType="num">
                                      <p:cBhvr additive="base">
                                        <p:cTn id="232" dur="500"/>
                                        <p:tgtEl>
                                          <p:spTgt spid="56"/>
                                        </p:tgtEl>
                                        <p:attrNameLst>
                                          <p:attrName>ppt_x</p:attrName>
                                        </p:attrNameLst>
                                      </p:cBhvr>
                                      <p:tavLst>
                                        <p:tav tm="0">
                                          <p:val>
                                            <p:strVal val="ppt_x"/>
                                          </p:val>
                                        </p:tav>
                                        <p:tav tm="100000">
                                          <p:val>
                                            <p:strVal val="ppt_x"/>
                                          </p:val>
                                        </p:tav>
                                      </p:tavLst>
                                    </p:anim>
                                    <p:anim calcmode="lin" valueType="num">
                                      <p:cBhvr additive="base">
                                        <p:cTn id="233" dur="500"/>
                                        <p:tgtEl>
                                          <p:spTgt spid="56"/>
                                        </p:tgtEl>
                                        <p:attrNameLst>
                                          <p:attrName>ppt_y</p:attrName>
                                        </p:attrNameLst>
                                      </p:cBhvr>
                                      <p:tavLst>
                                        <p:tav tm="0">
                                          <p:val>
                                            <p:strVal val="ppt_y"/>
                                          </p:val>
                                        </p:tav>
                                        <p:tav tm="100000">
                                          <p:val>
                                            <p:strVal val="1+ppt_h/2"/>
                                          </p:val>
                                        </p:tav>
                                      </p:tavLst>
                                    </p:anim>
                                    <p:set>
                                      <p:cBhvr>
                                        <p:cTn id="234" dur="1" fill="hold">
                                          <p:stCondLst>
                                            <p:cond delay="499"/>
                                          </p:stCondLst>
                                        </p:cTn>
                                        <p:tgtEl>
                                          <p:spTgt spid="56"/>
                                        </p:tgtEl>
                                        <p:attrNameLst>
                                          <p:attrName>style.visibility</p:attrName>
                                        </p:attrNameLst>
                                      </p:cBhvr>
                                      <p:to>
                                        <p:strVal val="hidden"/>
                                      </p:to>
                                    </p:set>
                                  </p:childTnLst>
                                </p:cTn>
                              </p:par>
                            </p:childTnLst>
                          </p:cTn>
                        </p:par>
                      </p:childTnLst>
                    </p:cTn>
                  </p:par>
                  <p:par>
                    <p:cTn id="235" fill="hold">
                      <p:stCondLst>
                        <p:cond delay="indefinite"/>
                      </p:stCondLst>
                      <p:childTnLst>
                        <p:par>
                          <p:cTn id="236" fill="hold">
                            <p:stCondLst>
                              <p:cond delay="0"/>
                            </p:stCondLst>
                            <p:childTnLst>
                              <p:par>
                                <p:cTn id="237" presetID="31" presetClass="exit" presetSubtype="0" fill="hold" nodeType="clickEffect">
                                  <p:stCondLst>
                                    <p:cond delay="0"/>
                                  </p:stCondLst>
                                  <p:childTnLst>
                                    <p:anim calcmode="lin" valueType="num">
                                      <p:cBhvr>
                                        <p:cTn id="238" dur="1000"/>
                                        <p:tgtEl>
                                          <p:spTgt spid="53"/>
                                        </p:tgtEl>
                                        <p:attrNameLst>
                                          <p:attrName>ppt_w</p:attrName>
                                        </p:attrNameLst>
                                      </p:cBhvr>
                                      <p:tavLst>
                                        <p:tav tm="0">
                                          <p:val>
                                            <p:strVal val="ppt_w"/>
                                          </p:val>
                                        </p:tav>
                                        <p:tav tm="100000">
                                          <p:val>
                                            <p:fltVal val="0"/>
                                          </p:val>
                                        </p:tav>
                                      </p:tavLst>
                                    </p:anim>
                                    <p:anim calcmode="lin" valueType="num">
                                      <p:cBhvr>
                                        <p:cTn id="239" dur="1000"/>
                                        <p:tgtEl>
                                          <p:spTgt spid="53"/>
                                        </p:tgtEl>
                                        <p:attrNameLst>
                                          <p:attrName>ppt_h</p:attrName>
                                        </p:attrNameLst>
                                      </p:cBhvr>
                                      <p:tavLst>
                                        <p:tav tm="0">
                                          <p:val>
                                            <p:strVal val="ppt_h"/>
                                          </p:val>
                                        </p:tav>
                                        <p:tav tm="100000">
                                          <p:val>
                                            <p:fltVal val="0"/>
                                          </p:val>
                                        </p:tav>
                                      </p:tavLst>
                                    </p:anim>
                                    <p:anim calcmode="lin" valueType="num">
                                      <p:cBhvr>
                                        <p:cTn id="240" dur="1000"/>
                                        <p:tgtEl>
                                          <p:spTgt spid="53"/>
                                        </p:tgtEl>
                                        <p:attrNameLst>
                                          <p:attrName>style.rotation</p:attrName>
                                        </p:attrNameLst>
                                      </p:cBhvr>
                                      <p:tavLst>
                                        <p:tav tm="0">
                                          <p:val>
                                            <p:fltVal val="0"/>
                                          </p:val>
                                        </p:tav>
                                        <p:tav tm="100000">
                                          <p:val>
                                            <p:fltVal val="90"/>
                                          </p:val>
                                        </p:tav>
                                      </p:tavLst>
                                    </p:anim>
                                    <p:animEffect transition="out" filter="fade">
                                      <p:cBhvr>
                                        <p:cTn id="241" dur="1000"/>
                                        <p:tgtEl>
                                          <p:spTgt spid="53"/>
                                        </p:tgtEl>
                                      </p:cBhvr>
                                    </p:animEffect>
                                    <p:set>
                                      <p:cBhvr>
                                        <p:cTn id="242" dur="1" fill="hold">
                                          <p:stCondLst>
                                            <p:cond delay="9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6" grpId="0" animBg="1"/>
      <p:bldP spid="19" grpId="0" animBg="1"/>
      <p:bldP spid="20" grpId="0" animBg="1"/>
      <p:bldP spid="21" grpId="0" animBg="1"/>
      <p:bldP spid="22" grpId="0" animBg="1"/>
      <p:bldP spid="23" grpId="0" animBg="1"/>
      <p:bldP spid="24" grpId="0" animBg="1"/>
      <p:bldP spid="30" grpId="0" animBg="1"/>
      <p:bldP spid="31" grpId="0" animBg="1"/>
      <p:bldP spid="32" grpId="0" animBg="1"/>
      <p:bldP spid="33" grpId="0" animBg="1"/>
      <p:bldP spid="34" grpId="0" animBg="1"/>
      <p:bldP spid="35" grpId="0" animBg="1"/>
      <p:bldP spid="37" grpId="0" animBg="1"/>
      <p:bldP spid="41" grpId="0" animBg="1"/>
      <p:bldP spid="40" grpId="0" animBg="1"/>
      <p:bldP spid="4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152400"/>
            <a:ext cx="8763000" cy="6553200"/>
          </a:xfrm>
        </p:spPr>
        <p:txBody>
          <a:bodyPr/>
          <a:lstStyle/>
          <a:p>
            <a:pPr rtl="1"/>
            <a:endParaRPr lang="en-US" b="1" cap="all" dirty="0"/>
          </a:p>
          <a:p>
            <a:pPr rtl="1"/>
            <a:endParaRPr lang="en-US" b="1" cap="all" dirty="0">
              <a:solidFill>
                <a:schemeClr val="accent4">
                  <a:lumMod val="60000"/>
                  <a:lumOff val="40000"/>
                </a:schemeClr>
              </a:solidFill>
            </a:endParaRPr>
          </a:p>
        </p:txBody>
      </p:sp>
      <p:sp>
        <p:nvSpPr>
          <p:cNvPr id="2" name="Rectangle 1"/>
          <p:cNvSpPr/>
          <p:nvPr/>
        </p:nvSpPr>
        <p:spPr>
          <a:xfrm>
            <a:off x="1666844" y="948690"/>
            <a:ext cx="8786874" cy="5693866"/>
          </a:xfrm>
          <a:prstGeom prst="rect">
            <a:avLst/>
          </a:prstGeom>
        </p:spPr>
        <p:txBody>
          <a:bodyPr wrap="square">
            <a:spAutoFit/>
          </a:bodyPr>
          <a:lstStyle/>
          <a:p>
            <a:pPr algn="just" rtl="1"/>
            <a:r>
              <a:rPr lang="ar-LB" sz="2800" b="1" u="sng" dirty="0" smtClean="0"/>
              <a:t>الأهداف </a:t>
            </a:r>
            <a:r>
              <a:rPr lang="ar-LB" sz="2800" b="1" u="sng" dirty="0"/>
              <a:t>العامة</a:t>
            </a:r>
            <a:r>
              <a:rPr lang="ar-TN" sz="2800" b="1" u="sng" dirty="0"/>
              <a:t>:</a:t>
            </a:r>
            <a:endParaRPr lang="ar-LB" sz="2800" b="1" u="sng" dirty="0"/>
          </a:p>
          <a:p>
            <a:pPr algn="just" rtl="1"/>
            <a:r>
              <a:rPr lang="ar-LB" sz="2800" dirty="0"/>
              <a:t>تهدف الاتفاقية المقترحة</a:t>
            </a:r>
            <a:r>
              <a:rPr lang="ar-TN" sz="2800" dirty="0"/>
              <a:t> خاصة إ</a:t>
            </a:r>
            <a:r>
              <a:rPr lang="ar-LB" sz="2800" dirty="0"/>
              <a:t>لى ما يلي:</a:t>
            </a:r>
            <a:endParaRPr lang="en-US" sz="2800" dirty="0"/>
          </a:p>
          <a:p>
            <a:pPr marL="342900" indent="-342900" algn="just" rtl="1"/>
            <a:endParaRPr lang="en-US" sz="2800" dirty="0"/>
          </a:p>
          <a:p>
            <a:pPr marL="342900" indent="-342900" algn="just" rtl="1">
              <a:buFont typeface="Wingdings" panose="05000000000000000000" pitchFamily="2" charset="2"/>
              <a:buChar char="§"/>
            </a:pPr>
            <a:r>
              <a:rPr lang="ar-LB" sz="2800" b="1" dirty="0"/>
              <a:t>توحيد الدول العربية حول نظام </a:t>
            </a:r>
            <a:r>
              <a:rPr lang="ar-TN" sz="2800" b="1" dirty="0"/>
              <a:t>قانوني </a:t>
            </a:r>
            <a:r>
              <a:rPr lang="ar-LB" sz="2800" b="1" dirty="0"/>
              <a:t>شامل ومتكامل</a:t>
            </a:r>
            <a:r>
              <a:rPr lang="ar-LB" sz="2800" dirty="0"/>
              <a:t> ودعم جهود الدول العربية لتبني نظم وطنية مماثلة كفيلة بوضع حدّ لظاهرة العنف ضدّ المرأة والفتاة المتفشية في مجتمعاتنا العربية،</a:t>
            </a:r>
            <a:endParaRPr lang="ar-TN" sz="2800" dirty="0"/>
          </a:p>
          <a:p>
            <a:pPr algn="just" rtl="1"/>
            <a:endParaRPr lang="en-US" sz="2800" dirty="0"/>
          </a:p>
          <a:p>
            <a:pPr marL="342900" indent="-342900" algn="just" rtl="1">
              <a:buFont typeface="Wingdings" panose="05000000000000000000" pitchFamily="2" charset="2"/>
              <a:buChar char="§"/>
            </a:pPr>
            <a:r>
              <a:rPr lang="ar-TN" sz="2800" dirty="0"/>
              <a:t>التشجيع على </a:t>
            </a:r>
            <a:r>
              <a:rPr lang="ar-LB" sz="2800" dirty="0"/>
              <a:t>بناء </a:t>
            </a:r>
            <a:r>
              <a:rPr lang="ar-LB" sz="2800" b="1" dirty="0"/>
              <a:t>ثقافة اللاعنف وعدم التمييز </a:t>
            </a:r>
            <a:r>
              <a:rPr lang="ar-LB" sz="2800" dirty="0"/>
              <a:t>لتعزيز </a:t>
            </a:r>
            <a:r>
              <a:rPr lang="ar-EG" sz="2800" dirty="0" smtClean="0"/>
              <a:t>تنفيذ أهداف </a:t>
            </a:r>
            <a:r>
              <a:rPr lang="ar-LB" sz="2800" dirty="0" smtClean="0"/>
              <a:t>التنمية والنهوض </a:t>
            </a:r>
            <a:r>
              <a:rPr lang="ar-LB" sz="2800" dirty="0"/>
              <a:t>بمجتمعاتنا العربية،</a:t>
            </a:r>
          </a:p>
          <a:p>
            <a:pPr marL="342900" indent="-342900" algn="just" rtl="1">
              <a:buFont typeface="Wingdings" panose="05000000000000000000" pitchFamily="2" charset="2"/>
              <a:buChar char="§"/>
            </a:pPr>
            <a:endParaRPr lang="en-US" sz="2800" dirty="0"/>
          </a:p>
          <a:p>
            <a:pPr marL="342900" indent="-342900" algn="just" rtl="1">
              <a:buFont typeface="Wingdings" panose="05000000000000000000" pitchFamily="2" charset="2"/>
              <a:buChar char="§"/>
            </a:pPr>
            <a:r>
              <a:rPr lang="ar-LB" sz="2800" b="1" dirty="0"/>
              <a:t>جعل هذه الاتفاقية مصدرا أساسيا من مصادر القانون الدولي حول مناهضة العنف، وتمكين جامعة الدول العربية من لعب دور ريادي في هذا المجال</a:t>
            </a:r>
            <a:r>
              <a:rPr lang="ar-LB" sz="2800" dirty="0"/>
              <a:t>.</a:t>
            </a:r>
            <a:endParaRPr lang="en-US" sz="2800" dirty="0"/>
          </a:p>
        </p:txBody>
      </p:sp>
      <p:pic>
        <p:nvPicPr>
          <p:cNvPr id="5"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92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152400"/>
            <a:ext cx="8763000" cy="6553200"/>
          </a:xfrm>
        </p:spPr>
        <p:txBody>
          <a:bodyPr/>
          <a:lstStyle/>
          <a:p>
            <a:pPr rtl="1"/>
            <a:endParaRPr lang="en-US" b="1" cap="all" dirty="0"/>
          </a:p>
          <a:p>
            <a:pPr rtl="1"/>
            <a:endParaRPr lang="en-US" b="1" cap="all" dirty="0">
              <a:solidFill>
                <a:schemeClr val="accent4">
                  <a:lumMod val="60000"/>
                  <a:lumOff val="40000"/>
                </a:schemeClr>
              </a:solidFill>
            </a:endParaRPr>
          </a:p>
        </p:txBody>
      </p:sp>
      <p:sp>
        <p:nvSpPr>
          <p:cNvPr id="2" name="Rectangle 1"/>
          <p:cNvSpPr/>
          <p:nvPr/>
        </p:nvSpPr>
        <p:spPr>
          <a:xfrm>
            <a:off x="1738282" y="1298884"/>
            <a:ext cx="8929718" cy="5693866"/>
          </a:xfrm>
          <a:prstGeom prst="rect">
            <a:avLst/>
          </a:prstGeom>
        </p:spPr>
        <p:txBody>
          <a:bodyPr wrap="square">
            <a:spAutoFit/>
          </a:bodyPr>
          <a:lstStyle/>
          <a:p>
            <a:pPr algn="just" rtl="1"/>
            <a:r>
              <a:rPr lang="ar-LB" sz="2800" b="1" dirty="0" smtClean="0"/>
              <a:t>نطاق </a:t>
            </a:r>
            <a:r>
              <a:rPr lang="ar-LB" sz="2800" b="1" dirty="0"/>
              <a:t>تطبيق </a:t>
            </a:r>
            <a:r>
              <a:rPr lang="ar-LB" sz="2800" b="1" dirty="0" smtClean="0"/>
              <a:t>الاتفاقية</a:t>
            </a:r>
            <a:r>
              <a:rPr lang="ar-EG" sz="2800" b="1" dirty="0" smtClean="0"/>
              <a:t>:</a:t>
            </a:r>
            <a:endParaRPr lang="ar-TN" sz="2800" b="1" dirty="0"/>
          </a:p>
          <a:p>
            <a:pPr algn="just" rtl="1"/>
            <a:endParaRPr lang="en-US" sz="2800" b="1" dirty="0"/>
          </a:p>
          <a:p>
            <a:pPr marL="342900" indent="-342900" algn="just" rtl="1">
              <a:buFont typeface="Wingdings" panose="05000000000000000000" pitchFamily="2" charset="2"/>
              <a:buChar char="§"/>
            </a:pPr>
            <a:r>
              <a:rPr lang="ar-LB" sz="2800" dirty="0"/>
              <a:t>تطبق هذه الاتفاقية على </a:t>
            </a:r>
            <a:r>
              <a:rPr lang="ar-LB" sz="2800" b="1" dirty="0"/>
              <a:t>جميع حالات و</a:t>
            </a:r>
            <a:r>
              <a:rPr lang="ar-SA" sz="2800" b="1" dirty="0"/>
              <a:t>أشكال العنف ضدّ المرأة</a:t>
            </a:r>
            <a:r>
              <a:rPr lang="ar-SA" sz="2800" dirty="0"/>
              <a:t>، بما فيه </a:t>
            </a:r>
            <a:r>
              <a:rPr lang="ar-SA" sz="2800" b="1" dirty="0"/>
              <a:t>العنف الأسري </a:t>
            </a:r>
            <a:r>
              <a:rPr lang="ar-SA" sz="2800" dirty="0"/>
              <a:t>والذي يطال النساء والفتاة بصورة خاصة على أراضي الدول الموقعة عليها.</a:t>
            </a:r>
            <a:endParaRPr lang="ar-LB" sz="2800" dirty="0"/>
          </a:p>
          <a:p>
            <a:pPr marL="342900" indent="-342900" algn="just" rtl="1">
              <a:buFont typeface="Wingdings" panose="05000000000000000000" pitchFamily="2" charset="2"/>
              <a:buChar char="§"/>
            </a:pPr>
            <a:endParaRPr lang="en-US" sz="2800" dirty="0"/>
          </a:p>
          <a:p>
            <a:pPr marL="342900" indent="-342900" algn="just" rtl="1">
              <a:buFont typeface="Wingdings" panose="05000000000000000000" pitchFamily="2" charset="2"/>
              <a:buChar char="§"/>
            </a:pPr>
            <a:r>
              <a:rPr lang="ar-LB" sz="2800" dirty="0"/>
              <a:t>تطبق هذه الاتفاقية بشكل يضع </a:t>
            </a:r>
            <a:r>
              <a:rPr lang="ar-SA" sz="2800" dirty="0"/>
              <a:t>على عاتق الدول العربية مسؤولية حماية المرأة وتحصيل حقوقها في حال تعرضها لعنف ضدها </a:t>
            </a:r>
            <a:r>
              <a:rPr lang="ar-SA" sz="2800" b="1" dirty="0"/>
              <a:t>في بلدان أجنبية </a:t>
            </a:r>
            <a:r>
              <a:rPr lang="ar-SA" sz="2800" dirty="0"/>
              <a:t>وذلك مع احترام قواعد القانون الدولي والعلاقات الدبلوماسية المعمول بها.</a:t>
            </a:r>
            <a:endParaRPr lang="ar-LB" sz="2800" dirty="0"/>
          </a:p>
          <a:p>
            <a:pPr marL="342900" indent="-342900" algn="just" rtl="1">
              <a:buFont typeface="Wingdings" panose="05000000000000000000" pitchFamily="2" charset="2"/>
              <a:buChar char="§"/>
            </a:pPr>
            <a:endParaRPr lang="ar-LB" sz="2800" dirty="0"/>
          </a:p>
          <a:p>
            <a:pPr marL="342900" indent="-342900" algn="just" rtl="1">
              <a:buFont typeface="Wingdings" panose="05000000000000000000" pitchFamily="2" charset="2"/>
              <a:buChar char="§"/>
            </a:pPr>
            <a:r>
              <a:rPr lang="ar-SA" sz="2800" dirty="0"/>
              <a:t>تطبَّق هذه الاتفاقية في </a:t>
            </a:r>
            <a:r>
              <a:rPr lang="ar-SA" sz="2800" b="1" dirty="0"/>
              <a:t>أوقات السلم، وخلال النزاعات المسلحة بما فيها حالة الاحتلال وخلال فترات انعدام الأمن</a:t>
            </a:r>
            <a:r>
              <a:rPr lang="ar-SA" sz="2800" dirty="0"/>
              <a:t>.</a:t>
            </a:r>
            <a:endParaRPr lang="en-US" sz="2800" dirty="0"/>
          </a:p>
          <a:p>
            <a:pPr algn="r" rtl="1"/>
            <a:endParaRPr lang="en-US" sz="2800" dirty="0">
              <a:solidFill>
                <a:schemeClr val="accent4">
                  <a:lumMod val="75000"/>
                </a:schemeClr>
              </a:solidFill>
            </a:endParaRPr>
          </a:p>
        </p:txBody>
      </p:sp>
      <p:pic>
        <p:nvPicPr>
          <p:cNvPr id="5"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254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C67AAD3-F208-43F0-8B91-7A8108D04F69}"/>
              </a:ext>
            </a:extLst>
          </p:cNvPr>
          <p:cNvSpPr>
            <a:spLocks noGrp="1"/>
          </p:cNvSpPr>
          <p:nvPr>
            <p:ph type="title"/>
          </p:nvPr>
        </p:nvSpPr>
        <p:spPr/>
        <p:txBody>
          <a:bodyPr/>
          <a:lstStyle/>
          <a:p>
            <a:pPr algn="r" rtl="1"/>
            <a:r>
              <a:rPr lang="ar-EG" dirty="0"/>
              <a:t>مقدمة</a:t>
            </a:r>
            <a:endParaRPr lang="en-US" dirty="0"/>
          </a:p>
        </p:txBody>
      </p:sp>
      <p:sp>
        <p:nvSpPr>
          <p:cNvPr id="2" name="Content Placeholder 1"/>
          <p:cNvSpPr>
            <a:spLocks noGrp="1"/>
          </p:cNvSpPr>
          <p:nvPr>
            <p:ph idx="4294967295"/>
          </p:nvPr>
        </p:nvSpPr>
        <p:spPr>
          <a:xfrm>
            <a:off x="0" y="2601913"/>
            <a:ext cx="9877425" cy="4625975"/>
          </a:xfrm>
        </p:spPr>
        <p:txBody>
          <a:bodyPr/>
          <a:lstStyle/>
          <a:p>
            <a:pPr algn="just" rtl="1"/>
            <a:r>
              <a:rPr lang="ar-SA" dirty="0"/>
              <a:t>يعد العنف ضد المرأة من أهم المخاطر التي تتعرض لها النساء والفتيات في المنطقة العربية وخاصة في ظل ما تمر به المنطقة العربية من ظروف عدم استقرار ونزاعات و خطر الإرهاب، وما يترتب عليها من آثار سلبيه تؤدي إلى تفاقم العنف الموجه ضد النساء والفتيات، </a:t>
            </a:r>
            <a:endParaRPr lang="ar-EG" dirty="0"/>
          </a:p>
          <a:p>
            <a:pPr marL="0" indent="0" algn="just" rtl="1">
              <a:buNone/>
            </a:pPr>
            <a:endParaRPr lang="en-US" dirty="0"/>
          </a:p>
          <a:p>
            <a:pPr algn="just" rtl="1"/>
            <a:r>
              <a:rPr lang="ar-SA" dirty="0"/>
              <a:t>وفى اطار الجهود المبذولة من قبل جامعة الدول العربية من أجل الدفع بقضية مناهضة العنف ضد المرأة وحماية النساء والفتيات في المنطقة العربية من كافة أشكال العنف والتي تتمثل في تنفيذ المواثيق والاستراتيجيات والمعاهدات الاقليمية والدولية المعنية بالقضاء على كافة اشكال العنف الممارس ضد النساء والفتيات والتضامن مع الحمالات الدولية،</a:t>
            </a:r>
            <a:r>
              <a:rPr lang="ar-EG" dirty="0"/>
              <a:t> الأنشطة التوعوية والبحثية والدراسات وأنشطة تدريب وبناء قدرات. </a:t>
            </a:r>
            <a:endParaRPr lang="en-US" dirty="0"/>
          </a:p>
          <a:p>
            <a:endParaRPr lang="en-US" dirty="0"/>
          </a:p>
        </p:txBody>
      </p:sp>
      <p:pic>
        <p:nvPicPr>
          <p:cNvPr id="4"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245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152400"/>
            <a:ext cx="8763000" cy="6553200"/>
          </a:xfrm>
        </p:spPr>
        <p:txBody>
          <a:bodyPr/>
          <a:lstStyle/>
          <a:p>
            <a:pPr rtl="1"/>
            <a:endParaRPr lang="en-US" b="1" cap="all" dirty="0"/>
          </a:p>
          <a:p>
            <a:pPr rtl="1"/>
            <a:endParaRPr lang="en-US" b="1" cap="all" dirty="0">
              <a:solidFill>
                <a:schemeClr val="accent4">
                  <a:lumMod val="60000"/>
                  <a:lumOff val="40000"/>
                </a:schemeClr>
              </a:solidFill>
            </a:endParaRPr>
          </a:p>
        </p:txBody>
      </p:sp>
      <p:sp>
        <p:nvSpPr>
          <p:cNvPr id="2" name="Rectangle 1"/>
          <p:cNvSpPr/>
          <p:nvPr/>
        </p:nvSpPr>
        <p:spPr>
          <a:xfrm>
            <a:off x="1738282" y="1298885"/>
            <a:ext cx="8929718" cy="3908762"/>
          </a:xfrm>
          <a:prstGeom prst="rect">
            <a:avLst/>
          </a:prstGeom>
        </p:spPr>
        <p:txBody>
          <a:bodyPr wrap="square">
            <a:spAutoFit/>
          </a:bodyPr>
          <a:lstStyle/>
          <a:p>
            <a:pPr algn="ctr" rtl="1"/>
            <a:r>
              <a:rPr lang="ar-LB" sz="2800" dirty="0"/>
              <a:t> </a:t>
            </a:r>
            <a:endParaRPr lang="ar-LB" sz="2800" b="1" dirty="0">
              <a:solidFill>
                <a:schemeClr val="accent4">
                  <a:lumMod val="75000"/>
                </a:schemeClr>
              </a:solidFill>
            </a:endParaRPr>
          </a:p>
          <a:p>
            <a:pPr algn="ctr" rtl="1"/>
            <a:endParaRPr lang="en-US" sz="2800" b="1" dirty="0">
              <a:solidFill>
                <a:schemeClr val="accent4">
                  <a:lumMod val="75000"/>
                </a:schemeClr>
              </a:solidFill>
            </a:endParaRPr>
          </a:p>
          <a:p>
            <a:pPr marL="342900" indent="-342900" algn="r" rtl="1">
              <a:buFont typeface="Wingdings" panose="05000000000000000000" pitchFamily="2" charset="2"/>
              <a:buChar char="§"/>
            </a:pPr>
            <a:r>
              <a:rPr lang="ar-SA" sz="3200" dirty="0"/>
              <a:t>تشجع </a:t>
            </a:r>
            <a:r>
              <a:rPr lang="ar-TN" sz="3200" dirty="0"/>
              <a:t>الاتفاقية </a:t>
            </a:r>
            <a:r>
              <a:rPr lang="ar-SA" sz="3200" dirty="0"/>
              <a:t>الأطراف على تطبيق </a:t>
            </a:r>
            <a:r>
              <a:rPr lang="ar-TN" sz="3200" dirty="0"/>
              <a:t>أحكامها </a:t>
            </a:r>
            <a:r>
              <a:rPr lang="ar-SA" sz="3200" dirty="0"/>
              <a:t>على جميع ضحايا العنف والعنف الأسري والمنزلي</a:t>
            </a:r>
            <a:r>
              <a:rPr lang="en-US" sz="3200" dirty="0"/>
              <a:t>.</a:t>
            </a:r>
            <a:endParaRPr lang="ar-TN" sz="3200" dirty="0"/>
          </a:p>
          <a:p>
            <a:pPr marL="342900" indent="-342900" algn="r" rtl="1"/>
            <a:endParaRPr lang="ar-TN" sz="3200" dirty="0"/>
          </a:p>
          <a:p>
            <a:pPr marL="342900" indent="-342900" algn="r" rtl="1">
              <a:buFont typeface="Wingdings" panose="05000000000000000000" pitchFamily="2" charset="2"/>
              <a:buChar char="§"/>
            </a:pPr>
            <a:r>
              <a:rPr lang="ar-TN" sz="3200" dirty="0"/>
              <a:t>حرصت الاتفاقية على أن </a:t>
            </a:r>
            <a:r>
              <a:rPr lang="ar-SA" sz="3200" dirty="0"/>
              <a:t>تولي الأطراف، أثناء </a:t>
            </a:r>
            <a:r>
              <a:rPr lang="ar-TN" sz="3200" dirty="0"/>
              <a:t>إنفاذ أحكام هذه الاتفاقية</a:t>
            </a:r>
            <a:r>
              <a:rPr lang="ar-SA" sz="3200" dirty="0"/>
              <a:t>، اهتماما خاصا للنساء والفتيات ضحايا العنف القائم على النوع</a:t>
            </a:r>
            <a:r>
              <a:rPr lang="ar-TN" sz="2800" dirty="0"/>
              <a:t>.</a:t>
            </a:r>
            <a:endParaRPr lang="en-US" sz="2800" dirty="0"/>
          </a:p>
        </p:txBody>
      </p:sp>
      <p:pic>
        <p:nvPicPr>
          <p:cNvPr id="5"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222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marL="0" lvl="0" indent="0">
              <a:lnSpc>
                <a:spcPct val="100000"/>
              </a:lnSpc>
              <a:spcBef>
                <a:spcPts val="0"/>
              </a:spcBef>
              <a:spcAft>
                <a:spcPts val="0"/>
              </a:spcAft>
              <a:buClrTx/>
              <a:buSzTx/>
              <a:buFont typeface="Wingdings" pitchFamily="2" charset="2"/>
              <a:buChar char="§"/>
            </a:pPr>
            <a:r>
              <a:rPr lang="ar-EG" sz="3200" dirty="0" smtClean="0">
                <a:solidFill>
                  <a:schemeClr val="tx1"/>
                </a:solidFill>
              </a:rPr>
              <a:t>تنص الاتفاقية</a:t>
            </a:r>
            <a:r>
              <a:rPr lang="ar-LB" sz="3200" dirty="0" smtClean="0">
                <a:solidFill>
                  <a:schemeClr val="tx1"/>
                </a:solidFill>
              </a:rPr>
              <a:t> </a:t>
            </a:r>
            <a:r>
              <a:rPr lang="ar-SA" sz="3200" dirty="0">
                <a:solidFill>
                  <a:schemeClr val="tx1"/>
                </a:solidFill>
              </a:rPr>
              <a:t>بالتفصيل على كافة </a:t>
            </a:r>
            <a:r>
              <a:rPr lang="ar-TN" sz="3200" dirty="0">
                <a:solidFill>
                  <a:schemeClr val="tx1"/>
                </a:solidFill>
              </a:rPr>
              <a:t>ال</a:t>
            </a:r>
            <a:r>
              <a:rPr lang="ar-SA" sz="3200" dirty="0">
                <a:solidFill>
                  <a:schemeClr val="tx1"/>
                </a:solidFill>
              </a:rPr>
              <a:t>تدابير و</a:t>
            </a:r>
            <a:r>
              <a:rPr lang="ar-TN" sz="3200" dirty="0">
                <a:solidFill>
                  <a:schemeClr val="tx1"/>
                </a:solidFill>
              </a:rPr>
              <a:t>ال</a:t>
            </a:r>
            <a:r>
              <a:rPr lang="ar-SA" sz="3200" dirty="0">
                <a:solidFill>
                  <a:schemeClr val="tx1"/>
                </a:solidFill>
              </a:rPr>
              <a:t>آليات الوقاية والحماية من سياسات وبرامج وموازنات مالية وقوانين وثقافات وآليات عقابية، </a:t>
            </a:r>
            <a:endParaRPr lang="ar-EG" sz="3200" dirty="0" smtClean="0">
              <a:solidFill>
                <a:schemeClr val="tx1"/>
              </a:solidFill>
            </a:endParaRPr>
          </a:p>
          <a:p>
            <a:pPr marL="0" lvl="0" indent="0">
              <a:lnSpc>
                <a:spcPct val="100000"/>
              </a:lnSpc>
              <a:spcBef>
                <a:spcPts val="0"/>
              </a:spcBef>
              <a:spcAft>
                <a:spcPts val="0"/>
              </a:spcAft>
              <a:buClrTx/>
              <a:buSzTx/>
              <a:buNone/>
            </a:pPr>
            <a:endParaRPr lang="ar-TN" sz="3200" dirty="0">
              <a:solidFill>
                <a:schemeClr val="tx1"/>
              </a:solidFill>
            </a:endParaRPr>
          </a:p>
          <a:p>
            <a:pPr marL="0" lvl="0" indent="0">
              <a:lnSpc>
                <a:spcPct val="100000"/>
              </a:lnSpc>
              <a:spcBef>
                <a:spcPts val="0"/>
              </a:spcBef>
              <a:spcAft>
                <a:spcPts val="0"/>
              </a:spcAft>
              <a:buClrTx/>
              <a:buSzTx/>
              <a:buFont typeface="Wingdings" pitchFamily="2" charset="2"/>
              <a:buChar char="§"/>
            </a:pPr>
            <a:r>
              <a:rPr lang="ar-EG" sz="3200" dirty="0" smtClean="0">
                <a:solidFill>
                  <a:schemeClr val="tx1"/>
                </a:solidFill>
              </a:rPr>
              <a:t>وأيضاً</a:t>
            </a:r>
            <a:r>
              <a:rPr lang="ar-SA" sz="3200" dirty="0" smtClean="0">
                <a:solidFill>
                  <a:schemeClr val="tx1"/>
                </a:solidFill>
              </a:rPr>
              <a:t> </a:t>
            </a:r>
            <a:r>
              <a:rPr lang="ar-SA" sz="3200" dirty="0">
                <a:solidFill>
                  <a:schemeClr val="tx1"/>
                </a:solidFill>
              </a:rPr>
              <a:t>على ضرورة متابعة </a:t>
            </a:r>
            <a:r>
              <a:rPr lang="ar-TN" sz="3200" dirty="0">
                <a:solidFill>
                  <a:schemeClr val="tx1"/>
                </a:solidFill>
              </a:rPr>
              <a:t>هذه </a:t>
            </a:r>
            <a:r>
              <a:rPr lang="ar-SA" sz="3200" dirty="0">
                <a:solidFill>
                  <a:schemeClr val="tx1"/>
                </a:solidFill>
              </a:rPr>
              <a:t>السياسات والبرامج والتدابير، وعلى وضع مؤشرات قياس لتقييمها</a:t>
            </a:r>
            <a:r>
              <a:rPr lang="ar-SA" sz="3200" b="1" dirty="0">
                <a:solidFill>
                  <a:schemeClr val="tx1"/>
                </a:solidFill>
              </a:rPr>
              <a:t>. </a:t>
            </a:r>
            <a:endParaRPr lang="ar-TN" sz="3200" b="1" dirty="0">
              <a:solidFill>
                <a:schemeClr val="tx1"/>
              </a:solidFill>
            </a:endParaRPr>
          </a:p>
          <a:p>
            <a:endParaRPr lang="ar-EG" dirty="0"/>
          </a:p>
        </p:txBody>
      </p:sp>
      <p:pic>
        <p:nvPicPr>
          <p:cNvPr id="4"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64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152400"/>
            <a:ext cx="8763000" cy="6553200"/>
          </a:xfrm>
        </p:spPr>
        <p:txBody>
          <a:bodyPr/>
          <a:lstStyle/>
          <a:p>
            <a:pPr rtl="1"/>
            <a:endParaRPr lang="en-US" b="1" cap="all" dirty="0"/>
          </a:p>
          <a:p>
            <a:pPr rtl="1"/>
            <a:endParaRPr lang="en-US" b="1" cap="all" dirty="0">
              <a:solidFill>
                <a:schemeClr val="accent4">
                  <a:lumMod val="60000"/>
                  <a:lumOff val="40000"/>
                </a:schemeClr>
              </a:solidFill>
            </a:endParaRPr>
          </a:p>
        </p:txBody>
      </p:sp>
      <p:sp>
        <p:nvSpPr>
          <p:cNvPr id="2" name="Rectangle 1"/>
          <p:cNvSpPr/>
          <p:nvPr/>
        </p:nvSpPr>
        <p:spPr>
          <a:xfrm>
            <a:off x="1524000" y="1285860"/>
            <a:ext cx="9144000" cy="5509200"/>
          </a:xfrm>
          <a:prstGeom prst="rect">
            <a:avLst/>
          </a:prstGeom>
        </p:spPr>
        <p:txBody>
          <a:bodyPr wrap="square">
            <a:spAutoFit/>
          </a:bodyPr>
          <a:lstStyle/>
          <a:p>
            <a:pPr algn="just" rtl="1"/>
            <a:r>
              <a:rPr lang="ar-LB" sz="3200" dirty="0"/>
              <a:t> </a:t>
            </a:r>
            <a:r>
              <a:rPr lang="ar-TN" sz="3200" dirty="0"/>
              <a:t>- توفر حماية أكثر للضحايا من خلال التأكيد على قيام مسؤولية الدول </a:t>
            </a:r>
            <a:r>
              <a:rPr lang="ar-SA" sz="3200" dirty="0"/>
              <a:t>لب</a:t>
            </a:r>
            <a:r>
              <a:rPr lang="ar-TN" sz="3200" dirty="0"/>
              <a:t>ذ</a:t>
            </a:r>
            <a:r>
              <a:rPr lang="ar-SA" sz="3200" dirty="0"/>
              <a:t>ل العناية الواجبة في سبيل </a:t>
            </a:r>
            <a:r>
              <a:rPr lang="ar-TN" sz="3200" dirty="0"/>
              <a:t>القضاء على العنف </a:t>
            </a:r>
            <a:r>
              <a:rPr lang="ar-SA" sz="3200" dirty="0"/>
              <a:t>والوقاية من كلّ أعمال العنف المشمولة بنطاق تطبيق هذه الاتفاقية والمرتكبة أثناء النزاعات المسلحة </a:t>
            </a:r>
            <a:r>
              <a:rPr lang="ar-SA" sz="3200" b="1" dirty="0"/>
              <a:t>من قبل </a:t>
            </a:r>
            <a:r>
              <a:rPr lang="ar-TN" sz="3200" b="1" dirty="0"/>
              <a:t>أعضاء جماعات مسلحة غير نظامية </a:t>
            </a:r>
            <a:r>
              <a:rPr lang="ar-SA" sz="3200" b="1" dirty="0"/>
              <a:t>وكذلك من قبل أفراد وحدات عسكرية أجنبية، والتحقيق </a:t>
            </a:r>
            <a:r>
              <a:rPr lang="ar-SA" sz="3200" b="1" dirty="0" smtClean="0"/>
              <a:t>فيها </a:t>
            </a:r>
            <a:r>
              <a:rPr lang="ar-SA" sz="3200" b="1" dirty="0"/>
              <a:t>والمعاقبة عليها، ومنح التعويض عنها</a:t>
            </a:r>
            <a:r>
              <a:rPr lang="en-US" sz="3200" b="1" dirty="0"/>
              <a:t>.</a:t>
            </a:r>
            <a:endParaRPr lang="ar-TN" sz="3200" b="1" dirty="0"/>
          </a:p>
          <a:p>
            <a:pPr algn="just" rtl="1"/>
            <a:endParaRPr lang="ar-TN" sz="3200" b="1" dirty="0"/>
          </a:p>
          <a:p>
            <a:pPr algn="just" rtl="1"/>
            <a:r>
              <a:rPr lang="ar-TN" sz="3200" b="1" dirty="0"/>
              <a:t>- تكرس حماية قصوى لضحايا العنف من الأطفال القصر/ اعتبار الرضا مفقودا إذا كان سنّ الضحية دون الخامسة عشر عاما كاملة</a:t>
            </a:r>
            <a:r>
              <a:rPr lang="ar-TN" sz="3200" dirty="0">
                <a:solidFill>
                  <a:schemeClr val="accent4">
                    <a:lumMod val="75000"/>
                  </a:schemeClr>
                </a:solidFill>
              </a:rPr>
              <a:t>. </a:t>
            </a:r>
          </a:p>
          <a:p>
            <a:pPr marL="342900" indent="-342900" algn="r" rtl="1">
              <a:buFont typeface="Wingdings" panose="05000000000000000000" pitchFamily="2" charset="2"/>
              <a:buChar char="ü"/>
            </a:pPr>
            <a:endParaRPr lang="ar-TN" sz="3200" dirty="0">
              <a:solidFill>
                <a:schemeClr val="accent4">
                  <a:lumMod val="75000"/>
                </a:schemeClr>
              </a:solidFill>
            </a:endParaRPr>
          </a:p>
          <a:p>
            <a:pPr algn="r" rtl="1"/>
            <a:r>
              <a:rPr lang="ar-TN" sz="3200" dirty="0">
                <a:solidFill>
                  <a:schemeClr val="accent4">
                    <a:lumMod val="75000"/>
                  </a:schemeClr>
                </a:solidFill>
              </a:rPr>
              <a:t> </a:t>
            </a:r>
            <a:endParaRPr lang="en-US" sz="3200" dirty="0">
              <a:solidFill>
                <a:schemeClr val="accent4">
                  <a:lumMod val="75000"/>
                </a:schemeClr>
              </a:solidFill>
            </a:endParaRPr>
          </a:p>
        </p:txBody>
      </p:sp>
      <p:pic>
        <p:nvPicPr>
          <p:cNvPr id="5" name="Picture 4" descr="شعار-الإدارة-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023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a:xfrm>
            <a:off x="1097280" y="1402080"/>
            <a:ext cx="10058400" cy="4467014"/>
          </a:xfrm>
        </p:spPr>
        <p:txBody>
          <a:bodyPr/>
          <a:lstStyle/>
          <a:p>
            <a:pPr lvl="0" algn="just">
              <a:lnSpc>
                <a:spcPct val="100000"/>
              </a:lnSpc>
              <a:spcBef>
                <a:spcPts val="0"/>
              </a:spcBef>
              <a:spcAft>
                <a:spcPts val="0"/>
              </a:spcAft>
              <a:buClrTx/>
              <a:buSzTx/>
              <a:buFont typeface="Wingdings" panose="05000000000000000000" pitchFamily="2" charset="2"/>
              <a:buChar char="§"/>
            </a:pPr>
            <a:r>
              <a:rPr lang="ar-TN" sz="3200" dirty="0">
                <a:solidFill>
                  <a:schemeClr val="tx1"/>
                </a:solidFill>
              </a:rPr>
              <a:t>تمّ تبويب أقسام الاتفاقية أساسا على أبعاد مكافحة الظاهرة والتي تقوم </a:t>
            </a:r>
            <a:r>
              <a:rPr lang="ar-TN" sz="3200" b="1" dirty="0">
                <a:solidFill>
                  <a:schemeClr val="tx1"/>
                </a:solidFill>
              </a:rPr>
              <a:t>على الوقاية والحماية والعقاب مع مراعاة مختلف </a:t>
            </a:r>
            <a:r>
              <a:rPr lang="ar-SA" sz="3200" b="1" dirty="0">
                <a:solidFill>
                  <a:schemeClr val="tx1"/>
                </a:solidFill>
              </a:rPr>
              <a:t>الأنظمة القانونية الرئيسة </a:t>
            </a:r>
            <a:r>
              <a:rPr lang="ar-TN" sz="3200" b="1" dirty="0">
                <a:solidFill>
                  <a:schemeClr val="tx1"/>
                </a:solidFill>
              </a:rPr>
              <a:t>وعلى ما يتطلبه ذلك من آليات وإجراءات ومن تعاون مع مختلف الأطراف المعنية الوطنية منها والإقليمية والدولية</a:t>
            </a:r>
            <a:r>
              <a:rPr lang="ar-TN" sz="3200" dirty="0">
                <a:solidFill>
                  <a:schemeClr val="tx1"/>
                </a:solidFill>
              </a:rPr>
              <a:t>. </a:t>
            </a:r>
            <a:endParaRPr lang="ar-LB" sz="3200" dirty="0">
              <a:solidFill>
                <a:schemeClr val="tx1"/>
              </a:solidFill>
            </a:endParaRPr>
          </a:p>
          <a:p>
            <a:pPr lvl="0" algn="just">
              <a:lnSpc>
                <a:spcPct val="100000"/>
              </a:lnSpc>
              <a:spcBef>
                <a:spcPts val="0"/>
              </a:spcBef>
              <a:spcAft>
                <a:spcPts val="0"/>
              </a:spcAft>
              <a:buClrTx/>
              <a:buSzTx/>
              <a:buFont typeface="Wingdings" panose="05000000000000000000" pitchFamily="2" charset="2"/>
              <a:buChar char="§"/>
            </a:pPr>
            <a:endParaRPr lang="en-US" sz="3200" dirty="0">
              <a:solidFill>
                <a:schemeClr val="tx1"/>
              </a:solidFill>
            </a:endParaRPr>
          </a:p>
          <a:p>
            <a:pPr lvl="0" algn="just">
              <a:lnSpc>
                <a:spcPct val="100000"/>
              </a:lnSpc>
              <a:spcBef>
                <a:spcPts val="0"/>
              </a:spcBef>
              <a:spcAft>
                <a:spcPts val="0"/>
              </a:spcAft>
              <a:buClrTx/>
              <a:buSzTx/>
              <a:buFont typeface="Wingdings" panose="05000000000000000000" pitchFamily="2" charset="2"/>
              <a:buChar char="§"/>
            </a:pPr>
            <a:r>
              <a:rPr lang="ar-TN" sz="3200" dirty="0">
                <a:solidFill>
                  <a:schemeClr val="tx1"/>
                </a:solidFill>
              </a:rPr>
              <a:t>يتناول مشروع الاتفاقية موضوع مناهضة العنف ضدّ المرأة والفتاة من خلال 11 فصلاً و60 مادة.</a:t>
            </a:r>
            <a:endParaRPr lang="en-US" sz="3200" dirty="0">
              <a:solidFill>
                <a:schemeClr val="tx1"/>
              </a:solidFill>
            </a:endParaRPr>
          </a:p>
          <a:p>
            <a:endParaRPr lang="ar-EG" dirty="0"/>
          </a:p>
        </p:txBody>
      </p:sp>
      <p:pic>
        <p:nvPicPr>
          <p:cNvPr id="4"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647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ar-EG" sz="3200" dirty="0" smtClean="0">
                <a:solidFill>
                  <a:schemeClr val="tx1"/>
                </a:solidFill>
              </a:rPr>
              <a:t>ملاحظات الدول على المسودة الأولى للاتفاقية:</a:t>
            </a:r>
            <a:endParaRPr lang="ar-EG" sz="3200" dirty="0">
              <a:solidFill>
                <a:schemeClr val="tx1"/>
              </a:solidFill>
            </a:endParaRPr>
          </a:p>
        </p:txBody>
      </p:sp>
      <p:sp>
        <p:nvSpPr>
          <p:cNvPr id="3" name="Text Placeholder 2">
            <a:extLst>
              <a:ext uri="{FF2B5EF4-FFF2-40B4-BE49-F238E27FC236}">
                <a16:creationId xmlns:a16="http://schemas.microsoft.com/office/drawing/2014/main" xmlns="" id="{08514872-7A23-42CE-9CB7-3D2E3B9522A4}"/>
              </a:ext>
            </a:extLst>
          </p:cNvPr>
          <p:cNvSpPr>
            <a:spLocks noGrp="1"/>
          </p:cNvSpPr>
          <p:nvPr>
            <p:ph idx="1"/>
          </p:nvPr>
        </p:nvSpPr>
        <p:spPr/>
        <p:txBody>
          <a:bodyPr/>
          <a:lstStyle/>
          <a:p>
            <a:r>
              <a:rPr lang="ar-EG" b="1" dirty="0" smtClean="0">
                <a:solidFill>
                  <a:schemeClr val="tx1"/>
                </a:solidFill>
              </a:rPr>
              <a:t>تلقت الأمانة العامة ملاحظات من الدول الأعضاء التالية:</a:t>
            </a:r>
          </a:p>
          <a:p>
            <a:endParaRPr lang="en-US" dirty="0">
              <a:solidFill>
                <a:schemeClr val="tx1"/>
              </a:solidFill>
            </a:endParaRPr>
          </a:p>
        </p:txBody>
      </p:sp>
      <p:graphicFrame>
        <p:nvGraphicFramePr>
          <p:cNvPr id="6" name="Diagram 5"/>
          <p:cNvGraphicFramePr/>
          <p:nvPr>
            <p:extLst>
              <p:ext uri="{D42A27DB-BD31-4B8C-83A1-F6EECF244321}">
                <p14:modId xmlns:p14="http://schemas.microsoft.com/office/powerpoint/2010/main" val="2556896765"/>
              </p:ext>
            </p:extLst>
          </p:nvPr>
        </p:nvGraphicFramePr>
        <p:xfrm>
          <a:off x="3048000" y="3105835"/>
          <a:ext cx="6339840" cy="1490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4" descr="شعار-الإدارة-A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950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ar-EG" sz="3600" b="1" dirty="0" smtClean="0">
                <a:solidFill>
                  <a:schemeClr val="tx1"/>
                </a:solidFill>
              </a:rPr>
              <a:t>اجتماع </a:t>
            </a:r>
            <a:r>
              <a:rPr lang="ar-EG" sz="3600" b="1" dirty="0">
                <a:solidFill>
                  <a:schemeClr val="tx1"/>
                </a:solidFill>
              </a:rPr>
              <a:t>الخبراء الإقليمي حول </a:t>
            </a:r>
            <a:r>
              <a:rPr lang="ar-EG" sz="3600" b="1" dirty="0" smtClean="0">
                <a:solidFill>
                  <a:schemeClr val="tx1"/>
                </a:solidFill>
              </a:rPr>
              <a:t>«الاتفاقية </a:t>
            </a:r>
            <a:r>
              <a:rPr lang="ar-EG" sz="3600" b="1" dirty="0">
                <a:solidFill>
                  <a:schemeClr val="tx1"/>
                </a:solidFill>
              </a:rPr>
              <a:t>العربية لمناهضة العنف ضد المرأة والفتاة والعنف </a:t>
            </a:r>
            <a:r>
              <a:rPr lang="ar-EG" sz="3600" b="1" dirty="0" smtClean="0">
                <a:solidFill>
                  <a:schemeClr val="tx1"/>
                </a:solidFill>
              </a:rPr>
              <a:t>الأسري»</a:t>
            </a:r>
            <a:br>
              <a:rPr lang="ar-EG" sz="3600" b="1" dirty="0" smtClean="0">
                <a:solidFill>
                  <a:schemeClr val="tx1"/>
                </a:solidFill>
              </a:rPr>
            </a:br>
            <a:r>
              <a:rPr lang="ar-EG" sz="3600" b="1" dirty="0">
                <a:solidFill>
                  <a:schemeClr val="tx1"/>
                </a:solidFill>
                <a:latin typeface="Simplified Arabic" panose="02020603050405020304" pitchFamily="18" charset="-78"/>
                <a:cs typeface="Simplified Arabic" panose="02020603050405020304" pitchFamily="18" charset="-78"/>
              </a:rPr>
              <a:t> </a:t>
            </a:r>
            <a:r>
              <a:rPr lang="ar-EG" sz="3200" b="1" dirty="0">
                <a:solidFill>
                  <a:schemeClr val="tx1"/>
                </a:solidFill>
                <a:latin typeface="Simplified Arabic" panose="02020603050405020304" pitchFamily="18" charset="-78"/>
                <a:cs typeface="Simplified Arabic" panose="02020603050405020304" pitchFamily="18" charset="-78"/>
              </a:rPr>
              <a:t>6 سبتمبر/أيلول 2018</a:t>
            </a:r>
            <a:endParaRPr lang="ar-EG" sz="3200" dirty="0">
              <a:solidFill>
                <a:schemeClr val="tx1"/>
              </a:solidFill>
            </a:endParaRPr>
          </a:p>
        </p:txBody>
      </p:sp>
      <p:sp>
        <p:nvSpPr>
          <p:cNvPr id="3" name="Content Placeholder 2"/>
          <p:cNvSpPr>
            <a:spLocks noGrp="1"/>
          </p:cNvSpPr>
          <p:nvPr>
            <p:ph idx="1"/>
          </p:nvPr>
        </p:nvSpPr>
        <p:spPr>
          <a:xfrm>
            <a:off x="731520" y="1889760"/>
            <a:ext cx="10948415" cy="4572000"/>
          </a:xfrm>
        </p:spPr>
        <p:txBody>
          <a:bodyPr>
            <a:normAutofit lnSpcReduction="10000"/>
          </a:bodyPr>
          <a:lstStyle/>
          <a:p>
            <a:pPr algn="just"/>
            <a:r>
              <a:rPr lang="ar-EG" sz="3200" dirty="0" smtClean="0"/>
              <a:t>- </a:t>
            </a:r>
            <a:r>
              <a:rPr lang="ar-SA" sz="3200" dirty="0" smtClean="0">
                <a:solidFill>
                  <a:schemeClr val="tx1"/>
                </a:solidFill>
              </a:rPr>
              <a:t>أتي </a:t>
            </a:r>
            <a:r>
              <a:rPr lang="ar-SA" sz="3200" dirty="0">
                <a:solidFill>
                  <a:schemeClr val="tx1"/>
                </a:solidFill>
              </a:rPr>
              <a:t>الاجتماع استناداً إلى "إعلان القاهرة للمرأة العربية وخطة العمل الاستراتيجية التنفيذية </a:t>
            </a:r>
            <a:r>
              <a:rPr lang="ar-EG" sz="3200" dirty="0" smtClean="0">
                <a:solidFill>
                  <a:schemeClr val="tx1"/>
                </a:solidFill>
              </a:rPr>
              <a:t>«</a:t>
            </a:r>
            <a:r>
              <a:rPr lang="ar-SA" sz="3200" dirty="0" smtClean="0">
                <a:solidFill>
                  <a:schemeClr val="tx1"/>
                </a:solidFill>
              </a:rPr>
              <a:t>أجندة </a:t>
            </a:r>
            <a:r>
              <a:rPr lang="ar-SA" sz="3200" dirty="0">
                <a:solidFill>
                  <a:schemeClr val="tx1"/>
                </a:solidFill>
              </a:rPr>
              <a:t>تنمية المرأة في المنطقة العربية </a:t>
            </a:r>
            <a:r>
              <a:rPr lang="ar-SA" sz="3200" dirty="0" smtClean="0">
                <a:solidFill>
                  <a:schemeClr val="tx1"/>
                </a:solidFill>
              </a:rPr>
              <a:t>2030</a:t>
            </a:r>
            <a:r>
              <a:rPr lang="ar-EG" sz="3200" dirty="0" smtClean="0">
                <a:solidFill>
                  <a:schemeClr val="tx1"/>
                </a:solidFill>
              </a:rPr>
              <a:t>»</a:t>
            </a:r>
            <a:r>
              <a:rPr lang="ar-SA" sz="3200" dirty="0" smtClean="0">
                <a:solidFill>
                  <a:schemeClr val="tx1"/>
                </a:solidFill>
              </a:rPr>
              <a:t> </a:t>
            </a:r>
            <a:r>
              <a:rPr lang="ar-SA" sz="3200" dirty="0">
                <a:solidFill>
                  <a:schemeClr val="tx1"/>
                </a:solidFill>
              </a:rPr>
              <a:t>وأيضاً تنفيذاً للتوصيات الصادرة عن لجنة المرأة العربية في دورتها السابعة والثلاثين (مارس/آذار 2018) المعنية بمناهضة العنف ضد المرأة في المنطقة العربية.</a:t>
            </a:r>
            <a:r>
              <a:rPr lang="ar-SA" sz="3200" dirty="0" smtClean="0">
                <a:solidFill>
                  <a:schemeClr val="tx1"/>
                </a:solidFill>
              </a:rPr>
              <a:t>التعاون </a:t>
            </a:r>
            <a:r>
              <a:rPr lang="ar-SA" sz="3200" dirty="0">
                <a:solidFill>
                  <a:schemeClr val="tx1"/>
                </a:solidFill>
              </a:rPr>
              <a:t>مع هيئة الأمم </a:t>
            </a:r>
            <a:r>
              <a:rPr lang="ar-SA" sz="3200" dirty="0" smtClean="0">
                <a:solidFill>
                  <a:schemeClr val="tx1"/>
                </a:solidFill>
              </a:rPr>
              <a:t>المتحدة</a:t>
            </a:r>
            <a:r>
              <a:rPr lang="ar-EG" sz="3200" dirty="0" smtClean="0">
                <a:solidFill>
                  <a:schemeClr val="tx1"/>
                </a:solidFill>
              </a:rPr>
              <a:t> للمرأة</a:t>
            </a:r>
            <a:r>
              <a:rPr lang="ar-EG" sz="3200" dirty="0">
                <a:solidFill>
                  <a:schemeClr val="tx1"/>
                </a:solidFill>
              </a:rPr>
              <a:t>،</a:t>
            </a:r>
            <a:r>
              <a:rPr lang="ar-SA" sz="3200" dirty="0">
                <a:solidFill>
                  <a:schemeClr val="tx1"/>
                </a:solidFill>
              </a:rPr>
              <a:t> ائتلاف البرلمانيات من الدول العربية لمناهضة العنف ضد المرأة، ومؤسسة ويستمنستر </a:t>
            </a:r>
            <a:r>
              <a:rPr lang="ar-SA" sz="3200" dirty="0" smtClean="0">
                <a:solidFill>
                  <a:schemeClr val="tx1"/>
                </a:solidFill>
              </a:rPr>
              <a:t>للديمقراطية</a:t>
            </a:r>
            <a:r>
              <a:rPr lang="ar-EG" sz="3200" dirty="0" smtClean="0">
                <a:solidFill>
                  <a:schemeClr val="tx1"/>
                </a:solidFill>
              </a:rPr>
              <a:t>.</a:t>
            </a:r>
            <a:endParaRPr lang="ar-EG" sz="3200" dirty="0">
              <a:solidFill>
                <a:schemeClr val="tx1"/>
              </a:solidFill>
            </a:endParaRPr>
          </a:p>
          <a:p>
            <a:pPr algn="just"/>
            <a:r>
              <a:rPr lang="ar-EG" sz="3200" dirty="0" smtClean="0">
                <a:solidFill>
                  <a:schemeClr val="tx1"/>
                </a:solidFill>
              </a:rPr>
              <a:t>- اهتم </a:t>
            </a:r>
            <a:r>
              <a:rPr lang="ar-EG" sz="3200" dirty="0">
                <a:solidFill>
                  <a:schemeClr val="tx1"/>
                </a:solidFill>
              </a:rPr>
              <a:t>الاجتماع بأخذ ملاحظات السادة الخبراء من المنظمات الإقليمية والدولية لأخذها بعين الاعتبار عند إعداد النسخة النهائية من الاتفاقية، تمهيداً لتعميمها على الدول الأعضاء في مسودتها الثالثة لوضع مرئياتهم وملاحظتهم عليها، كما تم مناقشة الأدوار المنوط للشركاء الرئيسين والجهات المعنية القيام بها للمضي قدماً في إعداد هذه الاتفاقية الهامة.</a:t>
            </a:r>
          </a:p>
        </p:txBody>
      </p:sp>
    </p:spTree>
    <p:extLst>
      <p:ext uri="{BB962C8B-B14F-4D97-AF65-F5344CB8AC3E}">
        <p14:creationId xmlns:p14="http://schemas.microsoft.com/office/powerpoint/2010/main" val="41517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9990" y="539261"/>
            <a:ext cx="7766936" cy="457201"/>
          </a:xfrm>
        </p:spPr>
        <p:txBody>
          <a:bodyPr>
            <a:noAutofit/>
          </a:bodyPr>
          <a:lstStyle/>
          <a:p>
            <a:pPr algn="r"/>
            <a:r>
              <a:rPr lang="ar-EG" sz="3200" b="1" dirty="0" smtClean="0"/>
              <a:t>    الإطار </a:t>
            </a:r>
            <a:r>
              <a:rPr lang="ar-EG" sz="3200" b="1" dirty="0"/>
              <a:t>الزمني وسبل المضي قُدمًأ </a:t>
            </a:r>
            <a:endParaRPr lang="en-US" sz="3200" b="1" dirty="0"/>
          </a:p>
        </p:txBody>
      </p:sp>
      <p:sp>
        <p:nvSpPr>
          <p:cNvPr id="4" name="OTLSHAPE_TB_00000000000000000000000000000000_ScaleContainer">
            <a:extLst>
              <a:ext uri="{FF2B5EF4-FFF2-40B4-BE49-F238E27FC236}">
                <a16:creationId xmlns:a16="http://schemas.microsoft.com/office/drawing/2014/main" xmlns="" id="{42F485AE-837A-4422-9DC2-F38978554085}"/>
              </a:ext>
            </a:extLst>
          </p:cNvPr>
          <p:cNvSpPr/>
          <p:nvPr>
            <p:custDataLst>
              <p:tags r:id="rId1"/>
            </p:custDataLst>
          </p:nvPr>
        </p:nvSpPr>
        <p:spPr>
          <a:xfrm>
            <a:off x="386862" y="3982370"/>
            <a:ext cx="11043541" cy="381000"/>
          </a:xfrm>
          <a:prstGeom prst="roundRect">
            <a:avLst>
              <a:gd name="adj" fmla="val 100000"/>
            </a:avLst>
          </a:prstGeom>
          <a:solidFill>
            <a:schemeClr val="bg2"/>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OTLSHAPE_M_2097d1f4efd7490c9915980595f883a0_Connector1">
            <a:extLst>
              <a:ext uri="{FF2B5EF4-FFF2-40B4-BE49-F238E27FC236}">
                <a16:creationId xmlns:a16="http://schemas.microsoft.com/office/drawing/2014/main" xmlns="" id="{B44C06F4-EFCA-4073-8290-516CC93D4BD4}"/>
              </a:ext>
            </a:extLst>
          </p:cNvPr>
          <p:cNvCxnSpPr/>
          <p:nvPr>
            <p:custDataLst>
              <p:tags r:id="rId2"/>
            </p:custDataLst>
          </p:nvPr>
        </p:nvCxnSpPr>
        <p:spPr>
          <a:xfrm>
            <a:off x="11111507" y="1337248"/>
            <a:ext cx="0" cy="2674490"/>
          </a:xfrm>
          <a:prstGeom prst="line">
            <a:avLst/>
          </a:prstGeom>
          <a:ln w="9525" cap="flat" cmpd="sng" algn="ctr">
            <a:solidFill>
              <a:schemeClr val="accent3">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OTLSHAPE_M_2097d1f4efd7490c9915980595f883a0_Shape">
            <a:extLst>
              <a:ext uri="{FF2B5EF4-FFF2-40B4-BE49-F238E27FC236}">
                <a16:creationId xmlns:a16="http://schemas.microsoft.com/office/drawing/2014/main" xmlns="" id="{E274DA62-E713-4C1E-B5EB-4AA218CCA428}"/>
              </a:ext>
            </a:extLst>
          </p:cNvPr>
          <p:cNvSpPr/>
          <p:nvPr>
            <p:custDataLst>
              <p:tags r:id="rId3"/>
            </p:custDataLst>
          </p:nvPr>
        </p:nvSpPr>
        <p:spPr>
          <a:xfrm rot="5400000">
            <a:off x="10891271" y="1147016"/>
            <a:ext cx="199536" cy="240935"/>
          </a:xfrm>
          <a:prstGeom prst="flowChartMerge">
            <a:avLst/>
          </a:prstGeom>
          <a:solidFill>
            <a:schemeClr val="bg2">
              <a:lumMod val="90000"/>
            </a:scheme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9" name="OTLSHAPE_TB_00000000000000000000000000000000_ElapsedTime">
            <a:extLst>
              <a:ext uri="{FF2B5EF4-FFF2-40B4-BE49-F238E27FC236}">
                <a16:creationId xmlns:a16="http://schemas.microsoft.com/office/drawing/2014/main" xmlns="" id="{62C5A669-C7EE-4615-A889-01A7EE0CF731}"/>
              </a:ext>
            </a:extLst>
          </p:cNvPr>
          <p:cNvSpPr/>
          <p:nvPr>
            <p:custDataLst>
              <p:tags r:id="rId4"/>
            </p:custDataLst>
          </p:nvPr>
        </p:nvSpPr>
        <p:spPr>
          <a:xfrm>
            <a:off x="10245969" y="4011738"/>
            <a:ext cx="1184434" cy="381000"/>
          </a:xfrm>
          <a:prstGeom prst="roundRect">
            <a:avLst>
              <a:gd name="adj" fmla="val 10000000"/>
            </a:avLst>
          </a:prstGeom>
          <a:solidFill>
            <a:srgbClr val="C00000">
              <a:alpha val="30000"/>
            </a:srgbClr>
          </a:solid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a:t>سبتمبر</a:t>
            </a:r>
            <a:endParaRPr lang="en-US" dirty="0"/>
          </a:p>
        </p:txBody>
      </p:sp>
      <p:sp>
        <p:nvSpPr>
          <p:cNvPr id="11" name="TextBox 10"/>
          <p:cNvSpPr txBox="1"/>
          <p:nvPr/>
        </p:nvSpPr>
        <p:spPr>
          <a:xfrm>
            <a:off x="9629265" y="1191953"/>
            <a:ext cx="1482242" cy="830997"/>
          </a:xfrm>
          <a:prstGeom prst="rect">
            <a:avLst/>
          </a:prstGeom>
          <a:noFill/>
        </p:spPr>
        <p:txBody>
          <a:bodyPr vert="horz" wrap="square" rtlCol="0">
            <a:spAutoFit/>
          </a:bodyPr>
          <a:lstStyle/>
          <a:p>
            <a:pPr algn="r"/>
            <a:r>
              <a:rPr lang="ar-EG" sz="1600" b="1" dirty="0"/>
              <a:t>عقد اجتماع الخبراء الإقليمي حول الاتفاقية </a:t>
            </a:r>
            <a:endParaRPr lang="en-US" sz="1600" b="1" dirty="0"/>
          </a:p>
        </p:txBody>
      </p:sp>
      <p:sp>
        <p:nvSpPr>
          <p:cNvPr id="15" name="TextBox 14"/>
          <p:cNvSpPr txBox="1"/>
          <p:nvPr/>
        </p:nvSpPr>
        <p:spPr>
          <a:xfrm>
            <a:off x="10719805" y="2483182"/>
            <a:ext cx="430887" cy="1508023"/>
          </a:xfrm>
          <a:prstGeom prst="rect">
            <a:avLst/>
          </a:prstGeom>
          <a:noFill/>
        </p:spPr>
        <p:txBody>
          <a:bodyPr vert="vert" wrap="square" rtlCol="0">
            <a:spAutoFit/>
          </a:bodyPr>
          <a:lstStyle/>
          <a:p>
            <a:pPr algn="r" rtl="1"/>
            <a:r>
              <a:rPr lang="ar-EG" sz="1600" b="1" dirty="0">
                <a:solidFill>
                  <a:schemeClr val="bg1"/>
                </a:solidFill>
              </a:rPr>
              <a:t>6 سبتمبر</a:t>
            </a:r>
            <a:endParaRPr lang="en-US" sz="1600" b="1" dirty="0">
              <a:solidFill>
                <a:schemeClr val="bg1"/>
              </a:solidFill>
            </a:endParaRPr>
          </a:p>
        </p:txBody>
      </p:sp>
      <p:cxnSp>
        <p:nvCxnSpPr>
          <p:cNvPr id="16" name="OTLSHAPE_M_2097d1f4efd7490c9915980595f883a0_Connector1">
            <a:extLst>
              <a:ext uri="{FF2B5EF4-FFF2-40B4-BE49-F238E27FC236}">
                <a16:creationId xmlns:a16="http://schemas.microsoft.com/office/drawing/2014/main" xmlns="" id="{B44C06F4-EFCA-4073-8290-516CC93D4BD4}"/>
              </a:ext>
            </a:extLst>
          </p:cNvPr>
          <p:cNvCxnSpPr/>
          <p:nvPr>
            <p:custDataLst>
              <p:tags r:id="rId5"/>
            </p:custDataLst>
          </p:nvPr>
        </p:nvCxnSpPr>
        <p:spPr>
          <a:xfrm flipH="1">
            <a:off x="9942354" y="1950311"/>
            <a:ext cx="20136" cy="2089154"/>
          </a:xfrm>
          <a:prstGeom prst="line">
            <a:avLst/>
          </a:prstGeom>
          <a:ln w="9525" cap="flat" cmpd="sng" algn="ctr">
            <a:solidFill>
              <a:schemeClr val="accent3">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TLSHAPE_M_2097d1f4efd7490c9915980595f883a0_Shape">
            <a:extLst>
              <a:ext uri="{FF2B5EF4-FFF2-40B4-BE49-F238E27FC236}">
                <a16:creationId xmlns:a16="http://schemas.microsoft.com/office/drawing/2014/main" xmlns="" id="{E274DA62-E713-4C1E-B5EB-4AA218CCA428}"/>
              </a:ext>
            </a:extLst>
          </p:cNvPr>
          <p:cNvSpPr/>
          <p:nvPr>
            <p:custDataLst>
              <p:tags r:id="rId6"/>
            </p:custDataLst>
          </p:nvPr>
        </p:nvSpPr>
        <p:spPr>
          <a:xfrm rot="5400000">
            <a:off x="9742254" y="1832656"/>
            <a:ext cx="199536" cy="240935"/>
          </a:xfrm>
          <a:prstGeom prst="flowChartMerge">
            <a:avLst/>
          </a:prstGeom>
          <a:solidFill>
            <a:schemeClr val="bg2">
              <a:lumMod val="90000"/>
            </a:scheme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9" name="TextBox 18"/>
          <p:cNvSpPr txBox="1"/>
          <p:nvPr/>
        </p:nvSpPr>
        <p:spPr>
          <a:xfrm>
            <a:off x="7784516" y="1922585"/>
            <a:ext cx="2102625" cy="738664"/>
          </a:xfrm>
          <a:prstGeom prst="rect">
            <a:avLst/>
          </a:prstGeom>
          <a:noFill/>
        </p:spPr>
        <p:txBody>
          <a:bodyPr vert="horz" wrap="square" rtlCol="0">
            <a:spAutoFit/>
          </a:bodyPr>
          <a:lstStyle/>
          <a:p>
            <a:pPr algn="r"/>
            <a:r>
              <a:rPr lang="ar-EG" sz="1400" b="1" dirty="0"/>
              <a:t>الانتهاء من وضع المسودة الثانية من الاتفاقية ودمج ملاحظات الاجتماع</a:t>
            </a:r>
            <a:endParaRPr lang="en-US" sz="1400" b="1" dirty="0"/>
          </a:p>
        </p:txBody>
      </p:sp>
      <p:sp>
        <p:nvSpPr>
          <p:cNvPr id="20" name="TextBox 19"/>
          <p:cNvSpPr txBox="1"/>
          <p:nvPr/>
        </p:nvSpPr>
        <p:spPr>
          <a:xfrm>
            <a:off x="9531603" y="2443922"/>
            <a:ext cx="430887" cy="1454442"/>
          </a:xfrm>
          <a:prstGeom prst="rect">
            <a:avLst/>
          </a:prstGeom>
          <a:noFill/>
        </p:spPr>
        <p:txBody>
          <a:bodyPr vert="vert" wrap="square" rtlCol="0">
            <a:spAutoFit/>
          </a:bodyPr>
          <a:lstStyle/>
          <a:p>
            <a:pPr algn="r" rtl="1"/>
            <a:r>
              <a:rPr lang="ar-EG" sz="1600" b="1" dirty="0">
                <a:solidFill>
                  <a:schemeClr val="bg1"/>
                </a:solidFill>
              </a:rPr>
              <a:t>16 سبتمبر</a:t>
            </a:r>
            <a:endParaRPr lang="en-US" sz="1600" b="1" dirty="0">
              <a:solidFill>
                <a:schemeClr val="bg1"/>
              </a:solidFill>
            </a:endParaRPr>
          </a:p>
        </p:txBody>
      </p:sp>
      <p:cxnSp>
        <p:nvCxnSpPr>
          <p:cNvPr id="21" name="OTLSHAPE_M_2097d1f4efd7490c9915980595f883a0_Connector1">
            <a:extLst>
              <a:ext uri="{FF2B5EF4-FFF2-40B4-BE49-F238E27FC236}">
                <a16:creationId xmlns:a16="http://schemas.microsoft.com/office/drawing/2014/main" xmlns="" id="{B44C06F4-EFCA-4073-8290-516CC93D4BD4}"/>
              </a:ext>
            </a:extLst>
          </p:cNvPr>
          <p:cNvCxnSpPr/>
          <p:nvPr>
            <p:custDataLst>
              <p:tags r:id="rId7"/>
            </p:custDataLst>
          </p:nvPr>
        </p:nvCxnSpPr>
        <p:spPr>
          <a:xfrm>
            <a:off x="7791456" y="1234266"/>
            <a:ext cx="0" cy="2674490"/>
          </a:xfrm>
          <a:prstGeom prst="line">
            <a:avLst/>
          </a:prstGeom>
          <a:ln w="9525" cap="flat" cmpd="sng" algn="ctr">
            <a:solidFill>
              <a:schemeClr val="accent3">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OTLSHAPE_M_2097d1f4efd7490c9915980595f883a0_Shape">
            <a:extLst>
              <a:ext uri="{FF2B5EF4-FFF2-40B4-BE49-F238E27FC236}">
                <a16:creationId xmlns:a16="http://schemas.microsoft.com/office/drawing/2014/main" xmlns="" id="{E274DA62-E713-4C1E-B5EB-4AA218CCA428}"/>
              </a:ext>
            </a:extLst>
          </p:cNvPr>
          <p:cNvSpPr/>
          <p:nvPr>
            <p:custDataLst>
              <p:tags r:id="rId8"/>
            </p:custDataLst>
          </p:nvPr>
        </p:nvSpPr>
        <p:spPr>
          <a:xfrm rot="5400000">
            <a:off x="7571220" y="1113212"/>
            <a:ext cx="199536" cy="240935"/>
          </a:xfrm>
          <a:prstGeom prst="flowChartMerge">
            <a:avLst/>
          </a:prstGeom>
          <a:solidFill>
            <a:schemeClr val="bg2">
              <a:lumMod val="90000"/>
            </a:scheme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4" name="TextBox 23"/>
          <p:cNvSpPr txBox="1"/>
          <p:nvPr/>
        </p:nvSpPr>
        <p:spPr>
          <a:xfrm>
            <a:off x="4643425" y="972656"/>
            <a:ext cx="3058356" cy="523220"/>
          </a:xfrm>
          <a:prstGeom prst="rect">
            <a:avLst/>
          </a:prstGeom>
          <a:noFill/>
        </p:spPr>
        <p:txBody>
          <a:bodyPr vert="horz" wrap="square" rtlCol="0">
            <a:spAutoFit/>
          </a:bodyPr>
          <a:lstStyle/>
          <a:p>
            <a:pPr algn="just" rtl="1"/>
            <a:r>
              <a:rPr lang="ar-EG" sz="1400" b="1" dirty="0"/>
              <a:t>تقديم المسودة خلال ورشة العمل الإقليمية حول التصدي للعنف ضد المرأة المنعقدة في مقر الاسكوا </a:t>
            </a:r>
            <a:endParaRPr lang="en-US" sz="1400" b="1" dirty="0"/>
          </a:p>
        </p:txBody>
      </p:sp>
      <p:sp>
        <p:nvSpPr>
          <p:cNvPr id="25" name="TextBox 24"/>
          <p:cNvSpPr txBox="1"/>
          <p:nvPr/>
        </p:nvSpPr>
        <p:spPr>
          <a:xfrm>
            <a:off x="7455544" y="2063008"/>
            <a:ext cx="430887" cy="1872430"/>
          </a:xfrm>
          <a:prstGeom prst="rect">
            <a:avLst/>
          </a:prstGeom>
          <a:noFill/>
        </p:spPr>
        <p:txBody>
          <a:bodyPr vert="vert" wrap="square" rtlCol="0">
            <a:spAutoFit/>
          </a:bodyPr>
          <a:lstStyle/>
          <a:p>
            <a:pPr algn="r" rtl="1"/>
            <a:r>
              <a:rPr lang="ar-EG" sz="1600" b="1" dirty="0">
                <a:solidFill>
                  <a:schemeClr val="bg1"/>
                </a:solidFill>
              </a:rPr>
              <a:t>18-19 سبتمبر</a:t>
            </a:r>
            <a:endParaRPr lang="en-US" sz="1600" b="1" dirty="0">
              <a:solidFill>
                <a:schemeClr val="bg1"/>
              </a:solidFill>
            </a:endParaRPr>
          </a:p>
        </p:txBody>
      </p:sp>
      <p:cxnSp>
        <p:nvCxnSpPr>
          <p:cNvPr id="27" name="Straight Connector 26"/>
          <p:cNvCxnSpPr/>
          <p:nvPr/>
        </p:nvCxnSpPr>
        <p:spPr>
          <a:xfrm>
            <a:off x="6663842" y="3953269"/>
            <a:ext cx="0" cy="380999"/>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08319" y="3981769"/>
            <a:ext cx="719949" cy="369332"/>
          </a:xfrm>
          <a:prstGeom prst="rect">
            <a:avLst/>
          </a:prstGeom>
          <a:noFill/>
        </p:spPr>
        <p:txBody>
          <a:bodyPr wrap="square" rtlCol="0">
            <a:spAutoFit/>
          </a:bodyPr>
          <a:lstStyle/>
          <a:p>
            <a:r>
              <a:rPr lang="ar-EG" dirty="0"/>
              <a:t>أكتوبر</a:t>
            </a:r>
            <a:endParaRPr lang="en-US" dirty="0"/>
          </a:p>
        </p:txBody>
      </p:sp>
      <p:cxnSp>
        <p:nvCxnSpPr>
          <p:cNvPr id="30" name="OTLSHAPE_M_2097d1f4efd7490c9915980595f883a0_Connector1">
            <a:extLst>
              <a:ext uri="{FF2B5EF4-FFF2-40B4-BE49-F238E27FC236}">
                <a16:creationId xmlns:a16="http://schemas.microsoft.com/office/drawing/2014/main" xmlns="" id="{B44C06F4-EFCA-4073-8290-516CC93D4BD4}"/>
              </a:ext>
            </a:extLst>
          </p:cNvPr>
          <p:cNvCxnSpPr/>
          <p:nvPr>
            <p:custDataLst>
              <p:tags r:id="rId9"/>
            </p:custDataLst>
          </p:nvPr>
        </p:nvCxnSpPr>
        <p:spPr>
          <a:xfrm>
            <a:off x="7120222" y="1905752"/>
            <a:ext cx="0" cy="2047517"/>
          </a:xfrm>
          <a:prstGeom prst="line">
            <a:avLst/>
          </a:prstGeom>
          <a:ln w="9525" cap="flat" cmpd="sng" algn="ctr">
            <a:solidFill>
              <a:schemeClr val="accent3">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OTLSHAPE_M_2097d1f4efd7490c9915980595f883a0_Shape">
            <a:extLst>
              <a:ext uri="{FF2B5EF4-FFF2-40B4-BE49-F238E27FC236}">
                <a16:creationId xmlns:a16="http://schemas.microsoft.com/office/drawing/2014/main" xmlns="" id="{E274DA62-E713-4C1E-B5EB-4AA218CCA428}"/>
              </a:ext>
            </a:extLst>
          </p:cNvPr>
          <p:cNvSpPr/>
          <p:nvPr>
            <p:custDataLst>
              <p:tags r:id="rId10"/>
            </p:custDataLst>
          </p:nvPr>
        </p:nvSpPr>
        <p:spPr>
          <a:xfrm rot="5400000">
            <a:off x="6899986" y="1748676"/>
            <a:ext cx="199536" cy="240935"/>
          </a:xfrm>
          <a:prstGeom prst="flowChartMerge">
            <a:avLst/>
          </a:prstGeom>
          <a:solidFill>
            <a:schemeClr val="bg2">
              <a:lumMod val="90000"/>
            </a:scheme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34" name="TextBox 33"/>
          <p:cNvSpPr txBox="1"/>
          <p:nvPr/>
        </p:nvSpPr>
        <p:spPr>
          <a:xfrm>
            <a:off x="6663842" y="2536763"/>
            <a:ext cx="430887" cy="1454442"/>
          </a:xfrm>
          <a:prstGeom prst="rect">
            <a:avLst/>
          </a:prstGeom>
          <a:noFill/>
        </p:spPr>
        <p:txBody>
          <a:bodyPr vert="vert" wrap="square" rtlCol="0">
            <a:spAutoFit/>
          </a:bodyPr>
          <a:lstStyle/>
          <a:p>
            <a:r>
              <a:rPr lang="ar-EG" sz="1600" b="1" dirty="0">
                <a:solidFill>
                  <a:schemeClr val="bg1"/>
                </a:solidFill>
              </a:rPr>
              <a:t>23 سبتمبر 2018</a:t>
            </a:r>
            <a:endParaRPr lang="en-US" sz="1600" b="1" dirty="0">
              <a:solidFill>
                <a:schemeClr val="bg1"/>
              </a:solidFill>
            </a:endParaRPr>
          </a:p>
        </p:txBody>
      </p:sp>
      <p:sp>
        <p:nvSpPr>
          <p:cNvPr id="36" name="TextBox 35"/>
          <p:cNvSpPr txBox="1"/>
          <p:nvPr/>
        </p:nvSpPr>
        <p:spPr>
          <a:xfrm>
            <a:off x="3817217" y="1697653"/>
            <a:ext cx="3058356" cy="523220"/>
          </a:xfrm>
          <a:prstGeom prst="rect">
            <a:avLst/>
          </a:prstGeom>
          <a:noFill/>
        </p:spPr>
        <p:txBody>
          <a:bodyPr vert="horz" wrap="square" rtlCol="0">
            <a:spAutoFit/>
          </a:bodyPr>
          <a:lstStyle/>
          <a:p>
            <a:pPr algn="r"/>
            <a:r>
              <a:rPr lang="ar-EG" sz="1400" b="1" dirty="0"/>
              <a:t>تعميم المسودة الثانية من الاتفاقية على الدول الأعضاء</a:t>
            </a:r>
            <a:endParaRPr lang="en-US" sz="1400" b="1" dirty="0"/>
          </a:p>
        </p:txBody>
      </p:sp>
      <p:sp>
        <p:nvSpPr>
          <p:cNvPr id="37" name="TextBox 36"/>
          <p:cNvSpPr txBox="1"/>
          <p:nvPr/>
        </p:nvSpPr>
        <p:spPr>
          <a:xfrm>
            <a:off x="3114247" y="2294406"/>
            <a:ext cx="3058356" cy="307777"/>
          </a:xfrm>
          <a:prstGeom prst="rect">
            <a:avLst/>
          </a:prstGeom>
          <a:noFill/>
        </p:spPr>
        <p:txBody>
          <a:bodyPr vert="horz" wrap="square" rtlCol="0">
            <a:spAutoFit/>
          </a:bodyPr>
          <a:lstStyle/>
          <a:p>
            <a:pPr algn="r"/>
            <a:r>
              <a:rPr lang="ar-EG" sz="1400" b="1" dirty="0"/>
              <a:t>إدماج كافة ملاحظات الدول</a:t>
            </a:r>
            <a:endParaRPr lang="en-US" sz="1400" b="1" dirty="0"/>
          </a:p>
        </p:txBody>
      </p:sp>
      <p:cxnSp>
        <p:nvCxnSpPr>
          <p:cNvPr id="38" name="OTLSHAPE_M_2097d1f4efd7490c9915980595f883a0_Connector1">
            <a:extLst>
              <a:ext uri="{FF2B5EF4-FFF2-40B4-BE49-F238E27FC236}">
                <a16:creationId xmlns:a16="http://schemas.microsoft.com/office/drawing/2014/main" xmlns="" id="{B44C06F4-EFCA-4073-8290-516CC93D4BD4}"/>
              </a:ext>
            </a:extLst>
          </p:cNvPr>
          <p:cNvCxnSpPr>
            <a:stCxn id="43" idx="0"/>
          </p:cNvCxnSpPr>
          <p:nvPr>
            <p:custDataLst>
              <p:tags r:id="rId11"/>
            </p:custDataLst>
          </p:nvPr>
        </p:nvCxnSpPr>
        <p:spPr>
          <a:xfrm flipH="1">
            <a:off x="6403624" y="2426722"/>
            <a:ext cx="7084" cy="1571434"/>
          </a:xfrm>
          <a:prstGeom prst="line">
            <a:avLst/>
          </a:prstGeom>
          <a:ln w="9525" cap="flat" cmpd="sng" algn="ctr">
            <a:solidFill>
              <a:schemeClr val="accent3">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OTLSHAPE_M_2097d1f4efd7490c9915980595f883a0_Shape">
            <a:extLst>
              <a:ext uri="{FF2B5EF4-FFF2-40B4-BE49-F238E27FC236}">
                <a16:creationId xmlns:a16="http://schemas.microsoft.com/office/drawing/2014/main" xmlns="" id="{E274DA62-E713-4C1E-B5EB-4AA218CCA428}"/>
              </a:ext>
            </a:extLst>
          </p:cNvPr>
          <p:cNvSpPr/>
          <p:nvPr>
            <p:custDataLst>
              <p:tags r:id="rId12"/>
            </p:custDataLst>
          </p:nvPr>
        </p:nvSpPr>
        <p:spPr>
          <a:xfrm rot="5400000">
            <a:off x="6190472" y="2306254"/>
            <a:ext cx="199536" cy="240935"/>
          </a:xfrm>
          <a:prstGeom prst="flowChartMerge">
            <a:avLst/>
          </a:prstGeom>
          <a:solidFill>
            <a:schemeClr val="bg2">
              <a:lumMod val="90000"/>
            </a:scheme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48" name="Straight Connector 47"/>
          <p:cNvCxnSpPr/>
          <p:nvPr/>
        </p:nvCxnSpPr>
        <p:spPr>
          <a:xfrm>
            <a:off x="5233515" y="3941659"/>
            <a:ext cx="0" cy="380999"/>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603303" y="3982370"/>
            <a:ext cx="719949" cy="369332"/>
          </a:xfrm>
          <a:prstGeom prst="rect">
            <a:avLst/>
          </a:prstGeom>
          <a:noFill/>
        </p:spPr>
        <p:txBody>
          <a:bodyPr wrap="square" rtlCol="0">
            <a:spAutoFit/>
          </a:bodyPr>
          <a:lstStyle/>
          <a:p>
            <a:r>
              <a:rPr lang="ar-EG" dirty="0"/>
              <a:t>نوفمبر</a:t>
            </a:r>
            <a:endParaRPr lang="en-US" dirty="0"/>
          </a:p>
        </p:txBody>
      </p:sp>
      <p:sp>
        <p:nvSpPr>
          <p:cNvPr id="52" name="TextBox 51"/>
          <p:cNvSpPr txBox="1"/>
          <p:nvPr/>
        </p:nvSpPr>
        <p:spPr>
          <a:xfrm>
            <a:off x="5914789" y="2670563"/>
            <a:ext cx="430887" cy="1397851"/>
          </a:xfrm>
          <a:prstGeom prst="rect">
            <a:avLst/>
          </a:prstGeom>
          <a:noFill/>
        </p:spPr>
        <p:txBody>
          <a:bodyPr vert="vert" wrap="square" rtlCol="0">
            <a:spAutoFit/>
          </a:bodyPr>
          <a:lstStyle/>
          <a:p>
            <a:r>
              <a:rPr lang="ar-EG" sz="1600" b="1" dirty="0">
                <a:solidFill>
                  <a:schemeClr val="bg1"/>
                </a:solidFill>
              </a:rPr>
              <a:t>17 أكتوبر 2018</a:t>
            </a:r>
            <a:endParaRPr lang="en-US" sz="1600" b="1" dirty="0">
              <a:solidFill>
                <a:schemeClr val="bg1"/>
              </a:solidFill>
            </a:endParaRPr>
          </a:p>
        </p:txBody>
      </p:sp>
      <p:cxnSp>
        <p:nvCxnSpPr>
          <p:cNvPr id="53" name="OTLSHAPE_M_2097d1f4efd7490c9915980595f883a0_Connector1">
            <a:extLst>
              <a:ext uri="{FF2B5EF4-FFF2-40B4-BE49-F238E27FC236}">
                <a16:creationId xmlns:a16="http://schemas.microsoft.com/office/drawing/2014/main" xmlns="" id="{B44C06F4-EFCA-4073-8290-516CC93D4BD4}"/>
              </a:ext>
            </a:extLst>
          </p:cNvPr>
          <p:cNvCxnSpPr/>
          <p:nvPr>
            <p:custDataLst>
              <p:tags r:id="rId13"/>
            </p:custDataLst>
          </p:nvPr>
        </p:nvCxnSpPr>
        <p:spPr>
          <a:xfrm>
            <a:off x="5665492" y="2766671"/>
            <a:ext cx="0" cy="1186598"/>
          </a:xfrm>
          <a:prstGeom prst="line">
            <a:avLst/>
          </a:prstGeom>
          <a:ln w="9525" cap="flat" cmpd="sng" algn="ctr">
            <a:solidFill>
              <a:schemeClr val="accent3">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OTLSHAPE_M_2097d1f4efd7490c9915980595f883a0_Shape">
            <a:extLst>
              <a:ext uri="{FF2B5EF4-FFF2-40B4-BE49-F238E27FC236}">
                <a16:creationId xmlns:a16="http://schemas.microsoft.com/office/drawing/2014/main" xmlns="" id="{E274DA62-E713-4C1E-B5EB-4AA218CCA428}"/>
              </a:ext>
            </a:extLst>
          </p:cNvPr>
          <p:cNvSpPr/>
          <p:nvPr>
            <p:custDataLst>
              <p:tags r:id="rId14"/>
            </p:custDataLst>
          </p:nvPr>
        </p:nvSpPr>
        <p:spPr>
          <a:xfrm rot="5400000">
            <a:off x="5445256" y="2646204"/>
            <a:ext cx="199536" cy="240935"/>
          </a:xfrm>
          <a:prstGeom prst="flowChartMerge">
            <a:avLst/>
          </a:prstGeom>
          <a:solidFill>
            <a:schemeClr val="bg2">
              <a:lumMod val="90000"/>
            </a:scheme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59" name="TextBox 58"/>
          <p:cNvSpPr txBox="1"/>
          <p:nvPr/>
        </p:nvSpPr>
        <p:spPr>
          <a:xfrm>
            <a:off x="2486668" y="2674493"/>
            <a:ext cx="3058356" cy="307777"/>
          </a:xfrm>
          <a:prstGeom prst="rect">
            <a:avLst/>
          </a:prstGeom>
          <a:noFill/>
        </p:spPr>
        <p:txBody>
          <a:bodyPr vert="horz" wrap="square" rtlCol="0">
            <a:spAutoFit/>
          </a:bodyPr>
          <a:lstStyle/>
          <a:p>
            <a:pPr algn="r"/>
            <a:r>
              <a:rPr lang="ar-EG" sz="1400" b="1" dirty="0"/>
              <a:t>الانتهاء من وضع الوثيقة النهائية</a:t>
            </a:r>
            <a:endParaRPr lang="en-US" sz="1400" b="1" dirty="0"/>
          </a:p>
        </p:txBody>
      </p:sp>
      <p:sp>
        <p:nvSpPr>
          <p:cNvPr id="62" name="TextBox 61"/>
          <p:cNvSpPr txBox="1"/>
          <p:nvPr/>
        </p:nvSpPr>
        <p:spPr>
          <a:xfrm>
            <a:off x="5224501" y="2866440"/>
            <a:ext cx="400110" cy="1425074"/>
          </a:xfrm>
          <a:prstGeom prst="rect">
            <a:avLst/>
          </a:prstGeom>
          <a:noFill/>
        </p:spPr>
        <p:txBody>
          <a:bodyPr vert="vert" wrap="square" rtlCol="0">
            <a:spAutoFit/>
          </a:bodyPr>
          <a:lstStyle/>
          <a:p>
            <a:r>
              <a:rPr lang="ar-EG" sz="1400" b="1" dirty="0">
                <a:solidFill>
                  <a:schemeClr val="bg1"/>
                </a:solidFill>
              </a:rPr>
              <a:t>31 أكتوبر 2018</a:t>
            </a:r>
            <a:endParaRPr lang="en-US" sz="1400" b="1" dirty="0">
              <a:solidFill>
                <a:schemeClr val="bg1"/>
              </a:solidFill>
            </a:endParaRPr>
          </a:p>
        </p:txBody>
      </p:sp>
      <p:cxnSp>
        <p:nvCxnSpPr>
          <p:cNvPr id="63" name="OTLSHAPE_M_2097d1f4efd7490c9915980595f883a0_Connector1">
            <a:extLst>
              <a:ext uri="{FF2B5EF4-FFF2-40B4-BE49-F238E27FC236}">
                <a16:creationId xmlns:a16="http://schemas.microsoft.com/office/drawing/2014/main" xmlns="" id="{B44C06F4-EFCA-4073-8290-516CC93D4BD4}"/>
              </a:ext>
            </a:extLst>
          </p:cNvPr>
          <p:cNvCxnSpPr/>
          <p:nvPr>
            <p:custDataLst>
              <p:tags r:id="rId15"/>
            </p:custDataLst>
          </p:nvPr>
        </p:nvCxnSpPr>
        <p:spPr>
          <a:xfrm>
            <a:off x="5209603" y="4392738"/>
            <a:ext cx="0" cy="1186598"/>
          </a:xfrm>
          <a:prstGeom prst="line">
            <a:avLst/>
          </a:prstGeom>
          <a:ln w="9525" cap="flat" cmpd="sng" algn="ctr">
            <a:solidFill>
              <a:schemeClr val="accent3">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470247" y="5279922"/>
            <a:ext cx="1549066" cy="523220"/>
          </a:xfrm>
          <a:prstGeom prst="rect">
            <a:avLst/>
          </a:prstGeom>
          <a:noFill/>
        </p:spPr>
        <p:txBody>
          <a:bodyPr vert="horz" wrap="square" rtlCol="0">
            <a:spAutoFit/>
          </a:bodyPr>
          <a:lstStyle/>
          <a:p>
            <a:pPr algn="r"/>
            <a:r>
              <a:rPr lang="ar-EG" sz="1400" b="1" dirty="0"/>
              <a:t>رفع الوثيقة النهائية إلى قطاع الشئون القانونية</a:t>
            </a:r>
            <a:endParaRPr lang="en-US" sz="1400" b="1" dirty="0"/>
          </a:p>
        </p:txBody>
      </p:sp>
      <p:sp>
        <p:nvSpPr>
          <p:cNvPr id="66" name="OTLSHAPE_M_2097d1f4efd7490c9915980595f883a0_Shape">
            <a:extLst>
              <a:ext uri="{FF2B5EF4-FFF2-40B4-BE49-F238E27FC236}">
                <a16:creationId xmlns:a16="http://schemas.microsoft.com/office/drawing/2014/main" xmlns="" id="{E274DA62-E713-4C1E-B5EB-4AA218CCA428}"/>
              </a:ext>
            </a:extLst>
          </p:cNvPr>
          <p:cNvSpPr/>
          <p:nvPr>
            <p:custDataLst>
              <p:tags r:id="rId16"/>
            </p:custDataLst>
          </p:nvPr>
        </p:nvSpPr>
        <p:spPr>
          <a:xfrm rot="5400000">
            <a:off x="4967333" y="5388299"/>
            <a:ext cx="199536" cy="240935"/>
          </a:xfrm>
          <a:prstGeom prst="flowChartMerge">
            <a:avLst/>
          </a:prstGeom>
          <a:solidFill>
            <a:schemeClr val="bg2">
              <a:lumMod val="90000"/>
            </a:scheme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67" name="Straight Connector 66"/>
          <p:cNvCxnSpPr/>
          <p:nvPr/>
        </p:nvCxnSpPr>
        <p:spPr>
          <a:xfrm>
            <a:off x="4603303" y="3976536"/>
            <a:ext cx="0" cy="380999"/>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776339" y="3967546"/>
            <a:ext cx="719949" cy="369332"/>
          </a:xfrm>
          <a:prstGeom prst="rect">
            <a:avLst/>
          </a:prstGeom>
          <a:noFill/>
        </p:spPr>
        <p:txBody>
          <a:bodyPr wrap="square" rtlCol="0">
            <a:spAutoFit/>
          </a:bodyPr>
          <a:lstStyle/>
          <a:p>
            <a:r>
              <a:rPr lang="ar-EG" dirty="0"/>
              <a:t>ديسمبر</a:t>
            </a:r>
            <a:endParaRPr lang="en-US" dirty="0"/>
          </a:p>
        </p:txBody>
      </p:sp>
      <p:cxnSp>
        <p:nvCxnSpPr>
          <p:cNvPr id="69" name="OTLSHAPE_M_2097d1f4efd7490c9915980595f883a0_Connector1">
            <a:extLst>
              <a:ext uri="{FF2B5EF4-FFF2-40B4-BE49-F238E27FC236}">
                <a16:creationId xmlns:a16="http://schemas.microsoft.com/office/drawing/2014/main" xmlns="" id="{B44C06F4-EFCA-4073-8290-516CC93D4BD4}"/>
              </a:ext>
            </a:extLst>
          </p:cNvPr>
          <p:cNvCxnSpPr/>
          <p:nvPr>
            <p:custDataLst>
              <p:tags r:id="rId17"/>
            </p:custDataLst>
          </p:nvPr>
        </p:nvCxnSpPr>
        <p:spPr>
          <a:xfrm>
            <a:off x="4263137" y="4322658"/>
            <a:ext cx="0" cy="718815"/>
          </a:xfrm>
          <a:prstGeom prst="line">
            <a:avLst/>
          </a:prstGeom>
          <a:ln w="9525" cap="flat" cmpd="sng" algn="ctr">
            <a:solidFill>
              <a:schemeClr val="accent3">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OTLSHAPE_M_2097d1f4efd7490c9915980595f883a0_Shape">
            <a:extLst>
              <a:ext uri="{FF2B5EF4-FFF2-40B4-BE49-F238E27FC236}">
                <a16:creationId xmlns:a16="http://schemas.microsoft.com/office/drawing/2014/main" xmlns="" id="{E274DA62-E713-4C1E-B5EB-4AA218CCA428}"/>
              </a:ext>
            </a:extLst>
          </p:cNvPr>
          <p:cNvSpPr/>
          <p:nvPr>
            <p:custDataLst>
              <p:tags r:id="rId18"/>
            </p:custDataLst>
          </p:nvPr>
        </p:nvSpPr>
        <p:spPr>
          <a:xfrm rot="5400000">
            <a:off x="4036545" y="4821238"/>
            <a:ext cx="199536" cy="240935"/>
          </a:xfrm>
          <a:prstGeom prst="flowChartMerge">
            <a:avLst/>
          </a:prstGeom>
          <a:solidFill>
            <a:schemeClr val="bg2">
              <a:lumMod val="90000"/>
            </a:scheme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72" name="TextBox 71"/>
          <p:cNvSpPr txBox="1"/>
          <p:nvPr/>
        </p:nvSpPr>
        <p:spPr>
          <a:xfrm>
            <a:off x="2687727" y="4687244"/>
            <a:ext cx="1427459" cy="523220"/>
          </a:xfrm>
          <a:prstGeom prst="rect">
            <a:avLst/>
          </a:prstGeom>
          <a:noFill/>
        </p:spPr>
        <p:txBody>
          <a:bodyPr vert="horz" wrap="square" rtlCol="0">
            <a:spAutoFit/>
          </a:bodyPr>
          <a:lstStyle/>
          <a:p>
            <a:pPr algn="r"/>
            <a:r>
              <a:rPr lang="ar-EG" sz="1400" b="1" dirty="0"/>
              <a:t>نشاط حملة الـ16 يوم عنف</a:t>
            </a:r>
            <a:endParaRPr lang="en-US" sz="1400" b="1" dirty="0"/>
          </a:p>
        </p:txBody>
      </p:sp>
      <p:cxnSp>
        <p:nvCxnSpPr>
          <p:cNvPr id="73" name="Straight Connector 72"/>
          <p:cNvCxnSpPr/>
          <p:nvPr/>
        </p:nvCxnSpPr>
        <p:spPr>
          <a:xfrm>
            <a:off x="3776339" y="4011738"/>
            <a:ext cx="0" cy="380999"/>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087210" y="3550326"/>
            <a:ext cx="719949" cy="369332"/>
          </a:xfrm>
          <a:prstGeom prst="rect">
            <a:avLst/>
          </a:prstGeom>
          <a:noFill/>
        </p:spPr>
        <p:txBody>
          <a:bodyPr wrap="square" rtlCol="0">
            <a:spAutoFit/>
          </a:bodyPr>
          <a:lstStyle/>
          <a:p>
            <a:r>
              <a:rPr lang="ar-EG" b="1" dirty="0">
                <a:solidFill>
                  <a:schemeClr val="bg1"/>
                </a:solidFill>
              </a:rPr>
              <a:t>2019</a:t>
            </a:r>
            <a:endParaRPr lang="en-US" b="1" dirty="0">
              <a:solidFill>
                <a:schemeClr val="bg1"/>
              </a:solidFill>
            </a:endParaRPr>
          </a:p>
        </p:txBody>
      </p:sp>
      <p:cxnSp>
        <p:nvCxnSpPr>
          <p:cNvPr id="75" name="Straight Connector 74"/>
          <p:cNvCxnSpPr/>
          <p:nvPr/>
        </p:nvCxnSpPr>
        <p:spPr>
          <a:xfrm>
            <a:off x="3051221" y="3985371"/>
            <a:ext cx="0" cy="380999"/>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309334" y="3981769"/>
            <a:ext cx="719949" cy="369332"/>
          </a:xfrm>
          <a:prstGeom prst="rect">
            <a:avLst/>
          </a:prstGeom>
          <a:noFill/>
        </p:spPr>
        <p:txBody>
          <a:bodyPr wrap="square" rtlCol="0">
            <a:spAutoFit/>
          </a:bodyPr>
          <a:lstStyle/>
          <a:p>
            <a:r>
              <a:rPr lang="ar-EG" dirty="0"/>
              <a:t>فبراير</a:t>
            </a:r>
            <a:endParaRPr lang="en-US" dirty="0"/>
          </a:p>
        </p:txBody>
      </p:sp>
      <p:cxnSp>
        <p:nvCxnSpPr>
          <p:cNvPr id="78" name="OTLSHAPE_M_2097d1f4efd7490c9915980595f883a0_Connector1">
            <a:extLst>
              <a:ext uri="{FF2B5EF4-FFF2-40B4-BE49-F238E27FC236}">
                <a16:creationId xmlns:a16="http://schemas.microsoft.com/office/drawing/2014/main" xmlns="" id="{B44C06F4-EFCA-4073-8290-516CC93D4BD4}"/>
              </a:ext>
            </a:extLst>
          </p:cNvPr>
          <p:cNvCxnSpPr/>
          <p:nvPr>
            <p:custDataLst>
              <p:tags r:id="rId19"/>
            </p:custDataLst>
          </p:nvPr>
        </p:nvCxnSpPr>
        <p:spPr>
          <a:xfrm>
            <a:off x="2653522" y="4351101"/>
            <a:ext cx="0" cy="1456971"/>
          </a:xfrm>
          <a:prstGeom prst="line">
            <a:avLst/>
          </a:prstGeom>
          <a:ln w="9525" cap="flat" cmpd="sng" algn="ctr">
            <a:solidFill>
              <a:schemeClr val="accent3">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OTLSHAPE_M_2097d1f4efd7490c9915980595f883a0_Shape">
            <a:extLst>
              <a:ext uri="{FF2B5EF4-FFF2-40B4-BE49-F238E27FC236}">
                <a16:creationId xmlns:a16="http://schemas.microsoft.com/office/drawing/2014/main" xmlns="" id="{E274DA62-E713-4C1E-B5EB-4AA218CCA428}"/>
              </a:ext>
            </a:extLst>
          </p:cNvPr>
          <p:cNvSpPr/>
          <p:nvPr>
            <p:custDataLst>
              <p:tags r:id="rId20"/>
            </p:custDataLst>
          </p:nvPr>
        </p:nvSpPr>
        <p:spPr>
          <a:xfrm rot="5400000">
            <a:off x="2433286" y="5587837"/>
            <a:ext cx="199536" cy="240935"/>
          </a:xfrm>
          <a:prstGeom prst="flowChartMerge">
            <a:avLst/>
          </a:prstGeom>
          <a:solidFill>
            <a:schemeClr val="bg2">
              <a:lumMod val="90000"/>
            </a:schemeClr>
          </a:solidFill>
          <a:ln w="12700" cap="flat" cmpd="sng" algn="ctr">
            <a:noFill/>
            <a:prstDash val="solid"/>
            <a:miter lim="800000"/>
          </a:ln>
          <a:effectLst>
            <a:outerShdw>
              <a:scrgbClr r="0" g="0" b="0">
                <a:alpha val="50000"/>
              </a:scrgbClr>
            </a:outerShdw>
          </a:effectLst>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82" name="TextBox 81"/>
          <p:cNvSpPr txBox="1"/>
          <p:nvPr/>
        </p:nvSpPr>
        <p:spPr>
          <a:xfrm>
            <a:off x="270244" y="5842408"/>
            <a:ext cx="3058356" cy="523220"/>
          </a:xfrm>
          <a:prstGeom prst="rect">
            <a:avLst/>
          </a:prstGeom>
          <a:noFill/>
        </p:spPr>
        <p:txBody>
          <a:bodyPr vert="horz" wrap="square" rtlCol="0">
            <a:spAutoFit/>
          </a:bodyPr>
          <a:lstStyle/>
          <a:p>
            <a:pPr algn="r" rtl="1"/>
            <a:r>
              <a:rPr lang="ar-EG" sz="1400" b="1" dirty="0"/>
              <a:t>اجتماع على هامش لجنة المرأة العربية لعرض مسودة الاتفاقية </a:t>
            </a:r>
            <a:endParaRPr lang="en-US" sz="1400" b="1" dirty="0"/>
          </a:p>
        </p:txBody>
      </p:sp>
      <p:cxnSp>
        <p:nvCxnSpPr>
          <p:cNvPr id="83" name="OTLSHAPE_M_2097d1f4efd7490c9915980595f883a0_Connector1">
            <a:extLst>
              <a:ext uri="{FF2B5EF4-FFF2-40B4-BE49-F238E27FC236}">
                <a16:creationId xmlns:a16="http://schemas.microsoft.com/office/drawing/2014/main" xmlns="" id="{B44C06F4-EFCA-4073-8290-516CC93D4BD4}"/>
              </a:ext>
            </a:extLst>
          </p:cNvPr>
          <p:cNvCxnSpPr/>
          <p:nvPr>
            <p:custDataLst>
              <p:tags r:id="rId21"/>
            </p:custDataLst>
          </p:nvPr>
        </p:nvCxnSpPr>
        <p:spPr>
          <a:xfrm>
            <a:off x="2303402" y="4338640"/>
            <a:ext cx="0" cy="686849"/>
          </a:xfrm>
          <a:prstGeom prst="line">
            <a:avLst/>
          </a:prstGeom>
          <a:ln w="9525" cap="flat" cmpd="sng" algn="ctr">
            <a:solidFill>
              <a:schemeClr val="accent3">
                <a:alpha val="4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840382" y="3950665"/>
            <a:ext cx="0" cy="380999"/>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120433" y="3981769"/>
            <a:ext cx="719949" cy="369332"/>
          </a:xfrm>
          <a:prstGeom prst="rect">
            <a:avLst/>
          </a:prstGeom>
          <a:noFill/>
        </p:spPr>
        <p:txBody>
          <a:bodyPr wrap="square" rtlCol="0">
            <a:spAutoFit/>
          </a:bodyPr>
          <a:lstStyle/>
          <a:p>
            <a:endParaRPr lang="en-US" dirty="0"/>
          </a:p>
        </p:txBody>
      </p:sp>
      <p:sp>
        <p:nvSpPr>
          <p:cNvPr id="94" name="TextBox 93"/>
          <p:cNvSpPr txBox="1"/>
          <p:nvPr/>
        </p:nvSpPr>
        <p:spPr>
          <a:xfrm>
            <a:off x="4848118" y="4381720"/>
            <a:ext cx="400110" cy="862357"/>
          </a:xfrm>
          <a:prstGeom prst="rect">
            <a:avLst/>
          </a:prstGeom>
          <a:noFill/>
        </p:spPr>
        <p:txBody>
          <a:bodyPr vert="vert" wrap="square" rtlCol="0">
            <a:spAutoFit/>
          </a:bodyPr>
          <a:lstStyle/>
          <a:p>
            <a:pPr algn="r" rtl="1"/>
            <a:r>
              <a:rPr lang="ar-EG" sz="1400" b="1" dirty="0">
                <a:solidFill>
                  <a:schemeClr val="bg1"/>
                </a:solidFill>
              </a:rPr>
              <a:t>4 نوفمبر</a:t>
            </a:r>
            <a:endParaRPr lang="en-US" sz="1400" b="1" dirty="0">
              <a:solidFill>
                <a:schemeClr val="bg1"/>
              </a:solidFill>
            </a:endParaRPr>
          </a:p>
        </p:txBody>
      </p:sp>
      <p:sp>
        <p:nvSpPr>
          <p:cNvPr id="95" name="TextBox 94"/>
          <p:cNvSpPr txBox="1"/>
          <p:nvPr/>
        </p:nvSpPr>
        <p:spPr>
          <a:xfrm>
            <a:off x="2269198" y="4360537"/>
            <a:ext cx="400110" cy="1425074"/>
          </a:xfrm>
          <a:prstGeom prst="rect">
            <a:avLst/>
          </a:prstGeom>
          <a:noFill/>
        </p:spPr>
        <p:txBody>
          <a:bodyPr vert="vert" wrap="square" rtlCol="0">
            <a:spAutoFit/>
          </a:bodyPr>
          <a:lstStyle/>
          <a:p>
            <a:r>
              <a:rPr lang="ar-EG" sz="1400" b="1" dirty="0">
                <a:solidFill>
                  <a:schemeClr val="bg1"/>
                </a:solidFill>
              </a:rPr>
              <a:t>3 فبراير</a:t>
            </a:r>
            <a:endParaRPr lang="en-US" sz="1400" b="1" dirty="0">
              <a:solidFill>
                <a:schemeClr val="bg1"/>
              </a:solidFill>
            </a:endParaRPr>
          </a:p>
        </p:txBody>
      </p:sp>
      <p:sp>
        <p:nvSpPr>
          <p:cNvPr id="64" name="TextBox 63">
            <a:extLst>
              <a:ext uri="{FF2B5EF4-FFF2-40B4-BE49-F238E27FC236}">
                <a16:creationId xmlns:a16="http://schemas.microsoft.com/office/drawing/2014/main" xmlns="" id="{D2A7451B-048D-4317-BFA9-A0B945D4A5FF}"/>
              </a:ext>
            </a:extLst>
          </p:cNvPr>
          <p:cNvSpPr txBox="1"/>
          <p:nvPr/>
        </p:nvSpPr>
        <p:spPr>
          <a:xfrm>
            <a:off x="10816993" y="4516852"/>
            <a:ext cx="719949" cy="369332"/>
          </a:xfrm>
          <a:prstGeom prst="rect">
            <a:avLst/>
          </a:prstGeom>
          <a:noFill/>
        </p:spPr>
        <p:txBody>
          <a:bodyPr wrap="square" rtlCol="0">
            <a:spAutoFit/>
          </a:bodyPr>
          <a:lstStyle/>
          <a:p>
            <a:r>
              <a:rPr lang="ar-EG" b="1" dirty="0">
                <a:solidFill>
                  <a:schemeClr val="bg1"/>
                </a:solidFill>
              </a:rPr>
              <a:t>2018</a:t>
            </a:r>
            <a:endParaRPr lang="en-US" b="1" dirty="0">
              <a:solidFill>
                <a:schemeClr val="bg1"/>
              </a:solidFill>
            </a:endParaRPr>
          </a:p>
        </p:txBody>
      </p:sp>
      <p:pic>
        <p:nvPicPr>
          <p:cNvPr id="54" name="Picture 4" descr="شعار-الإدارة-A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957765" y="2"/>
            <a:ext cx="1136697" cy="98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10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normAutofit/>
          </a:bodyPr>
          <a:lstStyle/>
          <a:p>
            <a:pPr algn="ctr"/>
            <a:r>
              <a:rPr lang="ar-EG" sz="4800" b="1" dirty="0" smtClean="0"/>
              <a:t>شكراً جزيلاً</a:t>
            </a:r>
            <a:endParaRPr lang="ar-EG" sz="4800" b="1" dirty="0"/>
          </a:p>
        </p:txBody>
      </p:sp>
      <p:pic>
        <p:nvPicPr>
          <p:cNvPr id="4"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6758" y="2792160"/>
            <a:ext cx="1771450" cy="15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48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6449" y="2569464"/>
            <a:ext cx="10972800" cy="1252728"/>
          </a:xfrm>
        </p:spPr>
        <p:txBody>
          <a:bodyPr>
            <a:normAutofit/>
          </a:bodyPr>
          <a:lstStyle/>
          <a:p>
            <a:pPr algn="ctr"/>
            <a:r>
              <a:rPr lang="ar-EG" sz="4300" b="1" dirty="0">
                <a:solidFill>
                  <a:prstClr val="black"/>
                </a:solidFill>
              </a:rPr>
              <a:t>«الاستراتيجية العربية لمناهضة العنف ضد المرأة» </a:t>
            </a:r>
            <a:br>
              <a:rPr lang="ar-EG" sz="4300" b="1" dirty="0">
                <a:solidFill>
                  <a:prstClr val="black"/>
                </a:solidFill>
              </a:rPr>
            </a:br>
            <a:r>
              <a:rPr lang="ar-EG" sz="4300" b="1" dirty="0">
                <a:solidFill>
                  <a:prstClr val="black"/>
                </a:solidFill>
              </a:rPr>
              <a:t>2011-2020</a:t>
            </a:r>
            <a:endParaRPr lang="ar-EG" b="1" dirty="0">
              <a:solidFill>
                <a:schemeClr val="tx1"/>
              </a:solidFill>
            </a:endParaRPr>
          </a:p>
        </p:txBody>
      </p:sp>
      <p:sp>
        <p:nvSpPr>
          <p:cNvPr id="2" name="Content Placeholder 1"/>
          <p:cNvSpPr>
            <a:spLocks noGrp="1"/>
          </p:cNvSpPr>
          <p:nvPr>
            <p:ph idx="1"/>
          </p:nvPr>
        </p:nvSpPr>
        <p:spPr>
          <a:xfrm>
            <a:off x="670561" y="3547872"/>
            <a:ext cx="10411968" cy="4511040"/>
          </a:xfrm>
        </p:spPr>
        <p:txBody>
          <a:bodyPr/>
          <a:lstStyle/>
          <a:p>
            <a:r>
              <a:rPr lang="ar-EG" dirty="0" smtClean="0"/>
              <a:t>    </a:t>
            </a:r>
            <a:endParaRPr lang="ar-EG" dirty="0"/>
          </a:p>
        </p:txBody>
      </p:sp>
      <p:pic>
        <p:nvPicPr>
          <p:cNvPr id="4"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24384"/>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061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EG" sz="4000" dirty="0" smtClean="0"/>
              <a:t>رؤية الاستراتيجية:</a:t>
            </a:r>
            <a:endParaRPr lang="en-US" sz="4000" dirty="0"/>
          </a:p>
        </p:txBody>
      </p:sp>
      <p:sp>
        <p:nvSpPr>
          <p:cNvPr id="3" name="Content Placeholder 2"/>
          <p:cNvSpPr>
            <a:spLocks noGrp="1"/>
          </p:cNvSpPr>
          <p:nvPr>
            <p:ph idx="1"/>
          </p:nvPr>
        </p:nvSpPr>
        <p:spPr/>
        <p:txBody>
          <a:bodyPr/>
          <a:lstStyle/>
          <a:p>
            <a:pPr algn="r" rtl="1"/>
            <a:endParaRPr lang="ar-EG" dirty="0" smtClean="0"/>
          </a:p>
          <a:p>
            <a:pPr algn="r" rtl="1"/>
            <a:endParaRPr lang="ar-EG" dirty="0"/>
          </a:p>
          <a:p>
            <a:pPr algn="r" rtl="1"/>
            <a:r>
              <a:rPr lang="ar-EG" sz="3200" dirty="0" smtClean="0"/>
              <a:t>«ضمان حق المرأة العربية وحمايتها من كافة أشكال العنف والحد من الآثار المترتبة على ممارسة العنف ضدها»</a:t>
            </a:r>
            <a:endParaRPr lang="en-US" sz="3200" dirty="0"/>
          </a:p>
        </p:txBody>
      </p:sp>
      <p:pic>
        <p:nvPicPr>
          <p:cNvPr id="4"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34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5F022CE-5E6A-4FDC-86A5-DE5EE3BCE5D9}"/>
              </a:ext>
            </a:extLst>
          </p:cNvPr>
          <p:cNvSpPr>
            <a:spLocks noGrp="1"/>
          </p:cNvSpPr>
          <p:nvPr>
            <p:ph type="title"/>
          </p:nvPr>
        </p:nvSpPr>
        <p:spPr/>
        <p:txBody>
          <a:bodyPr>
            <a:normAutofit/>
          </a:bodyPr>
          <a:lstStyle/>
          <a:p>
            <a:pPr algn="r" rtl="1"/>
            <a:r>
              <a:rPr lang="ar-EG" sz="4000" dirty="0"/>
              <a:t>الهدف </a:t>
            </a:r>
            <a:r>
              <a:rPr lang="ar-EG" sz="4000" dirty="0" smtClean="0"/>
              <a:t> العام للاستراتيجية:</a:t>
            </a:r>
            <a:endParaRPr lang="en-US" sz="4000" dirty="0"/>
          </a:p>
        </p:txBody>
      </p:sp>
      <p:sp>
        <p:nvSpPr>
          <p:cNvPr id="5" name="Content Placeholder 4">
            <a:extLst>
              <a:ext uri="{FF2B5EF4-FFF2-40B4-BE49-F238E27FC236}">
                <a16:creationId xmlns:a16="http://schemas.microsoft.com/office/drawing/2014/main" xmlns="" id="{A1A7170F-B271-44F9-ACFD-C0A6E6AFBBB0}"/>
              </a:ext>
            </a:extLst>
          </p:cNvPr>
          <p:cNvSpPr>
            <a:spLocks noGrp="1"/>
          </p:cNvSpPr>
          <p:nvPr>
            <p:ph idx="1"/>
          </p:nvPr>
        </p:nvSpPr>
        <p:spPr/>
        <p:txBody>
          <a:bodyPr>
            <a:normAutofit/>
          </a:bodyPr>
          <a:lstStyle/>
          <a:p>
            <a:pPr algn="r" rtl="1"/>
            <a:endParaRPr lang="ar-EG" dirty="0" smtClean="0"/>
          </a:p>
          <a:p>
            <a:pPr algn="r" rtl="1"/>
            <a:endParaRPr lang="ar-EG" dirty="0"/>
          </a:p>
          <a:p>
            <a:pPr algn="r" rtl="1"/>
            <a:r>
              <a:rPr lang="ar-EG" sz="3200" dirty="0" smtClean="0"/>
              <a:t>«تعزيز حقوق المرأة العربية وحمايتها من كافة أشكال العنف والحد من الآثار المترتبة على ممارسة العنف ضدها»</a:t>
            </a:r>
            <a:endParaRPr lang="ar-EG" sz="3200" dirty="0"/>
          </a:p>
          <a:p>
            <a:pPr algn="r" rtl="1"/>
            <a:endParaRPr lang="en-US" dirty="0"/>
          </a:p>
        </p:txBody>
      </p:sp>
      <p:pic>
        <p:nvPicPr>
          <p:cNvPr id="6"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36224" y="0"/>
            <a:ext cx="1158240" cy="100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592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EG" dirty="0" smtClean="0"/>
              <a:t>محاور الاستراتيجية العربية حول مناهضة العنف ضد المرأة :</a:t>
            </a:r>
            <a:endParaRPr lang="en-US" dirty="0"/>
          </a:p>
        </p:txBody>
      </p:sp>
      <p:sp>
        <p:nvSpPr>
          <p:cNvPr id="3" name="Content Placeholder 2"/>
          <p:cNvSpPr>
            <a:spLocks noGrp="1"/>
          </p:cNvSpPr>
          <p:nvPr>
            <p:ph idx="1"/>
          </p:nvPr>
        </p:nvSpPr>
        <p:spPr>
          <a:xfrm>
            <a:off x="680321" y="2209800"/>
            <a:ext cx="9730504" cy="3726389"/>
          </a:xfrm>
        </p:spPr>
        <p:txBody>
          <a:bodyPr>
            <a:normAutofit lnSpcReduction="10000"/>
          </a:bodyPr>
          <a:lstStyle/>
          <a:p>
            <a:pPr algn="r" rtl="1"/>
            <a:r>
              <a:rPr lang="ar-EG" sz="2800" b="1" dirty="0" smtClean="0"/>
              <a:t>المحور الأول: التوعية </a:t>
            </a:r>
            <a:endParaRPr lang="ar-EG" dirty="0" smtClean="0"/>
          </a:p>
          <a:p>
            <a:pPr algn="r" rtl="1"/>
            <a:r>
              <a:rPr lang="ar-EG" sz="2800" dirty="0" smtClean="0"/>
              <a:t>الهدف الاستراتيجي : إحداث تغيير إيجابي في الاتجاهات والسلوكيات المجتمعية المتعلقة بمناهضة العنف ضد المرأة القائم على النوع الاجتماعي وضمان حصولها على حقوقها كاملة دون تمييز سعياً لمجتمع تسوده العدالة والمساواة. </a:t>
            </a:r>
          </a:p>
          <a:p>
            <a:pPr algn="r" rtl="1"/>
            <a:endParaRPr lang="ar-EG" sz="2800" dirty="0"/>
          </a:p>
          <a:p>
            <a:pPr algn="r" rtl="1"/>
            <a:r>
              <a:rPr lang="ar-EG" sz="2800" b="1" dirty="0" smtClean="0"/>
              <a:t>المحور الثاني : الأمن والحماية</a:t>
            </a:r>
          </a:p>
          <a:p>
            <a:pPr algn="r" rtl="1"/>
            <a:r>
              <a:rPr lang="ar-EG" sz="2800" dirty="0" smtClean="0"/>
              <a:t>الهدف الاستراتيجي: تعزيز القدرة المؤسسية لمؤسسات المجتمع لحماية المرأة من العنف القائم على النوع الاجتماعي على المستوى العربي.</a:t>
            </a:r>
          </a:p>
          <a:p>
            <a:pPr algn="r" rtl="1"/>
            <a:endParaRPr lang="en-US" dirty="0"/>
          </a:p>
        </p:txBody>
      </p:sp>
      <p:pic>
        <p:nvPicPr>
          <p:cNvPr id="4" name="Picture 4" descr="شعار-الإدارة-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8144" y="0"/>
            <a:ext cx="1036320" cy="89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43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EG" dirty="0"/>
              <a:t>محاور الاستراتيجية العربية حول مناهضة العنف ضد المرأة :</a:t>
            </a:r>
            <a:endParaRPr lang="en-US" dirty="0"/>
          </a:p>
        </p:txBody>
      </p:sp>
      <p:sp>
        <p:nvSpPr>
          <p:cNvPr id="3" name="Content Placeholder 2"/>
          <p:cNvSpPr>
            <a:spLocks noGrp="1"/>
          </p:cNvSpPr>
          <p:nvPr>
            <p:ph idx="1"/>
          </p:nvPr>
        </p:nvSpPr>
        <p:spPr/>
        <p:txBody>
          <a:bodyPr>
            <a:normAutofit/>
          </a:bodyPr>
          <a:lstStyle/>
          <a:p>
            <a:pPr algn="just" rtl="1"/>
            <a:r>
              <a:rPr lang="ar-EG" sz="2800" b="1" dirty="0" smtClean="0"/>
              <a:t>المحور الثالث: المشاركة</a:t>
            </a:r>
          </a:p>
          <a:p>
            <a:pPr algn="just" rtl="1"/>
            <a:r>
              <a:rPr lang="ar-EG" sz="2800" dirty="0" smtClean="0"/>
              <a:t>الهدف الاستراتيجي: تعزيز مشاركة النساء على كافة مستويات صنع القرار ورسم السياسات ومراجعة وصياغة التشريعات والبرامج الوطنية في الدول العربية.</a:t>
            </a:r>
          </a:p>
          <a:p>
            <a:pPr algn="just" rtl="1"/>
            <a:endParaRPr lang="ar-EG" sz="2800" dirty="0" smtClean="0"/>
          </a:p>
          <a:p>
            <a:pPr algn="just" rtl="1"/>
            <a:r>
              <a:rPr lang="ar-EG" sz="2800" b="1" dirty="0" smtClean="0"/>
              <a:t>المحور الرابع : التشريعات والإجراءات القانونية</a:t>
            </a:r>
          </a:p>
          <a:p>
            <a:pPr algn="just" rtl="1"/>
            <a:r>
              <a:rPr lang="ar-EG" sz="2800" dirty="0" smtClean="0"/>
              <a:t>الهدف الاستراتيجي: سن وتطوير التشريعات والقوانين والإجراءات القانونية العربية لتنسجم مع مبادئ القرارات والاتفاقيات العربية والدولية المتعلقة بحقوق الإنسان ومناهضة العنف ضد المرأة.</a:t>
            </a:r>
          </a:p>
          <a:p>
            <a:pPr algn="r" rtl="1"/>
            <a:endParaRPr lang="en-US" sz="2800" b="1" dirty="0"/>
          </a:p>
        </p:txBody>
      </p:sp>
    </p:spTree>
    <p:extLst>
      <p:ext uri="{BB962C8B-B14F-4D97-AF65-F5344CB8AC3E}">
        <p14:creationId xmlns:p14="http://schemas.microsoft.com/office/powerpoint/2010/main" val="1227404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EG" dirty="0"/>
              <a:t>محاور الاستراتيجية العربية حول مناهضة العنف ضد المرأة :</a:t>
            </a:r>
            <a:endParaRPr lang="en-US" dirty="0"/>
          </a:p>
        </p:txBody>
      </p:sp>
      <p:sp>
        <p:nvSpPr>
          <p:cNvPr id="3" name="Content Placeholder 2"/>
          <p:cNvSpPr>
            <a:spLocks noGrp="1"/>
          </p:cNvSpPr>
          <p:nvPr>
            <p:ph idx="1"/>
          </p:nvPr>
        </p:nvSpPr>
        <p:spPr/>
        <p:txBody>
          <a:bodyPr>
            <a:normAutofit fontScale="92500" lnSpcReduction="10000"/>
          </a:bodyPr>
          <a:lstStyle/>
          <a:p>
            <a:pPr algn="r" rtl="1"/>
            <a:r>
              <a:rPr lang="ar-EG" sz="2800" b="1" dirty="0" smtClean="0"/>
              <a:t>المحور الخامس: الدراسات والبحوث والبيانات</a:t>
            </a:r>
          </a:p>
          <a:p>
            <a:pPr algn="r" rtl="1"/>
            <a:r>
              <a:rPr lang="ar-EG" sz="2800" dirty="0" smtClean="0"/>
              <a:t>الهدف الاستراتيجي: الارتقاء ببحوث حماية المرأة من العنف القائم على النوع الاجتماعي من خلال تحديد الأولويات وعواقب العنف وتكاليفه ومدى فعالية البرامج، وتوفير البيانات الخاصة بها.</a:t>
            </a:r>
          </a:p>
          <a:p>
            <a:pPr algn="r" rtl="1"/>
            <a:r>
              <a:rPr lang="ar-EG" sz="2800" b="1" dirty="0" smtClean="0"/>
              <a:t>المحور السادس: الشراكة والتنسيق</a:t>
            </a:r>
            <a:endParaRPr lang="ar-EG" sz="2800" b="1" dirty="0"/>
          </a:p>
          <a:p>
            <a:pPr algn="r" rtl="1"/>
            <a:r>
              <a:rPr lang="ar-EG" sz="2800" dirty="0" smtClean="0"/>
              <a:t>الهدف الاستراتيجي: تعزيز النهج التشاركي بين كافة المؤسسات المعنية في مجال صياغة السياسات والبرامج الخاصة بحماية المرأة من العنف.</a:t>
            </a:r>
          </a:p>
          <a:p>
            <a:pPr algn="r" rtl="1"/>
            <a:r>
              <a:rPr lang="ar-EG" sz="2800" b="1" dirty="0" smtClean="0"/>
              <a:t>المحور السابع: المتابعة والتقييم</a:t>
            </a:r>
          </a:p>
          <a:p>
            <a:pPr algn="r" rtl="1"/>
            <a:r>
              <a:rPr lang="ar-EG" sz="2800" dirty="0" smtClean="0"/>
              <a:t>الهدف الاستراتيجي: مأسسة عمل المتابعة والتقييم المتعلقة ببرامج حماية المرأة من العنف</a:t>
            </a:r>
          </a:p>
          <a:p>
            <a:pPr algn="r" rtl="1"/>
            <a:endParaRPr lang="en-US" sz="2800" dirty="0"/>
          </a:p>
        </p:txBody>
      </p:sp>
    </p:spTree>
    <p:extLst>
      <p:ext uri="{BB962C8B-B14F-4D97-AF65-F5344CB8AC3E}">
        <p14:creationId xmlns:p14="http://schemas.microsoft.com/office/powerpoint/2010/main" val="1649630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C610D2AE-07EF-436A-9755-AA8DF4B93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6CACDD17-9043-46DF-882D-420365B79C1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xmlns="" id="{CF2D8AD5-434A-4C0E-9F5B-C1AFD645F3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64BC8FC7-1A3E-4D79-89F3-441BAB5A8C9F}"/>
              </a:ext>
            </a:extLst>
          </p:cNvPr>
          <p:cNvSpPr>
            <a:spLocks noGrp="1"/>
          </p:cNvSpPr>
          <p:nvPr>
            <p:ph type="title"/>
          </p:nvPr>
        </p:nvSpPr>
        <p:spPr>
          <a:xfrm>
            <a:off x="680321" y="753228"/>
            <a:ext cx="4136123" cy="1080938"/>
          </a:xfrm>
        </p:spPr>
        <p:txBody>
          <a:bodyPr>
            <a:normAutofit/>
          </a:bodyPr>
          <a:lstStyle/>
          <a:p>
            <a:pPr algn="ctr"/>
            <a:r>
              <a:rPr lang="ar-EG" sz="2400" b="1" dirty="0"/>
              <a:t>إطار العمل العربي لحماية المرأة من العنف</a:t>
            </a:r>
            <a:endParaRPr lang="en-US" sz="2400" b="1" dirty="0"/>
          </a:p>
        </p:txBody>
      </p:sp>
      <p:pic>
        <p:nvPicPr>
          <p:cNvPr id="18" name="Picture 17">
            <a:extLst>
              <a:ext uri="{FF2B5EF4-FFF2-40B4-BE49-F238E27FC236}">
                <a16:creationId xmlns:a16="http://schemas.microsoft.com/office/drawing/2014/main" xmlns="" id="{E92B246D-47CC-40F8-8DE7-B65D409E945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9" name="Content Placeholder 8">
            <a:extLst>
              <a:ext uri="{FF2B5EF4-FFF2-40B4-BE49-F238E27FC236}">
                <a16:creationId xmlns:a16="http://schemas.microsoft.com/office/drawing/2014/main" xmlns="" id="{32E361AA-6885-4762-AE4A-15B931B118FB}"/>
              </a:ext>
            </a:extLst>
          </p:cNvPr>
          <p:cNvSpPr>
            <a:spLocks noGrp="1"/>
          </p:cNvSpPr>
          <p:nvPr>
            <p:ph idx="1"/>
          </p:nvPr>
        </p:nvSpPr>
        <p:spPr>
          <a:xfrm>
            <a:off x="680321" y="2336873"/>
            <a:ext cx="4136123" cy="3599316"/>
          </a:xfrm>
        </p:spPr>
        <p:txBody>
          <a:bodyPr>
            <a:normAutofit/>
          </a:bodyPr>
          <a:lstStyle/>
          <a:p>
            <a:pPr algn="just" rtl="1"/>
            <a:r>
              <a:rPr lang="ar-EG" sz="2000" dirty="0"/>
              <a:t>آلية لتنفيذ استراتيجية مناهضة العنف ضد المرأة وحمايتها، ليكون وثيقة مرجعية عربية تحدد أسس مقترحة لتقديم خدمات الوقاية والحماية، وتعمل على سد الثغرات في الممارسات القائمة. </a:t>
            </a:r>
          </a:p>
          <a:p>
            <a:pPr marL="0" indent="0" algn="just" rtl="1">
              <a:buNone/>
            </a:pPr>
            <a:endParaRPr lang="ar-EG" sz="2000" dirty="0"/>
          </a:p>
          <a:p>
            <a:pPr algn="just" rtl="1"/>
            <a:r>
              <a:rPr lang="ar-EG" sz="2000" dirty="0"/>
              <a:t>يقوم هذا الإطار على مبدأ التشارك ما بين القطاعات العاملة في هذا المجال لتأمين أفضل الخدمات للضحايا والجناة وأسرهم </a:t>
            </a:r>
            <a:endParaRPr lang="en-US" sz="2000" dirty="0"/>
          </a:p>
        </p:txBody>
      </p:sp>
      <p:pic>
        <p:nvPicPr>
          <p:cNvPr id="7" name="Content Placeholder 3">
            <a:extLst>
              <a:ext uri="{FF2B5EF4-FFF2-40B4-BE49-F238E27FC236}">
                <a16:creationId xmlns:a16="http://schemas.microsoft.com/office/drawing/2014/main" xmlns="" id="{98D2D29D-4CE2-4914-8E28-304EF9CEF2F2}"/>
              </a:ext>
            </a:extLst>
          </p:cNvPr>
          <p:cNvPicPr>
            <a:picLocks noChangeAspect="1"/>
          </p:cNvPicPr>
          <p:nvPr/>
        </p:nvPicPr>
        <p:blipFill>
          <a:blip r:embed="rId4"/>
          <a:stretch>
            <a:fillRect/>
          </a:stretch>
        </p:blipFill>
        <p:spPr>
          <a:xfrm rot="16200000">
            <a:off x="6090685" y="-204996"/>
            <a:ext cx="5204360" cy="683355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428841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7252</TotalTime>
  <Words>1988</Words>
  <Application>Microsoft Office PowerPoint</Application>
  <PresentationFormat>Widescreen</PresentationFormat>
  <Paragraphs>232</Paragraphs>
  <Slides>27</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Calibri Light</vt:lpstr>
      <vt:lpstr>Candara</vt:lpstr>
      <vt:lpstr>Simplified Arabic</vt:lpstr>
      <vt:lpstr>Symbol</vt:lpstr>
      <vt:lpstr>Times New Roman</vt:lpstr>
      <vt:lpstr>Wingdings</vt:lpstr>
      <vt:lpstr>Wingdings 3</vt:lpstr>
      <vt:lpstr>Retrospect</vt:lpstr>
      <vt:lpstr>ورشة عمل إقليمية حول التصدي للعنف ضد المرأة في المنطقة العربية</vt:lpstr>
      <vt:lpstr>مقدمة</vt:lpstr>
      <vt:lpstr>«الاستراتيجية العربية لمناهضة العنف ضد المرأة»  2011-2020</vt:lpstr>
      <vt:lpstr>رؤية الاستراتيجية:</vt:lpstr>
      <vt:lpstr>الهدف  العام للاستراتيجية:</vt:lpstr>
      <vt:lpstr>محاور الاستراتيجية العربية حول مناهضة العنف ضد المرأة :</vt:lpstr>
      <vt:lpstr>محاور الاستراتيجية العربية حول مناهضة العنف ضد المرأة :</vt:lpstr>
      <vt:lpstr>محاور الاستراتيجية العربية حول مناهضة العنف ضد المرأة :</vt:lpstr>
      <vt:lpstr>إطار العمل العربي لحماية المرأة من العنف</vt:lpstr>
      <vt:lpstr>إعلان القاهرة للمرأة العربية و الخطة الاستراتيجية: أجندة تنمية المرأة العربية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ملاحظات الدول على المسودة الأولى للاتفاقية:</vt:lpstr>
      <vt:lpstr>اجتماع الخبراء الإقليمي حول «الاتفاقية العربية لمناهضة العنف ضد المرأة والفتاة والعنف الأسري»  6 سبتمبر/أيلول 2018</vt:lpstr>
      <vt:lpstr>    الإطار الزمني وسبل المضي قُدمًأ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Emad AbouElgheit</dc:creator>
  <cp:lastModifiedBy>elmoslem</cp:lastModifiedBy>
  <cp:revision>145</cp:revision>
  <cp:lastPrinted>2018-09-05T13:48:40Z</cp:lastPrinted>
  <dcterms:created xsi:type="dcterms:W3CDTF">2016-05-15T13:31:15Z</dcterms:created>
  <dcterms:modified xsi:type="dcterms:W3CDTF">2018-09-19T00:53:06Z</dcterms:modified>
</cp:coreProperties>
</file>